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handoutMasterIdLst>
    <p:handoutMasterId r:id="rId51"/>
  </p:handoutMasterIdLst>
  <p:sldIdLst>
    <p:sldId id="669" r:id="rId2"/>
    <p:sldId id="712" r:id="rId3"/>
    <p:sldId id="588" r:id="rId4"/>
    <p:sldId id="715" r:id="rId5"/>
    <p:sldId id="748" r:id="rId6"/>
    <p:sldId id="749" r:id="rId7"/>
    <p:sldId id="714" r:id="rId8"/>
    <p:sldId id="750" r:id="rId9"/>
    <p:sldId id="751" r:id="rId10"/>
    <p:sldId id="667" r:id="rId11"/>
    <p:sldId id="566" r:id="rId12"/>
    <p:sldId id="744" r:id="rId13"/>
    <p:sldId id="741" r:id="rId14"/>
    <p:sldId id="742" r:id="rId15"/>
    <p:sldId id="743" r:id="rId16"/>
    <p:sldId id="754" r:id="rId17"/>
    <p:sldId id="756" r:id="rId18"/>
    <p:sldId id="755" r:id="rId19"/>
    <p:sldId id="745" r:id="rId20"/>
    <p:sldId id="752" r:id="rId21"/>
    <p:sldId id="757" r:id="rId22"/>
    <p:sldId id="735" r:id="rId23"/>
    <p:sldId id="758" r:id="rId24"/>
    <p:sldId id="727" r:id="rId25"/>
    <p:sldId id="746" r:id="rId26"/>
    <p:sldId id="656" r:id="rId27"/>
    <p:sldId id="759" r:id="rId28"/>
    <p:sldId id="760" r:id="rId29"/>
    <p:sldId id="761" r:id="rId30"/>
    <p:sldId id="762" r:id="rId31"/>
    <p:sldId id="763" r:id="rId32"/>
    <p:sldId id="764" r:id="rId33"/>
    <p:sldId id="765" r:id="rId34"/>
    <p:sldId id="766" r:id="rId35"/>
    <p:sldId id="767" r:id="rId36"/>
    <p:sldId id="768" r:id="rId37"/>
    <p:sldId id="769" r:id="rId38"/>
    <p:sldId id="770" r:id="rId39"/>
    <p:sldId id="771" r:id="rId40"/>
    <p:sldId id="772" r:id="rId41"/>
    <p:sldId id="773" r:id="rId42"/>
    <p:sldId id="719" r:id="rId43"/>
    <p:sldId id="725" r:id="rId44"/>
    <p:sldId id="774" r:id="rId45"/>
    <p:sldId id="734" r:id="rId46"/>
    <p:sldId id="723" r:id="rId47"/>
    <p:sldId id="775" r:id="rId48"/>
    <p:sldId id="739" r:id="rId49"/>
  </p:sldIdLst>
  <p:sldSz cx="9144000" cy="6858000" type="screen4x3"/>
  <p:notesSz cx="7315200" cy="9601200"/>
  <p:defaultTextStyle>
    <a:defPPr>
      <a:defRPr lang="es-ES"/>
    </a:defPPr>
    <a:lvl1pPr algn="ctr" rtl="0" eaLnBrk="0" fontAlgn="base" hangingPunct="0">
      <a:spcBef>
        <a:spcPct val="0"/>
      </a:spcBef>
      <a:spcAft>
        <a:spcPct val="0"/>
      </a:spcAft>
      <a:defRPr sz="900" b="1" kern="1200">
        <a:solidFill>
          <a:srgbClr val="000000"/>
        </a:solidFill>
        <a:latin typeface="Arial" charset="0"/>
        <a:ea typeface="+mn-ea"/>
        <a:cs typeface="+mn-cs"/>
      </a:defRPr>
    </a:lvl1pPr>
    <a:lvl2pPr marL="457200" algn="ctr" rtl="0" eaLnBrk="0" fontAlgn="base" hangingPunct="0">
      <a:spcBef>
        <a:spcPct val="0"/>
      </a:spcBef>
      <a:spcAft>
        <a:spcPct val="0"/>
      </a:spcAft>
      <a:defRPr sz="900" b="1" kern="1200">
        <a:solidFill>
          <a:srgbClr val="000000"/>
        </a:solidFill>
        <a:latin typeface="Arial" charset="0"/>
        <a:ea typeface="+mn-ea"/>
        <a:cs typeface="+mn-cs"/>
      </a:defRPr>
    </a:lvl2pPr>
    <a:lvl3pPr marL="914400" algn="ctr" rtl="0" eaLnBrk="0" fontAlgn="base" hangingPunct="0">
      <a:spcBef>
        <a:spcPct val="0"/>
      </a:spcBef>
      <a:spcAft>
        <a:spcPct val="0"/>
      </a:spcAft>
      <a:defRPr sz="900" b="1" kern="1200">
        <a:solidFill>
          <a:srgbClr val="000000"/>
        </a:solidFill>
        <a:latin typeface="Arial" charset="0"/>
        <a:ea typeface="+mn-ea"/>
        <a:cs typeface="+mn-cs"/>
      </a:defRPr>
    </a:lvl3pPr>
    <a:lvl4pPr marL="1371600" algn="ctr" rtl="0" eaLnBrk="0" fontAlgn="base" hangingPunct="0">
      <a:spcBef>
        <a:spcPct val="0"/>
      </a:spcBef>
      <a:spcAft>
        <a:spcPct val="0"/>
      </a:spcAft>
      <a:defRPr sz="900" b="1" kern="1200">
        <a:solidFill>
          <a:srgbClr val="000000"/>
        </a:solidFill>
        <a:latin typeface="Arial" charset="0"/>
        <a:ea typeface="+mn-ea"/>
        <a:cs typeface="+mn-cs"/>
      </a:defRPr>
    </a:lvl4pPr>
    <a:lvl5pPr marL="1828800" algn="ctr" rtl="0" eaLnBrk="0" fontAlgn="base" hangingPunct="0">
      <a:spcBef>
        <a:spcPct val="0"/>
      </a:spcBef>
      <a:spcAft>
        <a:spcPct val="0"/>
      </a:spcAft>
      <a:defRPr sz="900" b="1" kern="1200">
        <a:solidFill>
          <a:srgbClr val="000000"/>
        </a:solidFill>
        <a:latin typeface="Arial" charset="0"/>
        <a:ea typeface="+mn-ea"/>
        <a:cs typeface="+mn-cs"/>
      </a:defRPr>
    </a:lvl5pPr>
    <a:lvl6pPr marL="2286000" algn="l" defTabSz="914400" rtl="0" eaLnBrk="1" latinLnBrk="0" hangingPunct="1">
      <a:defRPr sz="900" b="1" kern="1200">
        <a:solidFill>
          <a:srgbClr val="000000"/>
        </a:solidFill>
        <a:latin typeface="Arial" charset="0"/>
        <a:ea typeface="+mn-ea"/>
        <a:cs typeface="+mn-cs"/>
      </a:defRPr>
    </a:lvl6pPr>
    <a:lvl7pPr marL="2743200" algn="l" defTabSz="914400" rtl="0" eaLnBrk="1" latinLnBrk="0" hangingPunct="1">
      <a:defRPr sz="900" b="1" kern="1200">
        <a:solidFill>
          <a:srgbClr val="000000"/>
        </a:solidFill>
        <a:latin typeface="Arial" charset="0"/>
        <a:ea typeface="+mn-ea"/>
        <a:cs typeface="+mn-cs"/>
      </a:defRPr>
    </a:lvl7pPr>
    <a:lvl8pPr marL="3200400" algn="l" defTabSz="914400" rtl="0" eaLnBrk="1" latinLnBrk="0" hangingPunct="1">
      <a:defRPr sz="900" b="1" kern="1200">
        <a:solidFill>
          <a:srgbClr val="000000"/>
        </a:solidFill>
        <a:latin typeface="Arial" charset="0"/>
        <a:ea typeface="+mn-ea"/>
        <a:cs typeface="+mn-cs"/>
      </a:defRPr>
    </a:lvl8pPr>
    <a:lvl9pPr marL="3657600" algn="l" defTabSz="914400" rtl="0" eaLnBrk="1" latinLnBrk="0" hangingPunct="1">
      <a:defRPr sz="900" b="1" kern="1200">
        <a:solidFill>
          <a:srgbClr val="00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595959"/>
    <a:srgbClr val="960000"/>
    <a:srgbClr val="F7F7F7"/>
    <a:srgbClr val="E2AC00"/>
    <a:srgbClr val="8E0000"/>
    <a:srgbClr val="9CF4F6"/>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85" autoAdjust="0"/>
    <p:restoredTop sz="97570" autoAdjust="0"/>
  </p:normalViewPr>
  <p:slideViewPr>
    <p:cSldViewPr snapToGrid="0">
      <p:cViewPr>
        <p:scale>
          <a:sx n="60" d="100"/>
          <a:sy n="60" d="100"/>
        </p:scale>
        <p:origin x="-2184" y="-732"/>
      </p:cViewPr>
      <p:guideLst>
        <p:guide orient="horz" pos="137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082"/>
    </p:cViewPr>
  </p:sorterViewPr>
  <p:notesViewPr>
    <p:cSldViewPr snapToGrid="0">
      <p:cViewPr varScale="1">
        <p:scale>
          <a:sx n="36" d="100"/>
          <a:sy n="36" d="100"/>
        </p:scale>
        <p:origin x="-1428" y="-78"/>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l" eaLnBrk="1" hangingPunct="1">
              <a:defRPr sz="1200" b="0">
                <a:solidFill>
                  <a:schemeClr val="tx1"/>
                </a:solidFill>
                <a:latin typeface="Arial" charset="0"/>
              </a:defRPr>
            </a:lvl1pPr>
          </a:lstStyle>
          <a:p>
            <a:pPr>
              <a:defRPr/>
            </a:pPr>
            <a:endParaRPr lang="es-ES"/>
          </a:p>
        </p:txBody>
      </p:sp>
      <p:sp>
        <p:nvSpPr>
          <p:cNvPr id="103427" name="Rectangle 3"/>
          <p:cNvSpPr>
            <a:spLocks noGrp="1" noChangeArrowheads="1"/>
          </p:cNvSpPr>
          <p:nvPr>
            <p:ph type="dt" sz="quarter" idx="1"/>
          </p:nvPr>
        </p:nvSpPr>
        <p:spPr bwMode="auto">
          <a:xfrm>
            <a:off x="4142962" y="0"/>
            <a:ext cx="3170583" cy="480388"/>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eaLnBrk="1" hangingPunct="1">
              <a:defRPr sz="1200" b="0">
                <a:solidFill>
                  <a:schemeClr val="tx1"/>
                </a:solidFill>
                <a:latin typeface="Arial" charset="0"/>
              </a:defRPr>
            </a:lvl1pPr>
          </a:lstStyle>
          <a:p>
            <a:pPr>
              <a:defRPr/>
            </a:pPr>
            <a:endParaRPr lang="es-ES"/>
          </a:p>
        </p:txBody>
      </p:sp>
      <p:sp>
        <p:nvSpPr>
          <p:cNvPr id="103428" name="Rectangle 4"/>
          <p:cNvSpPr>
            <a:spLocks noGrp="1" noChangeArrowheads="1"/>
          </p:cNvSpPr>
          <p:nvPr>
            <p:ph type="ftr" sz="quarter" idx="2"/>
          </p:nvPr>
        </p:nvSpPr>
        <p:spPr bwMode="auto">
          <a:xfrm>
            <a:off x="0" y="9119173"/>
            <a:ext cx="3170583" cy="480388"/>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l" eaLnBrk="1" hangingPunct="1">
              <a:defRPr sz="1200" b="0">
                <a:solidFill>
                  <a:schemeClr val="tx1"/>
                </a:solidFill>
                <a:latin typeface="Arial" charset="0"/>
              </a:defRPr>
            </a:lvl1pPr>
          </a:lstStyle>
          <a:p>
            <a:pPr>
              <a:defRPr/>
            </a:pPr>
            <a:endParaRPr lang="es-ES"/>
          </a:p>
        </p:txBody>
      </p:sp>
      <p:sp>
        <p:nvSpPr>
          <p:cNvPr id="103429" name="Rectangle 5"/>
          <p:cNvSpPr>
            <a:spLocks noGrp="1" noChangeArrowheads="1"/>
          </p:cNvSpPr>
          <p:nvPr>
            <p:ph type="sldNum" sz="quarter" idx="3"/>
          </p:nvPr>
        </p:nvSpPr>
        <p:spPr bwMode="auto">
          <a:xfrm>
            <a:off x="4142962" y="9119173"/>
            <a:ext cx="3170583" cy="480388"/>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eaLnBrk="1" hangingPunct="1">
              <a:defRPr sz="1200" b="0">
                <a:solidFill>
                  <a:schemeClr val="tx1"/>
                </a:solidFill>
                <a:latin typeface="Arial" charset="0"/>
              </a:defRPr>
            </a:lvl1pPr>
          </a:lstStyle>
          <a:p>
            <a:pPr>
              <a:defRPr/>
            </a:pPr>
            <a:fld id="{5B3F0045-20D1-46F4-83BD-08AE7CE26A50}" type="slidenum">
              <a:rPr lang="es-ES"/>
              <a:pPr>
                <a:defRPr/>
              </a:pPr>
              <a:t>‹Nº›</a:t>
            </a:fld>
            <a:endParaRPr lang="es-ES" dirty="0"/>
          </a:p>
        </p:txBody>
      </p:sp>
    </p:spTree>
    <p:extLst>
      <p:ext uri="{BB962C8B-B14F-4D97-AF65-F5344CB8AC3E}">
        <p14:creationId xmlns:p14="http://schemas.microsoft.com/office/powerpoint/2010/main" val="1185919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l" eaLnBrk="1" hangingPunct="1">
              <a:defRPr sz="1200" b="0">
                <a:solidFill>
                  <a:schemeClr val="tx1"/>
                </a:solidFill>
                <a:latin typeface="Arial" charset="0"/>
              </a:defRPr>
            </a:lvl1pPr>
          </a:lstStyle>
          <a:p>
            <a:pPr>
              <a:defRPr/>
            </a:pPr>
            <a:endParaRPr lang="es-ES"/>
          </a:p>
        </p:txBody>
      </p:sp>
      <p:sp>
        <p:nvSpPr>
          <p:cNvPr id="110595" name="Rectangle 3"/>
          <p:cNvSpPr>
            <a:spLocks noGrp="1" noChangeArrowheads="1"/>
          </p:cNvSpPr>
          <p:nvPr>
            <p:ph type="dt" idx="1"/>
          </p:nvPr>
        </p:nvSpPr>
        <p:spPr bwMode="auto">
          <a:xfrm>
            <a:off x="4142962" y="0"/>
            <a:ext cx="3170583" cy="480388"/>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eaLnBrk="1" hangingPunct="1">
              <a:defRPr sz="1200" b="0">
                <a:solidFill>
                  <a:schemeClr val="tx1"/>
                </a:solidFill>
                <a:latin typeface="Arial" charset="0"/>
              </a:defRPr>
            </a:lvl1pPr>
          </a:lstStyle>
          <a:p>
            <a:pPr>
              <a:defRPr/>
            </a:pPr>
            <a:endParaRPr lang="es-ES"/>
          </a:p>
        </p:txBody>
      </p:sp>
      <p:sp>
        <p:nvSpPr>
          <p:cNvPr id="51204" name="Rectangle 4"/>
          <p:cNvSpPr>
            <a:spLocks noRo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7" name="Rectangle 5"/>
          <p:cNvSpPr>
            <a:spLocks noGrp="1" noChangeArrowheads="1"/>
          </p:cNvSpPr>
          <p:nvPr>
            <p:ph type="body" sz="quarter" idx="3"/>
          </p:nvPr>
        </p:nvSpPr>
        <p:spPr bwMode="auto">
          <a:xfrm>
            <a:off x="732183" y="4561226"/>
            <a:ext cx="5850835" cy="4320213"/>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10598" name="Rectangle 6"/>
          <p:cNvSpPr>
            <a:spLocks noGrp="1" noChangeArrowheads="1"/>
          </p:cNvSpPr>
          <p:nvPr>
            <p:ph type="ftr" sz="quarter" idx="4"/>
          </p:nvPr>
        </p:nvSpPr>
        <p:spPr bwMode="auto">
          <a:xfrm>
            <a:off x="0" y="9119173"/>
            <a:ext cx="3170583" cy="480388"/>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l" eaLnBrk="1" hangingPunct="1">
              <a:defRPr sz="1200" b="0">
                <a:solidFill>
                  <a:schemeClr val="tx1"/>
                </a:solidFill>
                <a:latin typeface="Arial" charset="0"/>
              </a:defRPr>
            </a:lvl1pPr>
          </a:lstStyle>
          <a:p>
            <a:pPr>
              <a:defRPr/>
            </a:pPr>
            <a:endParaRPr lang="es-ES"/>
          </a:p>
        </p:txBody>
      </p:sp>
      <p:sp>
        <p:nvSpPr>
          <p:cNvPr id="110599" name="Rectangle 7"/>
          <p:cNvSpPr>
            <a:spLocks noGrp="1" noChangeArrowheads="1"/>
          </p:cNvSpPr>
          <p:nvPr>
            <p:ph type="sldNum" sz="quarter" idx="5"/>
          </p:nvPr>
        </p:nvSpPr>
        <p:spPr bwMode="auto">
          <a:xfrm>
            <a:off x="4142962" y="9119173"/>
            <a:ext cx="3170583" cy="480388"/>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eaLnBrk="1" hangingPunct="1">
              <a:defRPr sz="1200" b="0">
                <a:solidFill>
                  <a:schemeClr val="tx1"/>
                </a:solidFill>
                <a:latin typeface="Arial" charset="0"/>
              </a:defRPr>
            </a:lvl1pPr>
          </a:lstStyle>
          <a:p>
            <a:pPr>
              <a:defRPr/>
            </a:pPr>
            <a:fld id="{669069F1-328A-40D1-8888-41AA64FD1CFF}" type="slidenum">
              <a:rPr lang="es-ES"/>
              <a:pPr>
                <a:defRPr/>
              </a:pPr>
              <a:t>‹Nº›</a:t>
            </a:fld>
            <a:endParaRPr lang="es-ES" dirty="0"/>
          </a:p>
        </p:txBody>
      </p:sp>
    </p:spTree>
    <p:extLst>
      <p:ext uri="{BB962C8B-B14F-4D97-AF65-F5344CB8AC3E}">
        <p14:creationId xmlns:p14="http://schemas.microsoft.com/office/powerpoint/2010/main" val="31484796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a:ln/>
        </p:spPr>
      </p:sp>
      <p:sp>
        <p:nvSpPr>
          <p:cNvPr id="5222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5222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F47F2299-DAE1-4654-8253-1D7C59E524D4}" type="slidenum">
              <a:rPr lang="es-ES" sz="1200" b="0">
                <a:solidFill>
                  <a:schemeClr val="tx1"/>
                </a:solidFill>
              </a:rPr>
              <a:pPr/>
              <a:t>1</a:t>
            </a:fld>
            <a:endParaRPr lang="es-ES" sz="1200" b="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Rot="1" noChangeArrowheads="1" noTextEdit="1"/>
          </p:cNvSpPr>
          <p:nvPr>
            <p:ph type="sldImg"/>
          </p:nvPr>
        </p:nvSpPr>
        <p:spPr>
          <a:xfrm>
            <a:off x="1257300" y="715963"/>
            <a:ext cx="4802188" cy="3602037"/>
          </a:xfrm>
          <a:ln/>
        </p:spPr>
      </p:sp>
      <p:sp>
        <p:nvSpPr>
          <p:cNvPr id="61443" name="Rectangle 3"/>
          <p:cNvSpPr>
            <a:spLocks noGrp="1" noChangeArrowheads="1"/>
          </p:cNvSpPr>
          <p:nvPr>
            <p:ph type="body" idx="1"/>
          </p:nvPr>
        </p:nvSpPr>
        <p:spPr>
          <a:xfrm>
            <a:off x="975693" y="4559587"/>
            <a:ext cx="5363817" cy="43251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a:ln/>
        </p:spPr>
      </p:sp>
      <p:sp>
        <p:nvSpPr>
          <p:cNvPr id="6246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6246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8DD0118C-620A-4B95-95D1-A947AF47D214}" type="slidenum">
              <a:rPr lang="es-ES" sz="1200" b="0">
                <a:solidFill>
                  <a:schemeClr val="tx1"/>
                </a:solidFill>
              </a:rPr>
              <a:pPr/>
              <a:t>11</a:t>
            </a:fld>
            <a:endParaRPr lang="es-ES" sz="1200" b="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a:ln/>
        </p:spPr>
      </p:sp>
      <p:sp>
        <p:nvSpPr>
          <p:cNvPr id="6349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6349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9536E178-54B4-43E2-B482-3DC7D0E1ACCA}" type="slidenum">
              <a:rPr lang="es-ES" sz="1200" b="0">
                <a:solidFill>
                  <a:schemeClr val="tx1"/>
                </a:solidFill>
              </a:rPr>
              <a:pPr/>
              <a:t>12</a:t>
            </a:fld>
            <a:endParaRPr lang="es-ES" sz="1200" b="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a:ln/>
        </p:spPr>
      </p:sp>
      <p:sp>
        <p:nvSpPr>
          <p:cNvPr id="645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6451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99E55C21-D13E-48DF-8008-535C9396D882}" type="slidenum">
              <a:rPr lang="es-ES" sz="1200" b="0">
                <a:solidFill>
                  <a:schemeClr val="tx1"/>
                </a:solidFill>
              </a:rPr>
              <a:pPr/>
              <a:t>13</a:t>
            </a:fld>
            <a:endParaRPr lang="es-ES" sz="1200" b="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a:ln/>
        </p:spPr>
      </p:sp>
      <p:sp>
        <p:nvSpPr>
          <p:cNvPr id="655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6554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14E83894-6B69-4002-892F-3D53392E1A3B}" type="slidenum">
              <a:rPr lang="es-ES" sz="1200" b="0">
                <a:solidFill>
                  <a:schemeClr val="tx1"/>
                </a:solidFill>
              </a:rPr>
              <a:pPr/>
              <a:t>14</a:t>
            </a:fld>
            <a:endParaRPr lang="es-ES" sz="1200" b="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a:ln/>
        </p:spPr>
      </p:sp>
      <p:sp>
        <p:nvSpPr>
          <p:cNvPr id="665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6656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BEBDFC1C-C9E9-4AD1-BE48-DE80FBDC9938}" type="slidenum">
              <a:rPr lang="es-ES" sz="1200" b="0">
                <a:solidFill>
                  <a:schemeClr val="tx1"/>
                </a:solidFill>
              </a:rPr>
              <a:pPr/>
              <a:t>15</a:t>
            </a:fld>
            <a:endParaRPr lang="es-ES" sz="1200" b="0">
              <a:solidFill>
                <a:schemeClr val="tx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a:ln/>
        </p:spPr>
      </p:sp>
      <p:sp>
        <p:nvSpPr>
          <p:cNvPr id="6758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6758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66554ABC-61C1-49CA-81B7-D6C0C1DE3788}" type="slidenum">
              <a:rPr lang="es-ES" sz="1200" b="0">
                <a:solidFill>
                  <a:schemeClr val="tx1"/>
                </a:solidFill>
              </a:rPr>
              <a:pPr/>
              <a:t>16</a:t>
            </a:fld>
            <a:endParaRPr lang="es-ES" sz="1200" b="0">
              <a:solidFill>
                <a:schemeClr val="tx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a:ln/>
        </p:spPr>
      </p:sp>
      <p:sp>
        <p:nvSpPr>
          <p:cNvPr id="686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6861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10579CAD-AEE1-4C5A-BFE7-4D7F5D52C2B3}" type="slidenum">
              <a:rPr lang="es-ES" sz="1200" b="0">
                <a:solidFill>
                  <a:schemeClr val="tx1"/>
                </a:solidFill>
              </a:rPr>
              <a:pPr/>
              <a:t>17</a:t>
            </a:fld>
            <a:endParaRPr lang="es-ES" sz="1200" b="0">
              <a:solidFill>
                <a:schemeClr val="tx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6963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8908337D-E53B-4B53-8971-41B10E70CE57}" type="slidenum">
              <a:rPr lang="es-ES" sz="1200" b="0">
                <a:solidFill>
                  <a:schemeClr val="tx1"/>
                </a:solidFill>
              </a:rPr>
              <a:pPr/>
              <a:t>18</a:t>
            </a:fld>
            <a:endParaRPr lang="es-ES" sz="1200" b="0">
              <a:solidFill>
                <a:schemeClr val="tx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a:ln/>
        </p:spPr>
      </p:sp>
      <p:sp>
        <p:nvSpPr>
          <p:cNvPr id="706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7066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63E27359-93D0-495E-995F-BFC888F5BF05}" type="slidenum">
              <a:rPr lang="es-ES" sz="1200" b="0">
                <a:solidFill>
                  <a:schemeClr val="tx1"/>
                </a:solidFill>
              </a:rPr>
              <a:pPr/>
              <a:t>19</a:t>
            </a:fld>
            <a:endParaRPr lang="es-ES" sz="1200" b="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a:ln/>
        </p:spPr>
      </p:sp>
      <p:sp>
        <p:nvSpPr>
          <p:cNvPr id="5325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5325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6FE5A601-51A8-404B-BFA9-0C2811F0CAE3}" type="slidenum">
              <a:rPr lang="es-ES" sz="1200" b="0">
                <a:solidFill>
                  <a:schemeClr val="tx1"/>
                </a:solidFill>
              </a:rPr>
              <a:pPr/>
              <a:t>2</a:t>
            </a:fld>
            <a:endParaRPr lang="es-ES" sz="1200" b="0">
              <a:solidFill>
                <a:schemeClr val="tx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a:ln/>
        </p:spPr>
      </p:sp>
      <p:sp>
        <p:nvSpPr>
          <p:cNvPr id="7168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7168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2400B276-3642-4C5C-9D4C-1B8061A7EBD6}" type="slidenum">
              <a:rPr lang="es-ES" sz="1200" b="0">
                <a:solidFill>
                  <a:schemeClr val="tx1"/>
                </a:solidFill>
              </a:rPr>
              <a:pPr/>
              <a:t>20</a:t>
            </a:fld>
            <a:endParaRPr lang="es-ES" sz="1200" b="0">
              <a:solidFill>
                <a:schemeClr val="tx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a:ln/>
        </p:spPr>
      </p:sp>
      <p:sp>
        <p:nvSpPr>
          <p:cNvPr id="7270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7270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754431EB-C711-4142-B351-369CDF3A4F3E}" type="slidenum">
              <a:rPr lang="es-ES" sz="1200" b="0">
                <a:solidFill>
                  <a:schemeClr val="tx1"/>
                </a:solidFill>
              </a:rPr>
              <a:pPr/>
              <a:t>21</a:t>
            </a:fld>
            <a:endParaRPr lang="es-ES" sz="1200" b="0">
              <a:solidFill>
                <a:schemeClr val="tx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a:ln/>
        </p:spPr>
      </p:sp>
      <p:sp>
        <p:nvSpPr>
          <p:cNvPr id="737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737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8F78A414-D0AE-498E-B1D4-C6378CD61F0A}" type="slidenum">
              <a:rPr lang="es-ES" sz="1200" b="0">
                <a:solidFill>
                  <a:schemeClr val="tx1"/>
                </a:solidFill>
              </a:rPr>
              <a:pPr/>
              <a:t>22</a:t>
            </a:fld>
            <a:endParaRPr lang="es-ES" sz="1200" b="0">
              <a:solidFill>
                <a:schemeClr val="tx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a:ln/>
        </p:spPr>
      </p:sp>
      <p:sp>
        <p:nvSpPr>
          <p:cNvPr id="747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747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54D68BF5-5FC0-4D7F-BA04-292B4127CD1B}" type="slidenum">
              <a:rPr lang="es-ES" sz="1200" b="0">
                <a:solidFill>
                  <a:schemeClr val="tx1"/>
                </a:solidFill>
              </a:rPr>
              <a:pPr/>
              <a:t>23</a:t>
            </a:fld>
            <a:endParaRPr lang="es-ES" sz="1200" b="0">
              <a:solidFill>
                <a:schemeClr val="tx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a:ln/>
        </p:spPr>
      </p:sp>
      <p:sp>
        <p:nvSpPr>
          <p:cNvPr id="757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7578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BEA9C520-4CEB-4D11-BB0E-24127A398C22}" type="slidenum">
              <a:rPr lang="es-ES" sz="1200" b="0">
                <a:solidFill>
                  <a:schemeClr val="tx1"/>
                </a:solidFill>
              </a:rPr>
              <a:pPr/>
              <a:t>24</a:t>
            </a:fld>
            <a:endParaRPr lang="es-ES" sz="1200" b="0">
              <a:solidFill>
                <a:schemeClr val="tx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a:ln/>
        </p:spPr>
      </p:sp>
      <p:sp>
        <p:nvSpPr>
          <p:cNvPr id="768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768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6B499A6C-5DAF-46BE-833D-9647EC76EF14}" type="slidenum">
              <a:rPr lang="es-ES" sz="1200" b="0">
                <a:solidFill>
                  <a:schemeClr val="tx1"/>
                </a:solidFill>
              </a:rPr>
              <a:pPr/>
              <a:t>25</a:t>
            </a:fld>
            <a:endParaRPr lang="es-ES" sz="1200" b="0">
              <a:solidFill>
                <a:schemeClr val="tx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a:ln/>
        </p:spPr>
      </p:sp>
      <p:sp>
        <p:nvSpPr>
          <p:cNvPr id="7782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7782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51E58074-C59A-4C48-A09D-414062B3A32B}" type="slidenum">
              <a:rPr lang="es-ES" sz="1200" b="0">
                <a:solidFill>
                  <a:schemeClr val="tx1"/>
                </a:solidFill>
              </a:rPr>
              <a:pPr/>
              <a:t>26</a:t>
            </a:fld>
            <a:endParaRPr lang="es-ES" sz="1200" b="0">
              <a:solidFill>
                <a:schemeClr val="tx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a:ln/>
        </p:spPr>
      </p:sp>
      <p:sp>
        <p:nvSpPr>
          <p:cNvPr id="7885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7885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7C38F883-78F1-423E-B349-6FEC237C67C8}" type="slidenum">
              <a:rPr lang="es-ES" sz="1200" b="0">
                <a:solidFill>
                  <a:schemeClr val="tx1"/>
                </a:solidFill>
              </a:rPr>
              <a:pPr/>
              <a:t>27</a:t>
            </a:fld>
            <a:endParaRPr lang="es-ES" sz="1200" b="0">
              <a:solidFill>
                <a:schemeClr val="tx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a:ln/>
        </p:spPr>
      </p:sp>
      <p:sp>
        <p:nvSpPr>
          <p:cNvPr id="7987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7987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F02F01DB-D9C8-4992-8474-E0C96A17C3A4}" type="slidenum">
              <a:rPr lang="es-ES" sz="1200" b="0">
                <a:solidFill>
                  <a:schemeClr val="tx1"/>
                </a:solidFill>
              </a:rPr>
              <a:pPr/>
              <a:t>28</a:t>
            </a:fld>
            <a:endParaRPr lang="es-ES" sz="1200" b="0">
              <a:solidFill>
                <a:schemeClr val="tx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a:ln/>
        </p:spPr>
      </p:sp>
      <p:sp>
        <p:nvSpPr>
          <p:cNvPr id="8089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8090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4940626C-2B7E-43A3-B11A-AA5338E43120}" type="slidenum">
              <a:rPr lang="es-ES" sz="1200" b="0">
                <a:solidFill>
                  <a:schemeClr val="tx1"/>
                </a:solidFill>
              </a:rPr>
              <a:pPr/>
              <a:t>29</a:t>
            </a:fld>
            <a:endParaRPr lang="es-ES" sz="1200" b="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3ECBCEA4-172D-4872-838A-D726A5CCC0BE}" type="slidenum">
              <a:rPr lang="es-ES" sz="1200" b="0">
                <a:solidFill>
                  <a:schemeClr val="tx1"/>
                </a:solidFill>
              </a:rPr>
              <a:pPr/>
              <a:t>3</a:t>
            </a:fld>
            <a:endParaRPr lang="es-ES" sz="1200" b="0">
              <a:solidFill>
                <a:schemeClr val="tx1"/>
              </a:solidFill>
            </a:endParaRPr>
          </a:p>
        </p:txBody>
      </p:sp>
      <p:sp>
        <p:nvSpPr>
          <p:cNvPr id="54275" name="Rectangle 2"/>
          <p:cNvSpPr>
            <a:spLocks noRot="1" noChangeArrowheads="1" noTextEdit="1"/>
          </p:cNvSpPr>
          <p:nvPr>
            <p:ph type="sldImg"/>
          </p:nvPr>
        </p:nvSpPr>
        <p:spPr>
          <a:xfrm>
            <a:off x="1260475" y="720725"/>
            <a:ext cx="4795838" cy="3597275"/>
          </a:xfrm>
          <a:ln w="12700" cap="flat"/>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97" tIns="47748" rIns="95497" bIns="47748"/>
          <a:lstStyle/>
          <a:p>
            <a:pPr eaLnBrk="1" hangingPunct="1"/>
            <a:endParaRPr lang="es-MX"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p:cNvSpPr>
            <a:spLocks noGrp="1" noRot="1" noChangeAspect="1" noTextEdit="1"/>
          </p:cNvSpPr>
          <p:nvPr>
            <p:ph type="sldImg"/>
          </p:nvPr>
        </p:nvSpPr>
        <p:spPr>
          <a:ln/>
        </p:spPr>
      </p:sp>
      <p:sp>
        <p:nvSpPr>
          <p:cNvPr id="8192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8192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089C02FE-7FEC-44EA-98B8-71A401EE9A5F}" type="slidenum">
              <a:rPr lang="es-ES" sz="1200" b="0">
                <a:solidFill>
                  <a:schemeClr val="tx1"/>
                </a:solidFill>
              </a:rPr>
              <a:pPr/>
              <a:t>30</a:t>
            </a:fld>
            <a:endParaRPr lang="es-ES" sz="1200" b="0">
              <a:solidFill>
                <a:schemeClr val="tx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Marcador de imagen de diapositiva"/>
          <p:cNvSpPr>
            <a:spLocks noGrp="1" noRot="1" noChangeAspect="1" noTextEdit="1"/>
          </p:cNvSpPr>
          <p:nvPr>
            <p:ph type="sldImg"/>
          </p:nvPr>
        </p:nvSpPr>
        <p:spPr>
          <a:ln/>
        </p:spPr>
      </p:sp>
      <p:sp>
        <p:nvSpPr>
          <p:cNvPr id="8294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8294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5551515D-EC9A-4B71-9006-74D8EEE895A3}" type="slidenum">
              <a:rPr lang="es-ES" sz="1200" b="0">
                <a:solidFill>
                  <a:schemeClr val="tx1"/>
                </a:solidFill>
              </a:rPr>
              <a:pPr/>
              <a:t>31</a:t>
            </a:fld>
            <a:endParaRPr lang="es-ES" sz="1200" b="0">
              <a:solidFill>
                <a:schemeClr val="tx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imagen de diapositiva"/>
          <p:cNvSpPr>
            <a:spLocks noGrp="1" noRot="1" noChangeAspect="1" noTextEdit="1"/>
          </p:cNvSpPr>
          <p:nvPr>
            <p:ph type="sldImg"/>
          </p:nvPr>
        </p:nvSpPr>
        <p:spPr>
          <a:ln/>
        </p:spPr>
      </p:sp>
      <p:sp>
        <p:nvSpPr>
          <p:cNvPr id="8397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8397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FFAC4FD7-4772-4511-9684-143E157BD2FC}" type="slidenum">
              <a:rPr lang="es-ES" sz="1200" b="0">
                <a:solidFill>
                  <a:schemeClr val="tx1"/>
                </a:solidFill>
              </a:rPr>
              <a:pPr/>
              <a:t>32</a:t>
            </a:fld>
            <a:endParaRPr lang="es-ES" sz="1200" b="0">
              <a:solidFill>
                <a:schemeClr val="tx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Marcador de imagen de diapositiva"/>
          <p:cNvSpPr>
            <a:spLocks noGrp="1" noRot="1" noChangeAspect="1" noTextEdit="1"/>
          </p:cNvSpPr>
          <p:nvPr>
            <p:ph type="sldImg"/>
          </p:nvPr>
        </p:nvSpPr>
        <p:spPr>
          <a:ln/>
        </p:spPr>
      </p:sp>
      <p:sp>
        <p:nvSpPr>
          <p:cNvPr id="8499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8499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8B842154-E814-4A99-ABD4-45DF9F246A03}" type="slidenum">
              <a:rPr lang="es-ES" sz="1200" b="0">
                <a:solidFill>
                  <a:schemeClr val="tx1"/>
                </a:solidFill>
              </a:rPr>
              <a:pPr/>
              <a:t>33</a:t>
            </a:fld>
            <a:endParaRPr lang="es-ES" sz="1200" b="0">
              <a:solidFill>
                <a:schemeClr val="tx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a:ln/>
        </p:spPr>
      </p:sp>
      <p:sp>
        <p:nvSpPr>
          <p:cNvPr id="8601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8602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73601AFB-FC21-4D73-8F77-280253EBB113}" type="slidenum">
              <a:rPr lang="es-ES" sz="1200" b="0">
                <a:solidFill>
                  <a:schemeClr val="tx1"/>
                </a:solidFill>
              </a:rPr>
              <a:pPr/>
              <a:t>34</a:t>
            </a:fld>
            <a:endParaRPr lang="es-ES" sz="1200" b="0">
              <a:solidFill>
                <a:schemeClr val="tx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a:ln/>
        </p:spPr>
      </p:sp>
      <p:sp>
        <p:nvSpPr>
          <p:cNvPr id="8704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8704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C6859D6A-DC60-4631-ABC8-EA23D9C85745}" type="slidenum">
              <a:rPr lang="es-ES" sz="1200" b="0">
                <a:solidFill>
                  <a:schemeClr val="tx1"/>
                </a:solidFill>
              </a:rPr>
              <a:pPr/>
              <a:t>35</a:t>
            </a:fld>
            <a:endParaRPr lang="es-ES" sz="1200" b="0">
              <a:solidFill>
                <a:schemeClr val="tx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a:ln/>
        </p:spPr>
      </p:sp>
      <p:sp>
        <p:nvSpPr>
          <p:cNvPr id="8806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8806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FD726F7D-CDF3-4AB8-A50A-270BF3139365}" type="slidenum">
              <a:rPr lang="es-ES" sz="1200" b="0">
                <a:solidFill>
                  <a:schemeClr val="tx1"/>
                </a:solidFill>
              </a:rPr>
              <a:pPr/>
              <a:t>36</a:t>
            </a:fld>
            <a:endParaRPr lang="es-ES" sz="1200" b="0">
              <a:solidFill>
                <a:schemeClr val="tx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a:ln/>
        </p:spPr>
      </p:sp>
      <p:sp>
        <p:nvSpPr>
          <p:cNvPr id="8909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8909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2B00F464-2332-4E52-96D7-C23962F10FFD}" type="slidenum">
              <a:rPr lang="es-ES" sz="1200" b="0">
                <a:solidFill>
                  <a:schemeClr val="tx1"/>
                </a:solidFill>
              </a:rPr>
              <a:pPr/>
              <a:t>37</a:t>
            </a:fld>
            <a:endParaRPr lang="es-ES" sz="1200" b="0">
              <a:solidFill>
                <a:schemeClr val="tx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Marcador de imagen de diapositiva"/>
          <p:cNvSpPr>
            <a:spLocks noGrp="1" noRot="1" noChangeAspect="1" noTextEdit="1"/>
          </p:cNvSpPr>
          <p:nvPr>
            <p:ph type="sldImg"/>
          </p:nvPr>
        </p:nvSpPr>
        <p:spPr>
          <a:ln/>
        </p:spPr>
      </p:sp>
      <p:sp>
        <p:nvSpPr>
          <p:cNvPr id="901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9011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707D736D-4A41-4ACA-96BB-DD543DE130EB}" type="slidenum">
              <a:rPr lang="es-ES" sz="1200" b="0">
                <a:solidFill>
                  <a:schemeClr val="tx1"/>
                </a:solidFill>
              </a:rPr>
              <a:pPr/>
              <a:t>38</a:t>
            </a:fld>
            <a:endParaRPr lang="es-ES" sz="1200" b="0">
              <a:solidFill>
                <a:schemeClr val="tx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Marcador de imagen de diapositiva"/>
          <p:cNvSpPr>
            <a:spLocks noGrp="1" noRot="1" noChangeAspect="1" noTextEdit="1"/>
          </p:cNvSpPr>
          <p:nvPr>
            <p:ph type="sldImg"/>
          </p:nvPr>
        </p:nvSpPr>
        <p:spPr>
          <a:ln/>
        </p:spPr>
      </p:sp>
      <p:sp>
        <p:nvSpPr>
          <p:cNvPr id="911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9114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A13EEFAA-C84A-4D39-AA22-11ABAC410CF5}" type="slidenum">
              <a:rPr lang="es-ES" sz="1200" b="0">
                <a:solidFill>
                  <a:schemeClr val="tx1"/>
                </a:solidFill>
              </a:rPr>
              <a:pPr/>
              <a:t>39</a:t>
            </a:fld>
            <a:endParaRPr lang="es-ES" sz="1200" b="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C34308AC-B9CD-4BB7-88B0-6B56867C62BD}" type="slidenum">
              <a:rPr lang="es-ES" sz="1200" b="0">
                <a:solidFill>
                  <a:schemeClr val="tx1"/>
                </a:solidFill>
              </a:rPr>
              <a:pPr/>
              <a:t>4</a:t>
            </a:fld>
            <a:endParaRPr lang="es-ES" sz="1200" b="0">
              <a:solidFill>
                <a:schemeClr val="tx1"/>
              </a:solidFill>
            </a:endParaRPr>
          </a:p>
        </p:txBody>
      </p:sp>
      <p:sp>
        <p:nvSpPr>
          <p:cNvPr id="55299" name="Rectangle 2"/>
          <p:cNvSpPr>
            <a:spLocks noRot="1" noChangeArrowheads="1" noTextEdit="1"/>
          </p:cNvSpPr>
          <p:nvPr>
            <p:ph type="sldImg"/>
          </p:nvPr>
        </p:nvSpPr>
        <p:spPr>
          <a:xfrm>
            <a:off x="1260475" y="720725"/>
            <a:ext cx="4795838" cy="3597275"/>
          </a:xfrm>
          <a:ln w="12700" cap="flat"/>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97" tIns="47748" rIns="95497" bIns="47748"/>
          <a:lstStyle/>
          <a:p>
            <a:pPr eaLnBrk="1" hangingPunct="1"/>
            <a:endParaRPr lang="es-MX"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Marcador de imagen de diapositiva"/>
          <p:cNvSpPr>
            <a:spLocks noGrp="1" noRot="1" noChangeAspect="1" noTextEdit="1"/>
          </p:cNvSpPr>
          <p:nvPr>
            <p:ph type="sldImg"/>
          </p:nvPr>
        </p:nvSpPr>
        <p:spPr>
          <a:ln/>
        </p:spPr>
      </p:sp>
      <p:sp>
        <p:nvSpPr>
          <p:cNvPr id="921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9216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CDFF67EA-6012-4A74-8FEA-0B5A414932CA}" type="slidenum">
              <a:rPr lang="es-ES" sz="1200" b="0">
                <a:solidFill>
                  <a:schemeClr val="tx1"/>
                </a:solidFill>
              </a:rPr>
              <a:pPr/>
              <a:t>40</a:t>
            </a:fld>
            <a:endParaRPr lang="es-ES" sz="1200" b="0">
              <a:solidFill>
                <a:schemeClr val="tx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p:cNvSpPr>
            <a:spLocks noGrp="1" noRot="1" noChangeAspect="1" noTextEdit="1"/>
          </p:cNvSpPr>
          <p:nvPr>
            <p:ph type="sldImg"/>
          </p:nvPr>
        </p:nvSpPr>
        <p:spPr>
          <a:ln/>
        </p:spPr>
      </p:sp>
      <p:sp>
        <p:nvSpPr>
          <p:cNvPr id="9318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9318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60E87371-EBC1-4B0E-884E-BEBBF41F0AE3}" type="slidenum">
              <a:rPr lang="es-ES" sz="1200" b="0">
                <a:solidFill>
                  <a:schemeClr val="tx1"/>
                </a:solidFill>
              </a:rPr>
              <a:pPr/>
              <a:t>41</a:t>
            </a:fld>
            <a:endParaRPr lang="es-ES" sz="1200" b="0">
              <a:solidFill>
                <a:schemeClr val="tx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a:ln/>
        </p:spPr>
      </p:sp>
      <p:sp>
        <p:nvSpPr>
          <p:cNvPr id="942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9421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D83236C2-7206-4F8B-BF40-84BAC9DBB9B3}" type="slidenum">
              <a:rPr lang="es-ES" sz="1200" b="0">
                <a:solidFill>
                  <a:schemeClr val="tx1"/>
                </a:solidFill>
              </a:rPr>
              <a:pPr/>
              <a:t>42</a:t>
            </a:fld>
            <a:endParaRPr lang="es-ES" sz="1200" b="0">
              <a:solidFill>
                <a:schemeClr val="tx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DB2B0567-A0C1-4B8F-A8E1-EF7908399EBA}" type="slidenum">
              <a:rPr lang="es-ES" sz="1200" b="0">
                <a:solidFill>
                  <a:schemeClr val="tx1"/>
                </a:solidFill>
              </a:rPr>
              <a:pPr/>
              <a:t>43</a:t>
            </a:fld>
            <a:endParaRPr lang="es-ES" sz="1200" b="0">
              <a:solidFill>
                <a:schemeClr val="tx1"/>
              </a:solidFill>
            </a:endParaRPr>
          </a:p>
        </p:txBody>
      </p:sp>
      <p:sp>
        <p:nvSpPr>
          <p:cNvPr id="95235" name="Rectangle 2"/>
          <p:cNvSpPr>
            <a:spLocks noRot="1" noChangeArrowheads="1" noTextEdit="1"/>
          </p:cNvSpPr>
          <p:nvPr>
            <p:ph type="sldImg"/>
          </p:nvPr>
        </p:nvSpPr>
        <p:spPr>
          <a:xfrm>
            <a:off x="1260475" y="720725"/>
            <a:ext cx="4795838" cy="3597275"/>
          </a:xfrm>
          <a:ln w="12700" cap="flat"/>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97" tIns="47748" rIns="95497" bIns="47748"/>
          <a:lstStyle/>
          <a:p>
            <a:pPr eaLnBrk="1" hangingPunct="1"/>
            <a:endParaRPr lang="es-MX"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D4B506BA-6E3A-46FB-B0A3-08C94302BF8E}" type="slidenum">
              <a:rPr lang="es-ES" sz="1200" b="0">
                <a:solidFill>
                  <a:schemeClr val="tx1"/>
                </a:solidFill>
              </a:rPr>
              <a:pPr/>
              <a:t>44</a:t>
            </a:fld>
            <a:endParaRPr lang="es-ES" sz="1200" b="0">
              <a:solidFill>
                <a:schemeClr val="tx1"/>
              </a:solidFill>
            </a:endParaRPr>
          </a:p>
        </p:txBody>
      </p:sp>
      <p:sp>
        <p:nvSpPr>
          <p:cNvPr id="96259" name="Rectangle 2"/>
          <p:cNvSpPr>
            <a:spLocks noRot="1" noChangeArrowheads="1" noTextEdit="1"/>
          </p:cNvSpPr>
          <p:nvPr>
            <p:ph type="sldImg"/>
          </p:nvPr>
        </p:nvSpPr>
        <p:spPr>
          <a:xfrm>
            <a:off x="1260475" y="720725"/>
            <a:ext cx="4795838" cy="3597275"/>
          </a:xfrm>
          <a:ln w="12700" cap="flat"/>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97" tIns="47748" rIns="95497" bIns="47748"/>
          <a:lstStyle/>
          <a:p>
            <a:pPr eaLnBrk="1" hangingPunct="1"/>
            <a:endParaRPr lang="es-MX"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C29CC827-2EB3-4800-934C-4DBF669D455D}" type="slidenum">
              <a:rPr lang="es-ES" sz="1200" b="0">
                <a:solidFill>
                  <a:schemeClr val="tx1"/>
                </a:solidFill>
              </a:rPr>
              <a:pPr/>
              <a:t>45</a:t>
            </a:fld>
            <a:endParaRPr lang="es-ES" sz="1200" b="0">
              <a:solidFill>
                <a:schemeClr val="tx1"/>
              </a:solidFill>
            </a:endParaRPr>
          </a:p>
        </p:txBody>
      </p:sp>
      <p:sp>
        <p:nvSpPr>
          <p:cNvPr id="97283" name="Rectangle 2"/>
          <p:cNvSpPr>
            <a:spLocks noRot="1" noChangeArrowheads="1" noTextEdit="1"/>
          </p:cNvSpPr>
          <p:nvPr>
            <p:ph type="sldImg"/>
          </p:nvPr>
        </p:nvSpPr>
        <p:spPr>
          <a:xfrm>
            <a:off x="1260475" y="720725"/>
            <a:ext cx="4795838" cy="3597275"/>
          </a:xfrm>
          <a:ln w="12700" cap="flat"/>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97" tIns="47748" rIns="95497" bIns="47748"/>
          <a:lstStyle/>
          <a:p>
            <a:pPr eaLnBrk="1" hangingPunct="1"/>
            <a:endParaRPr lang="es-MX"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23EA002B-3347-4959-BA05-F32884EC6ED8}" type="slidenum">
              <a:rPr lang="es-ES" sz="1200" b="0">
                <a:solidFill>
                  <a:schemeClr val="tx1"/>
                </a:solidFill>
              </a:rPr>
              <a:pPr/>
              <a:t>46</a:t>
            </a:fld>
            <a:endParaRPr lang="es-ES" sz="1200" b="0">
              <a:solidFill>
                <a:schemeClr val="tx1"/>
              </a:solidFill>
            </a:endParaRPr>
          </a:p>
        </p:txBody>
      </p:sp>
      <p:sp>
        <p:nvSpPr>
          <p:cNvPr id="98307" name="Rectangle 2"/>
          <p:cNvSpPr>
            <a:spLocks noRot="1" noChangeArrowheads="1" noTextEdit="1"/>
          </p:cNvSpPr>
          <p:nvPr>
            <p:ph type="sldImg"/>
          </p:nvPr>
        </p:nvSpPr>
        <p:spPr>
          <a:xfrm>
            <a:off x="1260475" y="720725"/>
            <a:ext cx="4795838" cy="3597275"/>
          </a:xfrm>
          <a:ln w="12700" cap="flat"/>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97" tIns="47748" rIns="95497" bIns="47748"/>
          <a:lstStyle/>
          <a:p>
            <a:pPr eaLnBrk="1" hangingPunct="1"/>
            <a:endParaRPr lang="es-MX"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03BB00A6-EBE4-4590-B1B6-A0ED24D89A11}" type="slidenum">
              <a:rPr lang="es-ES" sz="1200" b="0">
                <a:solidFill>
                  <a:schemeClr val="tx1"/>
                </a:solidFill>
              </a:rPr>
              <a:pPr/>
              <a:t>47</a:t>
            </a:fld>
            <a:endParaRPr lang="es-ES" sz="1200" b="0">
              <a:solidFill>
                <a:schemeClr val="tx1"/>
              </a:solidFill>
            </a:endParaRPr>
          </a:p>
        </p:txBody>
      </p:sp>
      <p:sp>
        <p:nvSpPr>
          <p:cNvPr id="99331" name="Rectangle 2"/>
          <p:cNvSpPr>
            <a:spLocks noRot="1" noChangeArrowheads="1" noTextEdit="1"/>
          </p:cNvSpPr>
          <p:nvPr>
            <p:ph type="sldImg"/>
          </p:nvPr>
        </p:nvSpPr>
        <p:spPr>
          <a:xfrm>
            <a:off x="1260475" y="720725"/>
            <a:ext cx="4795838" cy="3597275"/>
          </a:xfrm>
          <a:ln w="12700" cap="flat"/>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97" tIns="47748" rIns="95497" bIns="47748"/>
          <a:lstStyle/>
          <a:p>
            <a:pPr eaLnBrk="1" hangingPunct="1"/>
            <a:endParaRPr lang="es-MX"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34B0BEAA-A2D4-46AB-BF2E-CBDA2DCC148B}" type="slidenum">
              <a:rPr lang="es-ES" sz="1200" b="0">
                <a:solidFill>
                  <a:schemeClr val="tx1"/>
                </a:solidFill>
              </a:rPr>
              <a:pPr/>
              <a:t>48</a:t>
            </a:fld>
            <a:endParaRPr lang="es-ES" sz="1200" b="0">
              <a:solidFill>
                <a:schemeClr val="tx1"/>
              </a:solidFill>
            </a:endParaRPr>
          </a:p>
        </p:txBody>
      </p:sp>
      <p:sp>
        <p:nvSpPr>
          <p:cNvPr id="100355" name="Rectangle 2"/>
          <p:cNvSpPr>
            <a:spLocks noRot="1" noChangeArrowheads="1" noTextEdit="1"/>
          </p:cNvSpPr>
          <p:nvPr>
            <p:ph type="sldImg"/>
          </p:nvPr>
        </p:nvSpPr>
        <p:spPr>
          <a:xfrm>
            <a:off x="1260475" y="720725"/>
            <a:ext cx="4795838" cy="3597275"/>
          </a:xfrm>
          <a:ln w="12700" cap="flat"/>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97" tIns="47748" rIns="95497" bIns="47748"/>
          <a:lstStyle/>
          <a:p>
            <a:pPr eaLnBrk="1" hangingPunct="1"/>
            <a:endParaRPr lang="es-MX"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28E412BF-0786-451C-ABD6-350091A5F6F6}" type="slidenum">
              <a:rPr lang="es-ES" sz="1200" b="0">
                <a:solidFill>
                  <a:schemeClr val="tx1"/>
                </a:solidFill>
              </a:rPr>
              <a:pPr/>
              <a:t>5</a:t>
            </a:fld>
            <a:endParaRPr lang="es-ES" sz="1200" b="0">
              <a:solidFill>
                <a:schemeClr val="tx1"/>
              </a:solidFill>
            </a:endParaRPr>
          </a:p>
        </p:txBody>
      </p:sp>
      <p:sp>
        <p:nvSpPr>
          <p:cNvPr id="56323" name="Rectangle 2"/>
          <p:cNvSpPr>
            <a:spLocks noRot="1" noChangeArrowheads="1" noTextEdit="1"/>
          </p:cNvSpPr>
          <p:nvPr>
            <p:ph type="sldImg"/>
          </p:nvPr>
        </p:nvSpPr>
        <p:spPr>
          <a:xfrm>
            <a:off x="1260475" y="720725"/>
            <a:ext cx="4795838" cy="3597275"/>
          </a:xfrm>
          <a:ln w="12700" cap="flat"/>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97" tIns="47748" rIns="95497" bIns="47748"/>
          <a:lstStyle/>
          <a:p>
            <a:pPr eaLnBrk="1" hangingPunct="1"/>
            <a:endParaRPr lang="es-MX"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D63B18D3-A1D6-4EB4-86C0-86ED97226A64}" type="slidenum">
              <a:rPr lang="es-ES" sz="1200" b="0">
                <a:solidFill>
                  <a:schemeClr val="tx1"/>
                </a:solidFill>
              </a:rPr>
              <a:pPr/>
              <a:t>6</a:t>
            </a:fld>
            <a:endParaRPr lang="es-ES" sz="1200" b="0">
              <a:solidFill>
                <a:schemeClr val="tx1"/>
              </a:solidFill>
            </a:endParaRPr>
          </a:p>
        </p:txBody>
      </p:sp>
      <p:sp>
        <p:nvSpPr>
          <p:cNvPr id="57347" name="Rectangle 2"/>
          <p:cNvSpPr>
            <a:spLocks noRot="1" noChangeArrowheads="1" noTextEdit="1"/>
          </p:cNvSpPr>
          <p:nvPr>
            <p:ph type="sldImg"/>
          </p:nvPr>
        </p:nvSpPr>
        <p:spPr>
          <a:xfrm>
            <a:off x="1260475" y="720725"/>
            <a:ext cx="4795838" cy="3597275"/>
          </a:xfrm>
          <a:ln w="12700" cap="flat"/>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97" tIns="47748" rIns="95497" bIns="47748"/>
          <a:lstStyle/>
          <a:p>
            <a:pPr eaLnBrk="1" hangingPunct="1"/>
            <a:endParaRPr lang="es-MX"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7456DE15-668B-4BC2-B36D-F3B36CD60BCF}" type="slidenum">
              <a:rPr lang="es-ES" sz="1200" b="0">
                <a:solidFill>
                  <a:schemeClr val="tx1"/>
                </a:solidFill>
              </a:rPr>
              <a:pPr/>
              <a:t>7</a:t>
            </a:fld>
            <a:endParaRPr lang="es-ES" sz="1200" b="0">
              <a:solidFill>
                <a:schemeClr val="tx1"/>
              </a:solidFill>
            </a:endParaRPr>
          </a:p>
        </p:txBody>
      </p:sp>
      <p:sp>
        <p:nvSpPr>
          <p:cNvPr id="58371" name="Rectangle 2"/>
          <p:cNvSpPr>
            <a:spLocks noRot="1" noChangeArrowheads="1" noTextEdit="1"/>
          </p:cNvSpPr>
          <p:nvPr>
            <p:ph type="sldImg"/>
          </p:nvPr>
        </p:nvSpPr>
        <p:spPr>
          <a:xfrm>
            <a:off x="1260475" y="720725"/>
            <a:ext cx="4795838" cy="3597275"/>
          </a:xfrm>
          <a:ln w="12700" cap="flat"/>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97" tIns="47748" rIns="95497" bIns="47748"/>
          <a:lstStyle/>
          <a:p>
            <a:pPr eaLnBrk="1" hangingPunct="1"/>
            <a:endParaRPr lang="es-MX"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7F433456-F3E5-4538-8593-C81968598C8F}" type="slidenum">
              <a:rPr lang="es-ES" sz="1200" b="0">
                <a:solidFill>
                  <a:schemeClr val="tx1"/>
                </a:solidFill>
              </a:rPr>
              <a:pPr/>
              <a:t>8</a:t>
            </a:fld>
            <a:endParaRPr lang="es-ES" sz="1200" b="0">
              <a:solidFill>
                <a:schemeClr val="tx1"/>
              </a:solidFill>
            </a:endParaRPr>
          </a:p>
        </p:txBody>
      </p:sp>
      <p:sp>
        <p:nvSpPr>
          <p:cNvPr id="59395" name="Rectangle 2"/>
          <p:cNvSpPr>
            <a:spLocks noRot="1" noChangeArrowheads="1" noTextEdit="1"/>
          </p:cNvSpPr>
          <p:nvPr>
            <p:ph type="sldImg"/>
          </p:nvPr>
        </p:nvSpPr>
        <p:spPr>
          <a:xfrm>
            <a:off x="1260475" y="720725"/>
            <a:ext cx="4795838" cy="3597275"/>
          </a:xfrm>
          <a:ln w="12700" cap="flat"/>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97" tIns="47748" rIns="95497" bIns="47748"/>
          <a:lstStyle/>
          <a:p>
            <a:pPr eaLnBrk="1" hangingPunct="1"/>
            <a:endParaRPr lang="es-MX"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70662" indent="-296408">
              <a:defRPr sz="900" b="1">
                <a:solidFill>
                  <a:srgbClr val="000000"/>
                </a:solidFill>
                <a:latin typeface="Arial" charset="0"/>
              </a:defRPr>
            </a:lvl2pPr>
            <a:lvl3pPr marL="1185634" indent="-237127">
              <a:defRPr sz="900" b="1">
                <a:solidFill>
                  <a:srgbClr val="000000"/>
                </a:solidFill>
                <a:latin typeface="Arial" charset="0"/>
              </a:defRPr>
            </a:lvl3pPr>
            <a:lvl4pPr marL="1659887" indent="-237127">
              <a:defRPr sz="900" b="1">
                <a:solidFill>
                  <a:srgbClr val="000000"/>
                </a:solidFill>
                <a:latin typeface="Arial" charset="0"/>
              </a:defRPr>
            </a:lvl4pPr>
            <a:lvl5pPr marL="2134141" indent="-237127">
              <a:defRPr sz="900" b="1">
                <a:solidFill>
                  <a:srgbClr val="000000"/>
                </a:solidFill>
                <a:latin typeface="Arial" charset="0"/>
              </a:defRPr>
            </a:lvl5pPr>
            <a:lvl6pPr marL="2608395" indent="-237127" algn="ctr" eaLnBrk="0" fontAlgn="base" hangingPunct="0">
              <a:spcBef>
                <a:spcPct val="0"/>
              </a:spcBef>
              <a:spcAft>
                <a:spcPct val="0"/>
              </a:spcAft>
              <a:defRPr sz="900" b="1">
                <a:solidFill>
                  <a:srgbClr val="000000"/>
                </a:solidFill>
                <a:latin typeface="Arial" charset="0"/>
              </a:defRPr>
            </a:lvl6pPr>
            <a:lvl7pPr marL="3082648" indent="-237127" algn="ctr" eaLnBrk="0" fontAlgn="base" hangingPunct="0">
              <a:spcBef>
                <a:spcPct val="0"/>
              </a:spcBef>
              <a:spcAft>
                <a:spcPct val="0"/>
              </a:spcAft>
              <a:defRPr sz="900" b="1">
                <a:solidFill>
                  <a:srgbClr val="000000"/>
                </a:solidFill>
                <a:latin typeface="Arial" charset="0"/>
              </a:defRPr>
            </a:lvl7pPr>
            <a:lvl8pPr marL="3556902" indent="-237127" algn="ctr" eaLnBrk="0" fontAlgn="base" hangingPunct="0">
              <a:spcBef>
                <a:spcPct val="0"/>
              </a:spcBef>
              <a:spcAft>
                <a:spcPct val="0"/>
              </a:spcAft>
              <a:defRPr sz="900" b="1">
                <a:solidFill>
                  <a:srgbClr val="000000"/>
                </a:solidFill>
                <a:latin typeface="Arial" charset="0"/>
              </a:defRPr>
            </a:lvl8pPr>
            <a:lvl9pPr marL="4031155" indent="-237127" algn="ctr" eaLnBrk="0" fontAlgn="base" hangingPunct="0">
              <a:spcBef>
                <a:spcPct val="0"/>
              </a:spcBef>
              <a:spcAft>
                <a:spcPct val="0"/>
              </a:spcAft>
              <a:defRPr sz="900" b="1">
                <a:solidFill>
                  <a:srgbClr val="000000"/>
                </a:solidFill>
                <a:latin typeface="Arial" charset="0"/>
              </a:defRPr>
            </a:lvl9pPr>
          </a:lstStyle>
          <a:p>
            <a:fld id="{39D87892-68BA-4BB1-B204-7FD0DEDAE509}" type="slidenum">
              <a:rPr lang="es-ES" sz="1200" b="0">
                <a:solidFill>
                  <a:schemeClr val="tx1"/>
                </a:solidFill>
              </a:rPr>
              <a:pPr/>
              <a:t>9</a:t>
            </a:fld>
            <a:endParaRPr lang="es-ES" sz="1200" b="0">
              <a:solidFill>
                <a:schemeClr val="tx1"/>
              </a:solidFill>
            </a:endParaRPr>
          </a:p>
        </p:txBody>
      </p:sp>
      <p:sp>
        <p:nvSpPr>
          <p:cNvPr id="60419" name="Rectangle 2"/>
          <p:cNvSpPr>
            <a:spLocks noRot="1" noChangeArrowheads="1" noTextEdit="1"/>
          </p:cNvSpPr>
          <p:nvPr>
            <p:ph type="sldImg"/>
          </p:nvPr>
        </p:nvSpPr>
        <p:spPr>
          <a:xfrm>
            <a:off x="1260475" y="720725"/>
            <a:ext cx="4795838" cy="3597275"/>
          </a:xfrm>
          <a:ln w="12700" cap="flat"/>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97" tIns="47748" rIns="95497" bIns="47748"/>
          <a:lstStyle/>
          <a:p>
            <a:pPr eaLnBrk="1" hangingPunct="1"/>
            <a:endParaRPr lang="es-MX"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aseline="0"/>
            </a:lvl1pPr>
          </a:lstStyle>
          <a:p>
            <a:r>
              <a:rPr lang="es-ES" smtClean="0"/>
              <a:t>Haga clic para modificar el estilo de título del patrón</a:t>
            </a:r>
            <a:endParaRPr lang="es-MX" dirty="0"/>
          </a:p>
        </p:txBody>
      </p:sp>
      <p:sp>
        <p:nvSpPr>
          <p:cNvPr id="3" name="Rectangle 6"/>
          <p:cNvSpPr>
            <a:spLocks noGrp="1" noChangeArrowheads="1"/>
          </p:cNvSpPr>
          <p:nvPr>
            <p:ph type="sldNum" sz="quarter" idx="10"/>
          </p:nvPr>
        </p:nvSpPr>
        <p:spPr>
          <a:ln/>
        </p:spPr>
        <p:txBody>
          <a:bodyPr/>
          <a:lstStyle>
            <a:lvl1pPr>
              <a:defRPr/>
            </a:lvl1pPr>
          </a:lstStyle>
          <a:p>
            <a:pPr>
              <a:defRPr/>
            </a:pPr>
            <a:r>
              <a:rPr lang="es-ES"/>
              <a:t>-</a:t>
            </a:r>
            <a:r>
              <a:rPr lang="es-ES">
                <a:solidFill>
                  <a:schemeClr val="tx1"/>
                </a:solidFill>
              </a:rPr>
              <a:t> </a:t>
            </a:r>
            <a:fld id="{8FA2243D-A11C-425F-98D6-E2F8157C5EE4}" type="slidenum">
              <a:rPr lang="es-ES" i="1">
                <a:solidFill>
                  <a:srgbClr val="800000"/>
                </a:solidFill>
                <a:latin typeface="+mj-lt"/>
              </a:rPr>
              <a:pPr>
                <a:defRPr/>
              </a:pPr>
              <a:t>‹Nº›</a:t>
            </a:fld>
            <a:r>
              <a:rPr lang="es-ES">
                <a:solidFill>
                  <a:schemeClr val="tx1"/>
                </a:solidFill>
              </a:rPr>
              <a:t> </a:t>
            </a:r>
            <a:r>
              <a:rPr lang="es-ES"/>
              <a:t>-</a:t>
            </a:r>
          </a:p>
        </p:txBody>
      </p:sp>
    </p:spTree>
    <p:extLst>
      <p:ext uri="{BB962C8B-B14F-4D97-AF65-F5344CB8AC3E}">
        <p14:creationId xmlns:p14="http://schemas.microsoft.com/office/powerpoint/2010/main" val="4073843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s-ES"/>
              <a:t>-</a:t>
            </a:r>
            <a:r>
              <a:rPr lang="es-ES">
                <a:solidFill>
                  <a:schemeClr val="tx1"/>
                </a:solidFill>
              </a:rPr>
              <a:t> </a:t>
            </a:r>
            <a:fld id="{914FEB1E-B423-495F-89C2-9D27A37CFF22}" type="slidenum">
              <a:rPr lang="es-ES" i="1">
                <a:solidFill>
                  <a:srgbClr val="800000"/>
                </a:solidFill>
                <a:latin typeface="+mj-lt"/>
              </a:rPr>
              <a:pPr>
                <a:defRPr/>
              </a:pPr>
              <a:t>‹Nº›</a:t>
            </a:fld>
            <a:r>
              <a:rPr lang="es-ES">
                <a:solidFill>
                  <a:schemeClr val="tx1"/>
                </a:solidFill>
              </a:rPr>
              <a:t> </a:t>
            </a:r>
            <a:r>
              <a:rPr lang="es-ES"/>
              <a:t>-</a:t>
            </a:r>
          </a:p>
        </p:txBody>
      </p:sp>
    </p:spTree>
    <p:extLst>
      <p:ext uri="{BB962C8B-B14F-4D97-AF65-F5344CB8AC3E}">
        <p14:creationId xmlns:p14="http://schemas.microsoft.com/office/powerpoint/2010/main" val="2771053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tabla">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s-ES"/>
              <a:t>-</a:t>
            </a:r>
            <a:r>
              <a:rPr lang="es-ES">
                <a:solidFill>
                  <a:schemeClr val="tx1"/>
                </a:solidFill>
              </a:rPr>
              <a:t> </a:t>
            </a:r>
            <a:fld id="{F86BF087-10F9-43FB-8B90-50D58353DD12}" type="slidenum">
              <a:rPr lang="es-ES" i="1">
                <a:solidFill>
                  <a:srgbClr val="800000"/>
                </a:solidFill>
                <a:latin typeface="+mj-lt"/>
              </a:rPr>
              <a:pPr>
                <a:defRPr/>
              </a:pPr>
              <a:t>‹Nº›</a:t>
            </a:fld>
            <a:r>
              <a:rPr lang="es-ES">
                <a:solidFill>
                  <a:schemeClr val="tx1"/>
                </a:solidFill>
              </a:rPr>
              <a:t> </a:t>
            </a:r>
            <a:r>
              <a:rPr lang="es-ES"/>
              <a:t>-</a:t>
            </a:r>
          </a:p>
        </p:txBody>
      </p:sp>
    </p:spTree>
    <p:extLst>
      <p:ext uri="{BB962C8B-B14F-4D97-AF65-F5344CB8AC3E}">
        <p14:creationId xmlns:p14="http://schemas.microsoft.com/office/powerpoint/2010/main" val="1078581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8342313" y="6551613"/>
            <a:ext cx="801687" cy="449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B40000"/>
                </a:solidFill>
                <a:latin typeface="Arial" charset="0"/>
              </a:defRPr>
            </a:lvl1pPr>
          </a:lstStyle>
          <a:p>
            <a:pPr>
              <a:defRPr/>
            </a:pPr>
            <a:r>
              <a:rPr lang="es-ES"/>
              <a:t>-</a:t>
            </a:r>
            <a:r>
              <a:rPr lang="es-ES">
                <a:solidFill>
                  <a:schemeClr val="tx1"/>
                </a:solidFill>
              </a:rPr>
              <a:t> </a:t>
            </a:r>
            <a:fld id="{AD67363E-B5CA-4537-AA22-81ABACE6A0D7}" type="slidenum">
              <a:rPr lang="es-ES" i="1">
                <a:solidFill>
                  <a:srgbClr val="800000"/>
                </a:solidFill>
                <a:latin typeface="+mj-lt"/>
              </a:rPr>
              <a:pPr>
                <a:defRPr/>
              </a:pPr>
              <a:t>‹Nº›</a:t>
            </a:fld>
            <a:r>
              <a:rPr lang="es-ES">
                <a:solidFill>
                  <a:schemeClr val="tx1"/>
                </a:solidFill>
              </a:rPr>
              <a:t> </a:t>
            </a:r>
            <a:r>
              <a:rPr lang="es-ES"/>
              <a:t>-</a:t>
            </a:r>
          </a:p>
        </p:txBody>
      </p:sp>
      <p:sp>
        <p:nvSpPr>
          <p:cNvPr id="1034" name="Line 10"/>
          <p:cNvSpPr>
            <a:spLocks noChangeShapeType="1"/>
          </p:cNvSpPr>
          <p:nvPr userDrawn="1"/>
        </p:nvSpPr>
        <p:spPr bwMode="auto">
          <a:xfrm flipH="1">
            <a:off x="395288" y="765175"/>
            <a:ext cx="8280400" cy="0"/>
          </a:xfrm>
          <a:prstGeom prst="line">
            <a:avLst/>
          </a:prstGeom>
          <a:noFill/>
          <a:ln w="19050">
            <a:solidFill>
              <a:srgbClr val="969696"/>
            </a:solidFill>
            <a:round/>
            <a:headEnd type="oval" w="med" len="med"/>
            <a:tailEnd/>
          </a:ln>
          <a:effectLst/>
        </p:spPr>
        <p:txBody>
          <a:bodyPr/>
          <a:lstStyle/>
          <a:p>
            <a:pPr>
              <a:defRPr/>
            </a:pPr>
            <a:endParaRPr lang="es-MX"/>
          </a:p>
        </p:txBody>
      </p:sp>
      <p:sp>
        <p:nvSpPr>
          <p:cNvPr id="1035" name="Line 11"/>
          <p:cNvSpPr>
            <a:spLocks noChangeShapeType="1"/>
          </p:cNvSpPr>
          <p:nvPr userDrawn="1"/>
        </p:nvSpPr>
        <p:spPr bwMode="auto">
          <a:xfrm flipH="1">
            <a:off x="395288" y="765175"/>
            <a:ext cx="8280400" cy="0"/>
          </a:xfrm>
          <a:prstGeom prst="line">
            <a:avLst/>
          </a:prstGeom>
          <a:noFill/>
          <a:ln w="12700">
            <a:solidFill>
              <a:srgbClr val="BA0E0E"/>
            </a:solidFill>
            <a:round/>
            <a:headEnd type="oval" w="med" len="med"/>
            <a:tailEnd/>
          </a:ln>
          <a:effectLst/>
        </p:spPr>
        <p:txBody>
          <a:bodyPr/>
          <a:lstStyle/>
          <a:p>
            <a:pPr>
              <a:defRPr/>
            </a:pPr>
            <a:endParaRPr lang="es-MX"/>
          </a:p>
        </p:txBody>
      </p:sp>
      <p:sp>
        <p:nvSpPr>
          <p:cNvPr id="1049" name="Text Box 25"/>
          <p:cNvSpPr txBox="1">
            <a:spLocks noChangeArrowheads="1"/>
          </p:cNvSpPr>
          <p:nvPr userDrawn="1"/>
        </p:nvSpPr>
        <p:spPr bwMode="auto">
          <a:xfrm>
            <a:off x="3492500" y="6604000"/>
            <a:ext cx="2082800" cy="304800"/>
          </a:xfrm>
          <a:prstGeom prst="rect">
            <a:avLst/>
          </a:prstGeom>
          <a:noFill/>
          <a:ln w="9525">
            <a:noFill/>
            <a:miter lim="800000"/>
            <a:headEnd type="none" w="sm" len="sm"/>
            <a:tailEnd type="none" w="sm" len="sm"/>
          </a:ln>
          <a:effectLst/>
        </p:spPr>
        <p:txBody>
          <a:bodyPr>
            <a:spAutoFit/>
          </a:bodyPr>
          <a:lstStyle/>
          <a:p>
            <a:pPr eaLnBrk="1" hangingPunct="1">
              <a:spcBef>
                <a:spcPct val="50000"/>
              </a:spcBef>
              <a:defRPr/>
            </a:pPr>
            <a:r>
              <a:rPr lang="es-MX" sz="1400" i="1" dirty="0">
                <a:solidFill>
                  <a:schemeClr val="bg2"/>
                </a:solidFill>
              </a:rPr>
              <a:t>Diciembre 03, 2010</a:t>
            </a:r>
            <a:endParaRPr lang="es-ES" sz="1400" i="1" dirty="0">
              <a:solidFill>
                <a:schemeClr val="bg2"/>
              </a:solidFill>
            </a:endParaRPr>
          </a:p>
        </p:txBody>
      </p:sp>
      <p:sp>
        <p:nvSpPr>
          <p:cNvPr id="10" name="Rectangle 2"/>
          <p:cNvSpPr>
            <a:spLocks noChangeArrowheads="1"/>
          </p:cNvSpPr>
          <p:nvPr userDrawn="1"/>
        </p:nvSpPr>
        <p:spPr bwMode="auto">
          <a:xfrm>
            <a:off x="568325" y="88900"/>
            <a:ext cx="7908925" cy="558800"/>
          </a:xfrm>
          <a:prstGeom prst="rect">
            <a:avLst/>
          </a:prstGeom>
          <a:gradFill rotWithShape="0">
            <a:gsLst>
              <a:gs pos="0">
                <a:srgbClr val="EAEAEA"/>
              </a:gs>
              <a:gs pos="100000">
                <a:srgbClr val="F0F0F0"/>
              </a:gs>
            </a:gsLst>
            <a:lin ang="5400000" scaled="1"/>
          </a:gradFill>
          <a:ln w="9525">
            <a:noFill/>
            <a:miter lim="800000"/>
            <a:headEnd/>
            <a:tailEnd/>
          </a:ln>
        </p:spPr>
        <p:txBody>
          <a:bodyPr wrap="none" anchor="ctr"/>
          <a:lstStyle/>
          <a:p>
            <a:pPr>
              <a:defRPr/>
            </a:pPr>
            <a:endParaRPr lang="es-MX"/>
          </a:p>
        </p:txBody>
      </p:sp>
      <p:pic>
        <p:nvPicPr>
          <p:cNvPr id="1031" name="Picture 25" descr="COVAS"/>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6273800"/>
            <a:ext cx="949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25"/>
          <p:cNvSpPr>
            <a:spLocks/>
          </p:cNvSpPr>
          <p:nvPr userDrawn="1"/>
        </p:nvSpPr>
        <p:spPr bwMode="auto">
          <a:xfrm flipH="1" flipV="1">
            <a:off x="0" y="12700"/>
            <a:ext cx="349250" cy="3500438"/>
          </a:xfrm>
          <a:prstGeom prst="leftBracket">
            <a:avLst>
              <a:gd name="adj" fmla="val 51320"/>
            </a:avLst>
          </a:prstGeom>
          <a:solidFill>
            <a:srgbClr val="006400"/>
          </a:solidFill>
          <a:ln w="38100">
            <a:noFill/>
            <a:round/>
            <a:headEnd/>
            <a:tailEnd/>
          </a:ln>
          <a:effectLst/>
        </p:spPr>
        <p:txBody>
          <a:bodyPr wrap="none" anchor="ctr"/>
          <a:lstStyle/>
          <a:p>
            <a:pPr>
              <a:defRPr/>
            </a:pPr>
            <a:endParaRPr lang="es-MX"/>
          </a:p>
        </p:txBody>
      </p:sp>
      <p:sp>
        <p:nvSpPr>
          <p:cNvPr id="14" name="Oval 15"/>
          <p:cNvSpPr>
            <a:spLocks noChangeArrowheads="1"/>
          </p:cNvSpPr>
          <p:nvPr userDrawn="1"/>
        </p:nvSpPr>
        <p:spPr bwMode="auto">
          <a:xfrm>
            <a:off x="0" y="3429000"/>
            <a:ext cx="179388" cy="144463"/>
          </a:xfrm>
          <a:prstGeom prst="ellipse">
            <a:avLst/>
          </a:prstGeom>
          <a:solidFill>
            <a:schemeClr val="bg1"/>
          </a:solidFill>
          <a:ln w="9525">
            <a:solidFill>
              <a:schemeClr val="bg1"/>
            </a:solidFill>
            <a:round/>
            <a:headEnd/>
            <a:tailEnd/>
          </a:ln>
          <a:effectLst/>
        </p:spPr>
        <p:txBody>
          <a:bodyPr wrap="none" anchor="ctr"/>
          <a:lstStyle/>
          <a:p>
            <a:pPr>
              <a:defRPr/>
            </a:pPr>
            <a:endParaRPr lang="es-MX"/>
          </a:p>
        </p:txBody>
      </p:sp>
      <p:sp>
        <p:nvSpPr>
          <p:cNvPr id="15" name="AutoShape 26"/>
          <p:cNvSpPr>
            <a:spLocks/>
          </p:cNvSpPr>
          <p:nvPr userDrawn="1"/>
        </p:nvSpPr>
        <p:spPr bwMode="auto">
          <a:xfrm flipH="1" flipV="1">
            <a:off x="107950" y="0"/>
            <a:ext cx="287338" cy="3544888"/>
          </a:xfrm>
          <a:prstGeom prst="leftBracket">
            <a:avLst>
              <a:gd name="adj" fmla="val 73279"/>
            </a:avLst>
          </a:prstGeom>
          <a:noFill/>
          <a:ln w="19050">
            <a:solidFill>
              <a:srgbClr val="006600"/>
            </a:solidFill>
            <a:round/>
            <a:headEnd type="oval" w="med" len="med"/>
            <a:tailEnd/>
          </a:ln>
          <a:effectLst/>
        </p:spPr>
        <p:txBody>
          <a:bodyPr wrap="none" anchor="ctr"/>
          <a:lstStyle/>
          <a:p>
            <a:pPr>
              <a:defRPr/>
            </a:pPr>
            <a:endParaRPr lang="es-MX"/>
          </a:p>
        </p:txBody>
      </p:sp>
      <p:pic>
        <p:nvPicPr>
          <p:cNvPr id="2" name="Picture 28"/>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5116150">
            <a:off x="-39687" y="239713"/>
            <a:ext cx="4318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WordArt 29"/>
          <p:cNvSpPr>
            <a:spLocks noChangeArrowheads="1" noChangeShapeType="1" noTextEdit="1"/>
          </p:cNvSpPr>
          <p:nvPr userDrawn="1"/>
        </p:nvSpPr>
        <p:spPr bwMode="auto">
          <a:xfrm rot="-5400000">
            <a:off x="-1085056" y="1823244"/>
            <a:ext cx="2506662" cy="260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s-MX" sz="2800" kern="10" spc="560">
                <a:solidFill>
                  <a:schemeClr val="bg1"/>
                </a:solidFill>
                <a:latin typeface="Century Gothic"/>
              </a:rPr>
              <a:t>covarrubias y asociados</a:t>
            </a:r>
          </a:p>
        </p:txBody>
      </p:sp>
      <p:pic>
        <p:nvPicPr>
          <p:cNvPr id="1037" name="Picture 17" descr="http://www.gobiernodigital.inah.gob.mx/mener/images/inah.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332788" y="0"/>
            <a:ext cx="81121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hf hdr="0" ftr="0" dt="0"/>
  <p:txStyles>
    <p:titleStyle>
      <a:lvl1pPr algn="r" rtl="0" eaLnBrk="0" fontAlgn="base" hangingPunct="0">
        <a:spcBef>
          <a:spcPct val="0"/>
        </a:spcBef>
        <a:spcAft>
          <a:spcPct val="0"/>
        </a:spcAft>
        <a:defRPr sz="4400" b="1">
          <a:solidFill>
            <a:srgbClr val="990000"/>
          </a:solidFill>
          <a:latin typeface="+mj-lt"/>
          <a:ea typeface="+mj-ea"/>
          <a:cs typeface="+mj-cs"/>
        </a:defRPr>
      </a:lvl1pPr>
      <a:lvl2pPr algn="r" rtl="0" eaLnBrk="0" fontAlgn="base" hangingPunct="0">
        <a:spcBef>
          <a:spcPct val="0"/>
        </a:spcBef>
        <a:spcAft>
          <a:spcPct val="0"/>
        </a:spcAft>
        <a:defRPr sz="4400" b="1">
          <a:solidFill>
            <a:srgbClr val="990000"/>
          </a:solidFill>
          <a:latin typeface="Century Gothic" pitchFamily="34" charset="0"/>
        </a:defRPr>
      </a:lvl2pPr>
      <a:lvl3pPr algn="r" rtl="0" eaLnBrk="0" fontAlgn="base" hangingPunct="0">
        <a:spcBef>
          <a:spcPct val="0"/>
        </a:spcBef>
        <a:spcAft>
          <a:spcPct val="0"/>
        </a:spcAft>
        <a:defRPr sz="4400" b="1">
          <a:solidFill>
            <a:srgbClr val="990000"/>
          </a:solidFill>
          <a:latin typeface="Century Gothic" pitchFamily="34" charset="0"/>
        </a:defRPr>
      </a:lvl3pPr>
      <a:lvl4pPr algn="r" rtl="0" eaLnBrk="0" fontAlgn="base" hangingPunct="0">
        <a:spcBef>
          <a:spcPct val="0"/>
        </a:spcBef>
        <a:spcAft>
          <a:spcPct val="0"/>
        </a:spcAft>
        <a:defRPr sz="4400" b="1">
          <a:solidFill>
            <a:srgbClr val="990000"/>
          </a:solidFill>
          <a:latin typeface="Century Gothic" pitchFamily="34" charset="0"/>
        </a:defRPr>
      </a:lvl4pPr>
      <a:lvl5pPr algn="r" rtl="0" eaLnBrk="0" fontAlgn="base" hangingPunct="0">
        <a:spcBef>
          <a:spcPct val="0"/>
        </a:spcBef>
        <a:spcAft>
          <a:spcPct val="0"/>
        </a:spcAft>
        <a:defRPr sz="4400" b="1">
          <a:solidFill>
            <a:srgbClr val="990000"/>
          </a:solidFill>
          <a:latin typeface="Century Gothic" pitchFamily="34" charset="0"/>
        </a:defRPr>
      </a:lvl5pPr>
      <a:lvl6pPr marL="457200" algn="r" rtl="0" fontAlgn="base">
        <a:spcBef>
          <a:spcPct val="0"/>
        </a:spcBef>
        <a:spcAft>
          <a:spcPct val="0"/>
        </a:spcAft>
        <a:defRPr b="1">
          <a:solidFill>
            <a:srgbClr val="990000"/>
          </a:solidFill>
          <a:latin typeface="Century Gothic" pitchFamily="34" charset="0"/>
        </a:defRPr>
      </a:lvl6pPr>
      <a:lvl7pPr marL="914400" algn="r" rtl="0" fontAlgn="base">
        <a:spcBef>
          <a:spcPct val="0"/>
        </a:spcBef>
        <a:spcAft>
          <a:spcPct val="0"/>
        </a:spcAft>
        <a:defRPr b="1">
          <a:solidFill>
            <a:srgbClr val="990000"/>
          </a:solidFill>
          <a:latin typeface="Century Gothic" pitchFamily="34" charset="0"/>
        </a:defRPr>
      </a:lvl7pPr>
      <a:lvl8pPr marL="1371600" algn="r" rtl="0" fontAlgn="base">
        <a:spcBef>
          <a:spcPct val="0"/>
        </a:spcBef>
        <a:spcAft>
          <a:spcPct val="0"/>
        </a:spcAft>
        <a:defRPr b="1">
          <a:solidFill>
            <a:srgbClr val="990000"/>
          </a:solidFill>
          <a:latin typeface="Century Gothic" pitchFamily="34" charset="0"/>
        </a:defRPr>
      </a:lvl8pPr>
      <a:lvl9pPr marL="1828800" algn="r" rtl="0" fontAlgn="base">
        <a:spcBef>
          <a:spcPct val="0"/>
        </a:spcBef>
        <a:spcAft>
          <a:spcPct val="0"/>
        </a:spcAft>
        <a:defRPr b="1">
          <a:solidFill>
            <a:srgbClr val="990000"/>
          </a:solidFill>
          <a:latin typeface="Century Gothic" pitchFamily="34" charset="0"/>
        </a:defRPr>
      </a:lvl9pPr>
    </p:titleStyle>
    <p:bodyStyle>
      <a:lvl1pPr marL="342900" indent="-342900" algn="l" rtl="0" eaLnBrk="0" fontAlgn="base" hangingPunct="0">
        <a:spcBef>
          <a:spcPct val="20000"/>
        </a:spcBef>
        <a:spcAft>
          <a:spcPct val="0"/>
        </a:spcAft>
        <a:buBlip>
          <a:blip r:embed="rId8"/>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Blip>
          <a:blip r:embed="rId8"/>
        </a:buBlip>
        <a:defRPr sz="2400">
          <a:solidFill>
            <a:schemeClr val="tx1"/>
          </a:solidFill>
          <a:latin typeface="+mn-lt"/>
        </a:defRPr>
      </a:lvl3pPr>
      <a:lvl4pPr marL="1600200" indent="-228600" algn="l" rtl="0" eaLnBrk="0" fontAlgn="base" hangingPunct="0">
        <a:spcBef>
          <a:spcPct val="20000"/>
        </a:spcBef>
        <a:spcAft>
          <a:spcPct val="0"/>
        </a:spcAft>
        <a:buBlip>
          <a:blip r:embed="rId8"/>
        </a:buBlip>
        <a:defRPr sz="2000">
          <a:solidFill>
            <a:schemeClr val="tx1"/>
          </a:solidFill>
          <a:latin typeface="+mn-lt"/>
        </a:defRPr>
      </a:lvl4pPr>
      <a:lvl5pPr marL="2057400" indent="-228600" algn="l" rtl="0" eaLnBrk="0" fontAlgn="base" hangingPunct="0">
        <a:spcBef>
          <a:spcPct val="20000"/>
        </a:spcBef>
        <a:spcAft>
          <a:spcPct val="0"/>
        </a:spcAft>
        <a:buBlip>
          <a:blip r:embed="rId8"/>
        </a:buBlip>
        <a:defRPr sz="2000">
          <a:solidFill>
            <a:schemeClr val="tx1"/>
          </a:solidFill>
          <a:latin typeface="+mn-lt"/>
        </a:defRPr>
      </a:lvl5pPr>
      <a:lvl6pPr marL="2514600" indent="-228600" algn="l" rtl="0" fontAlgn="base">
        <a:spcBef>
          <a:spcPct val="20000"/>
        </a:spcBef>
        <a:spcAft>
          <a:spcPct val="0"/>
        </a:spcAft>
        <a:buBlip>
          <a:blip r:embed="rId8"/>
        </a:buBlip>
        <a:defRPr sz="2000">
          <a:solidFill>
            <a:schemeClr val="tx1"/>
          </a:solidFill>
          <a:latin typeface="+mn-lt"/>
        </a:defRPr>
      </a:lvl6pPr>
      <a:lvl7pPr marL="2971800" indent="-228600" algn="l" rtl="0" fontAlgn="base">
        <a:spcBef>
          <a:spcPct val="20000"/>
        </a:spcBef>
        <a:spcAft>
          <a:spcPct val="0"/>
        </a:spcAft>
        <a:buBlip>
          <a:blip r:embed="rId8"/>
        </a:buBlip>
        <a:defRPr sz="2000">
          <a:solidFill>
            <a:schemeClr val="tx1"/>
          </a:solidFill>
          <a:latin typeface="+mn-lt"/>
        </a:defRPr>
      </a:lvl7pPr>
      <a:lvl8pPr marL="3429000" indent="-228600" algn="l" rtl="0" fontAlgn="base">
        <a:spcBef>
          <a:spcPct val="20000"/>
        </a:spcBef>
        <a:spcAft>
          <a:spcPct val="0"/>
        </a:spcAft>
        <a:buBlip>
          <a:blip r:embed="rId8"/>
        </a:buBlip>
        <a:defRPr sz="2000">
          <a:solidFill>
            <a:schemeClr val="tx1"/>
          </a:solidFill>
          <a:latin typeface="+mn-lt"/>
        </a:defRPr>
      </a:lvl8pPr>
      <a:lvl9pPr marL="3886200" indent="-228600" algn="l" rtl="0" fontAlgn="base">
        <a:spcBef>
          <a:spcPct val="20000"/>
        </a:spcBef>
        <a:spcAft>
          <a:spcPct val="0"/>
        </a:spcAft>
        <a:buBlip>
          <a:blip r:embed="rId8"/>
        </a:buBlip>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image" Target="../media/image23.jpeg"/><Relationship Id="rId2" Type="http://schemas.openxmlformats.org/officeDocument/2006/relationships/notesSlide" Target="../notesSlides/notesSlide14.xml"/><Relationship Id="rId16"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hyperlink" Target="mailto:pulso@pulso.com.mx" TargetMode="External"/><Relationship Id="rId4" Type="http://schemas.openxmlformats.org/officeDocument/2006/relationships/image" Target="../media/image35.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3"/>
          <p:cNvSpPr>
            <a:spLocks noChangeArrowheads="1"/>
          </p:cNvSpPr>
          <p:nvPr/>
        </p:nvSpPr>
        <p:spPr bwMode="auto">
          <a:xfrm>
            <a:off x="436563" y="0"/>
            <a:ext cx="8707437" cy="923925"/>
          </a:xfrm>
          <a:prstGeom prst="rect">
            <a:avLst/>
          </a:prstGeom>
          <a:solidFill>
            <a:schemeClr val="bg1"/>
          </a:solidFill>
          <a:ln>
            <a:noFill/>
          </a:ln>
          <a:extLst>
            <a:ext uri="{91240B29-F687-4F45-9708-019B960494DF}">
              <a14:hiddenLine xmlns:a14="http://schemas.microsoft.com/office/drawing/2010/main" w="22225" algn="ctr">
                <a:solidFill>
                  <a:srgbClr val="000000"/>
                </a:solidFill>
                <a:miter lim="800000"/>
                <a:headEnd/>
                <a:tailEnd/>
              </a14:hiddenLine>
            </a:ext>
          </a:extLst>
        </p:spPr>
        <p:txBody>
          <a:bodyPr anchor="ctr">
            <a:spAutoFit/>
          </a:bodyPr>
          <a:lstStyle/>
          <a:p>
            <a:endParaRPr lang="es-ES"/>
          </a:p>
          <a:p>
            <a:endParaRPr lang="es-ES"/>
          </a:p>
          <a:p>
            <a:endParaRPr lang="es-ES"/>
          </a:p>
          <a:p>
            <a:endParaRPr lang="es-ES"/>
          </a:p>
          <a:p>
            <a:endParaRPr lang="es-ES"/>
          </a:p>
          <a:p>
            <a:endParaRPr lang="es-MX"/>
          </a:p>
        </p:txBody>
      </p:sp>
      <p:sp>
        <p:nvSpPr>
          <p:cNvPr id="18" name="17 Rectángulo"/>
          <p:cNvSpPr/>
          <p:nvPr/>
        </p:nvSpPr>
        <p:spPr bwMode="auto">
          <a:xfrm>
            <a:off x="3848100" y="2009775"/>
            <a:ext cx="5019675" cy="1338263"/>
          </a:xfrm>
          <a:prstGeom prst="rect">
            <a:avLst/>
          </a:prstGeom>
          <a:noFill/>
          <a:ln w="22225" cap="flat" cmpd="sng" algn="ctr">
            <a:solidFill>
              <a:schemeClr val="bg1">
                <a:lumMod val="85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anchor="ctr">
            <a:spAutoFit/>
          </a:bodyPr>
          <a:lstStyle/>
          <a:p>
            <a:pPr>
              <a:defRPr/>
            </a:pPr>
            <a:endParaRPr lang="es-ES" dirty="0"/>
          </a:p>
          <a:p>
            <a:pPr>
              <a:defRPr/>
            </a:pPr>
            <a:endParaRPr lang="es-ES" dirty="0"/>
          </a:p>
          <a:p>
            <a:pPr>
              <a:defRPr/>
            </a:pPr>
            <a:endParaRPr lang="es-ES" dirty="0"/>
          </a:p>
          <a:p>
            <a:pPr>
              <a:defRPr/>
            </a:pPr>
            <a:endParaRPr lang="es-ES" dirty="0"/>
          </a:p>
          <a:p>
            <a:pPr>
              <a:defRPr/>
            </a:pPr>
            <a:endParaRPr lang="es-ES" dirty="0"/>
          </a:p>
          <a:p>
            <a:pPr>
              <a:defRPr/>
            </a:pPr>
            <a:endParaRPr lang="es-ES" dirty="0"/>
          </a:p>
          <a:p>
            <a:pPr>
              <a:defRPr/>
            </a:pPr>
            <a:endParaRPr lang="es-ES" dirty="0"/>
          </a:p>
          <a:p>
            <a:pPr>
              <a:defRPr/>
            </a:pPr>
            <a:endParaRPr lang="es-ES" dirty="0"/>
          </a:p>
          <a:p>
            <a:pPr>
              <a:defRPr/>
            </a:pPr>
            <a:endParaRPr lang="es-MX" dirty="0"/>
          </a:p>
        </p:txBody>
      </p:sp>
      <p:sp>
        <p:nvSpPr>
          <p:cNvPr id="2052" name="Line 9"/>
          <p:cNvSpPr>
            <a:spLocks noChangeShapeType="1"/>
          </p:cNvSpPr>
          <p:nvPr/>
        </p:nvSpPr>
        <p:spPr bwMode="auto">
          <a:xfrm flipH="1">
            <a:off x="409575" y="2794000"/>
            <a:ext cx="2868613" cy="0"/>
          </a:xfrm>
          <a:prstGeom prst="line">
            <a:avLst/>
          </a:prstGeom>
          <a:noFill/>
          <a:ln w="28575">
            <a:solidFill>
              <a:srgbClr val="BA0E0E"/>
            </a:solidFill>
            <a:round/>
            <a:headEnd/>
            <a:tailEnd type="oval" w="med" len="med"/>
          </a:ln>
          <a:extLst>
            <a:ext uri="{909E8E84-426E-40DD-AFC4-6F175D3DCCD1}">
              <a14:hiddenFill xmlns:a14="http://schemas.microsoft.com/office/drawing/2010/main">
                <a:noFill/>
              </a14:hiddenFill>
            </a:ext>
          </a:extLst>
        </p:spPr>
        <p:txBody>
          <a:bodyPr/>
          <a:lstStyle/>
          <a:p>
            <a:endParaRPr lang="es-MX"/>
          </a:p>
        </p:txBody>
      </p:sp>
      <p:sp>
        <p:nvSpPr>
          <p:cNvPr id="2053" name="AutoShape 10"/>
          <p:cNvSpPr>
            <a:spLocks/>
          </p:cNvSpPr>
          <p:nvPr/>
        </p:nvSpPr>
        <p:spPr bwMode="auto">
          <a:xfrm rot="5400000" flipH="1" flipV="1">
            <a:off x="6151563" y="2484438"/>
            <a:ext cx="296862" cy="3529012"/>
          </a:xfrm>
          <a:prstGeom prst="leftBracket">
            <a:avLst>
              <a:gd name="adj" fmla="val 60870"/>
            </a:avLst>
          </a:prstGeom>
          <a:solidFill>
            <a:srgbClr val="800000"/>
          </a:solidFill>
          <a:ln>
            <a:noFill/>
          </a:ln>
          <a:extLst>
            <a:ext uri="{91240B29-F687-4F45-9708-019B960494DF}">
              <a14:hiddenLine xmlns:a14="http://schemas.microsoft.com/office/drawing/2010/main" w="38100">
                <a:solidFill>
                  <a:srgbClr val="000000"/>
                </a:solidFill>
                <a:round/>
                <a:headEnd/>
                <a:tailEnd/>
              </a14:hiddenLine>
            </a:ext>
          </a:extLst>
        </p:spPr>
        <p:txBody>
          <a:bodyPr vert="eaVert" wrap="none" anchor="ctr"/>
          <a:lstStyle/>
          <a:p>
            <a:pPr eaLnBrk="1" hangingPunct="1"/>
            <a:endParaRPr lang="es-MX" sz="1800">
              <a:solidFill>
                <a:schemeClr val="bg1"/>
              </a:solidFill>
            </a:endParaRPr>
          </a:p>
        </p:txBody>
      </p:sp>
      <p:sp>
        <p:nvSpPr>
          <p:cNvPr id="2054" name="Line 12"/>
          <p:cNvSpPr>
            <a:spLocks noChangeShapeType="1"/>
          </p:cNvSpPr>
          <p:nvPr/>
        </p:nvSpPr>
        <p:spPr bwMode="auto">
          <a:xfrm>
            <a:off x="4257675" y="4064000"/>
            <a:ext cx="4237038" cy="0"/>
          </a:xfrm>
          <a:prstGeom prst="line">
            <a:avLst/>
          </a:prstGeom>
          <a:noFill/>
          <a:ln w="28575">
            <a:solidFill>
              <a:srgbClr val="BA0E0E"/>
            </a:solidFill>
            <a:round/>
            <a:headEnd/>
            <a:tailEnd type="oval" w="med" len="med"/>
          </a:ln>
          <a:extLst>
            <a:ext uri="{909E8E84-426E-40DD-AFC4-6F175D3DCCD1}">
              <a14:hiddenFill xmlns:a14="http://schemas.microsoft.com/office/drawing/2010/main">
                <a:noFill/>
              </a14:hiddenFill>
            </a:ext>
          </a:extLst>
        </p:spPr>
        <p:txBody>
          <a:bodyPr/>
          <a:lstStyle/>
          <a:p>
            <a:endParaRPr lang="es-MX"/>
          </a:p>
        </p:txBody>
      </p:sp>
      <p:sp>
        <p:nvSpPr>
          <p:cNvPr id="2055" name="Freeform 13"/>
          <p:cNvSpPr>
            <a:spLocks/>
          </p:cNvSpPr>
          <p:nvPr/>
        </p:nvSpPr>
        <p:spPr bwMode="auto">
          <a:xfrm>
            <a:off x="3276600" y="2781300"/>
            <a:ext cx="287338" cy="85725"/>
          </a:xfrm>
          <a:custGeom>
            <a:avLst/>
            <a:gdLst>
              <a:gd name="T0" fmla="*/ 0 w 181"/>
              <a:gd name="T1" fmla="*/ 2147483647 h 54"/>
              <a:gd name="T2" fmla="*/ 2147483647 w 181"/>
              <a:gd name="T3" fmla="*/ 2147483647 h 54"/>
              <a:gd name="T4" fmla="*/ 2147483647 w 181"/>
              <a:gd name="T5" fmla="*/ 2147483647 h 54"/>
              <a:gd name="T6" fmla="*/ 0 60000 65536"/>
              <a:gd name="T7" fmla="*/ 0 60000 65536"/>
              <a:gd name="T8" fmla="*/ 0 60000 65536"/>
              <a:gd name="T9" fmla="*/ 0 w 181"/>
              <a:gd name="T10" fmla="*/ 0 h 54"/>
              <a:gd name="T11" fmla="*/ 181 w 181"/>
              <a:gd name="T12" fmla="*/ 54 h 54"/>
            </a:gdLst>
            <a:ahLst/>
            <a:cxnLst>
              <a:cxn ang="T6">
                <a:pos x="T0" y="T1"/>
              </a:cxn>
              <a:cxn ang="T7">
                <a:pos x="T2" y="T3"/>
              </a:cxn>
              <a:cxn ang="T8">
                <a:pos x="T4" y="T5"/>
              </a:cxn>
            </a:cxnLst>
            <a:rect l="T9" t="T10" r="T11" b="T12"/>
            <a:pathLst>
              <a:path w="181" h="54">
                <a:moveTo>
                  <a:pt x="0" y="8"/>
                </a:moveTo>
                <a:cubicBezTo>
                  <a:pt x="53" y="4"/>
                  <a:pt x="106" y="0"/>
                  <a:pt x="136" y="8"/>
                </a:cubicBezTo>
                <a:cubicBezTo>
                  <a:pt x="166" y="16"/>
                  <a:pt x="173" y="35"/>
                  <a:pt x="181" y="54"/>
                </a:cubicBezTo>
              </a:path>
            </a:pathLst>
          </a:custGeom>
          <a:noFill/>
          <a:ln w="28575">
            <a:solidFill>
              <a:srgbClr val="BA0E0E"/>
            </a:solidFill>
            <a:round/>
            <a:headEnd/>
            <a:tailEnd/>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2056" name="Freeform 14"/>
          <p:cNvSpPr>
            <a:spLocks/>
          </p:cNvSpPr>
          <p:nvPr/>
        </p:nvSpPr>
        <p:spPr bwMode="auto">
          <a:xfrm rot="-10391744">
            <a:off x="3983038" y="3984625"/>
            <a:ext cx="287337" cy="85725"/>
          </a:xfrm>
          <a:custGeom>
            <a:avLst/>
            <a:gdLst>
              <a:gd name="T0" fmla="*/ 0 w 181"/>
              <a:gd name="T1" fmla="*/ 2147483647 h 54"/>
              <a:gd name="T2" fmla="*/ 2147483647 w 181"/>
              <a:gd name="T3" fmla="*/ 2147483647 h 54"/>
              <a:gd name="T4" fmla="*/ 2147483647 w 181"/>
              <a:gd name="T5" fmla="*/ 2147483647 h 54"/>
              <a:gd name="T6" fmla="*/ 0 60000 65536"/>
              <a:gd name="T7" fmla="*/ 0 60000 65536"/>
              <a:gd name="T8" fmla="*/ 0 60000 65536"/>
              <a:gd name="T9" fmla="*/ 0 w 181"/>
              <a:gd name="T10" fmla="*/ 0 h 54"/>
              <a:gd name="T11" fmla="*/ 181 w 181"/>
              <a:gd name="T12" fmla="*/ 54 h 54"/>
            </a:gdLst>
            <a:ahLst/>
            <a:cxnLst>
              <a:cxn ang="T6">
                <a:pos x="T0" y="T1"/>
              </a:cxn>
              <a:cxn ang="T7">
                <a:pos x="T2" y="T3"/>
              </a:cxn>
              <a:cxn ang="T8">
                <a:pos x="T4" y="T5"/>
              </a:cxn>
            </a:cxnLst>
            <a:rect l="T9" t="T10" r="T11" b="T12"/>
            <a:pathLst>
              <a:path w="181" h="54">
                <a:moveTo>
                  <a:pt x="0" y="8"/>
                </a:moveTo>
                <a:cubicBezTo>
                  <a:pt x="53" y="4"/>
                  <a:pt x="106" y="0"/>
                  <a:pt x="136" y="8"/>
                </a:cubicBezTo>
                <a:cubicBezTo>
                  <a:pt x="166" y="16"/>
                  <a:pt x="173" y="35"/>
                  <a:pt x="181" y="54"/>
                </a:cubicBezTo>
              </a:path>
            </a:pathLst>
          </a:custGeom>
          <a:noFill/>
          <a:ln w="28575">
            <a:solidFill>
              <a:srgbClr val="BA0E0E"/>
            </a:solidFill>
            <a:round/>
            <a:headEnd/>
            <a:tailEnd/>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2057" name="Line 15"/>
          <p:cNvSpPr>
            <a:spLocks noChangeShapeType="1"/>
          </p:cNvSpPr>
          <p:nvPr/>
        </p:nvSpPr>
        <p:spPr bwMode="auto">
          <a:xfrm>
            <a:off x="3563938" y="2852738"/>
            <a:ext cx="431800" cy="1152525"/>
          </a:xfrm>
          <a:prstGeom prst="line">
            <a:avLst/>
          </a:prstGeom>
          <a:noFill/>
          <a:ln w="28575">
            <a:solidFill>
              <a:srgbClr val="BA0E0E"/>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2058" name="Rectangle 10"/>
          <p:cNvSpPr>
            <a:spLocks noChangeArrowheads="1"/>
          </p:cNvSpPr>
          <p:nvPr/>
        </p:nvSpPr>
        <p:spPr bwMode="auto">
          <a:xfrm>
            <a:off x="5160963" y="5113338"/>
            <a:ext cx="25368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r>
              <a:rPr lang="es-ES" sz="1800">
                <a:solidFill>
                  <a:schemeClr val="bg2"/>
                </a:solidFill>
              </a:rPr>
              <a:t>Diciembre 03, 2010</a:t>
            </a:r>
          </a:p>
        </p:txBody>
      </p:sp>
      <p:sp>
        <p:nvSpPr>
          <p:cNvPr id="33806" name="Rectangle 2"/>
          <p:cNvSpPr>
            <a:spLocks noChangeArrowheads="1"/>
          </p:cNvSpPr>
          <p:nvPr/>
        </p:nvSpPr>
        <p:spPr bwMode="auto">
          <a:xfrm>
            <a:off x="3541713" y="1568450"/>
            <a:ext cx="5589587" cy="3333750"/>
          </a:xfrm>
          <a:prstGeom prst="rect">
            <a:avLst/>
          </a:prstGeom>
          <a:noFill/>
          <a:ln w="9525">
            <a:noFill/>
            <a:miter lim="800000"/>
            <a:headEnd/>
            <a:tailEnd/>
          </a:ln>
        </p:spPr>
        <p:txBody>
          <a:bodyPr lIns="92075" tIns="46038" rIns="92075" bIns="46038" anchor="ctr"/>
          <a:lstStyle/>
          <a:p>
            <a:pPr eaLnBrk="1" hangingPunct="1">
              <a:defRPr/>
            </a:pPr>
            <a:r>
              <a:rPr lang="es-ES" sz="3600" dirty="0">
                <a:solidFill>
                  <a:schemeClr val="bg1">
                    <a:lumMod val="50000"/>
                  </a:schemeClr>
                </a:solidFill>
                <a:latin typeface="Tahoma" pitchFamily="34" charset="0"/>
              </a:rPr>
              <a:t>Estudio Cualitativo </a:t>
            </a:r>
          </a:p>
          <a:p>
            <a:pPr eaLnBrk="1" hangingPunct="1">
              <a:defRPr/>
            </a:pPr>
            <a:r>
              <a:rPr lang="es-ES" sz="4000" dirty="0" err="1">
                <a:solidFill>
                  <a:srgbClr val="990000"/>
                </a:solidFill>
                <a:latin typeface="Tahoma" pitchFamily="34" charset="0"/>
              </a:rPr>
              <a:t>Pretest</a:t>
            </a:r>
            <a:r>
              <a:rPr lang="es-ES" sz="4000" dirty="0">
                <a:solidFill>
                  <a:srgbClr val="990000"/>
                </a:solidFill>
                <a:latin typeface="Tahoma" pitchFamily="34" charset="0"/>
              </a:rPr>
              <a:t> Publicitario</a:t>
            </a:r>
            <a:r>
              <a:rPr lang="es-ES" sz="3600" b="0" dirty="0">
                <a:solidFill>
                  <a:srgbClr val="990000"/>
                </a:solidFill>
                <a:latin typeface="Tahoma" pitchFamily="34" charset="0"/>
              </a:rPr>
              <a:t/>
            </a:r>
            <a:br>
              <a:rPr lang="es-ES" sz="3600" b="0" dirty="0">
                <a:solidFill>
                  <a:srgbClr val="990000"/>
                </a:solidFill>
                <a:latin typeface="Tahoma" pitchFamily="34" charset="0"/>
              </a:rPr>
            </a:br>
            <a:r>
              <a:rPr lang="es-ES" sz="100" b="0" dirty="0">
                <a:solidFill>
                  <a:srgbClr val="990000"/>
                </a:solidFill>
                <a:latin typeface="Tahoma" pitchFamily="34" charset="0"/>
              </a:rPr>
              <a:t/>
            </a:r>
            <a:br>
              <a:rPr lang="es-ES" sz="100" b="0" dirty="0">
                <a:solidFill>
                  <a:srgbClr val="990000"/>
                </a:solidFill>
                <a:latin typeface="Tahoma" pitchFamily="34" charset="0"/>
              </a:rPr>
            </a:br>
            <a:r>
              <a:rPr lang="es-ES" sz="100" b="0" dirty="0">
                <a:solidFill>
                  <a:srgbClr val="990000"/>
                </a:solidFill>
                <a:latin typeface="Tahoma" pitchFamily="34" charset="0"/>
              </a:rPr>
              <a:t/>
            </a:r>
            <a:br>
              <a:rPr lang="es-ES" sz="100" b="0" dirty="0">
                <a:solidFill>
                  <a:srgbClr val="990000"/>
                </a:solidFill>
                <a:latin typeface="Tahoma" pitchFamily="34" charset="0"/>
              </a:rPr>
            </a:br>
            <a:r>
              <a:rPr lang="es-ES" sz="100" b="0" dirty="0">
                <a:solidFill>
                  <a:srgbClr val="990000"/>
                </a:solidFill>
                <a:latin typeface="Tahoma" pitchFamily="34" charset="0"/>
              </a:rPr>
              <a:t/>
            </a:r>
            <a:br>
              <a:rPr lang="es-ES" sz="100" b="0" dirty="0">
                <a:solidFill>
                  <a:srgbClr val="990000"/>
                </a:solidFill>
                <a:latin typeface="Tahoma" pitchFamily="34" charset="0"/>
              </a:rPr>
            </a:br>
            <a:r>
              <a:rPr lang="es-ES" sz="100" b="0" dirty="0">
                <a:solidFill>
                  <a:srgbClr val="990000"/>
                </a:solidFill>
                <a:latin typeface="Tahoma" pitchFamily="34" charset="0"/>
              </a:rPr>
              <a:t/>
            </a:r>
            <a:br>
              <a:rPr lang="es-ES" sz="100" b="0" dirty="0">
                <a:solidFill>
                  <a:srgbClr val="990000"/>
                </a:solidFill>
                <a:latin typeface="Tahoma" pitchFamily="34" charset="0"/>
              </a:rPr>
            </a:br>
            <a:r>
              <a:rPr lang="es-ES" sz="100" b="0" dirty="0">
                <a:solidFill>
                  <a:srgbClr val="990000"/>
                </a:solidFill>
                <a:latin typeface="Tahoma" pitchFamily="34" charset="0"/>
              </a:rPr>
              <a:t/>
            </a:r>
            <a:br>
              <a:rPr lang="es-ES" sz="100" b="0" dirty="0">
                <a:solidFill>
                  <a:srgbClr val="990000"/>
                </a:solidFill>
                <a:latin typeface="Tahoma" pitchFamily="34" charset="0"/>
              </a:rPr>
            </a:br>
            <a:r>
              <a:rPr lang="es-ES" sz="100" b="0" dirty="0">
                <a:solidFill>
                  <a:srgbClr val="990000"/>
                </a:solidFill>
                <a:latin typeface="Tahoma" pitchFamily="34" charset="0"/>
              </a:rPr>
              <a:t/>
            </a:r>
            <a:br>
              <a:rPr lang="es-ES" sz="100" b="0" dirty="0">
                <a:solidFill>
                  <a:srgbClr val="990000"/>
                </a:solidFill>
                <a:latin typeface="Tahoma" pitchFamily="34" charset="0"/>
              </a:rPr>
            </a:br>
            <a:r>
              <a:rPr lang="es-ES" sz="100" b="0" dirty="0">
                <a:solidFill>
                  <a:srgbClr val="990000"/>
                </a:solidFill>
                <a:latin typeface="Tahoma" pitchFamily="34" charset="0"/>
              </a:rPr>
              <a:t/>
            </a:r>
            <a:br>
              <a:rPr lang="es-ES" sz="100" b="0" dirty="0">
                <a:solidFill>
                  <a:srgbClr val="990000"/>
                </a:solidFill>
                <a:latin typeface="Tahoma" pitchFamily="34" charset="0"/>
              </a:rPr>
            </a:br>
            <a:r>
              <a:rPr lang="es-ES" sz="100" b="0" dirty="0">
                <a:solidFill>
                  <a:srgbClr val="990000"/>
                </a:solidFill>
                <a:latin typeface="Tahoma" pitchFamily="34" charset="0"/>
              </a:rPr>
              <a:t/>
            </a:r>
            <a:br>
              <a:rPr lang="es-ES" sz="100" b="0" dirty="0">
                <a:solidFill>
                  <a:srgbClr val="990000"/>
                </a:solidFill>
                <a:latin typeface="Tahoma" pitchFamily="34" charset="0"/>
              </a:rPr>
            </a:br>
            <a:r>
              <a:rPr lang="es-ES" sz="100" b="0" dirty="0">
                <a:solidFill>
                  <a:srgbClr val="990000"/>
                </a:solidFill>
                <a:latin typeface="Tahoma" pitchFamily="34" charset="0"/>
              </a:rPr>
              <a:t/>
            </a:r>
            <a:br>
              <a:rPr lang="es-ES" sz="100" b="0" dirty="0">
                <a:solidFill>
                  <a:srgbClr val="990000"/>
                </a:solidFill>
                <a:latin typeface="Tahoma" pitchFamily="34" charset="0"/>
              </a:rPr>
            </a:br>
            <a:r>
              <a:rPr lang="es-ES" sz="100" b="0" dirty="0">
                <a:solidFill>
                  <a:srgbClr val="990000"/>
                </a:solidFill>
                <a:latin typeface="Tahoma" pitchFamily="34" charset="0"/>
              </a:rPr>
              <a:t/>
            </a:r>
            <a:br>
              <a:rPr lang="es-ES" sz="100" b="0" dirty="0">
                <a:solidFill>
                  <a:srgbClr val="990000"/>
                </a:solidFill>
                <a:latin typeface="Tahoma" pitchFamily="34" charset="0"/>
              </a:rPr>
            </a:br>
            <a:r>
              <a:rPr lang="es-ES" sz="100" b="0" dirty="0">
                <a:solidFill>
                  <a:srgbClr val="990000"/>
                </a:solidFill>
                <a:latin typeface="Tahoma" pitchFamily="34" charset="0"/>
              </a:rPr>
              <a:t/>
            </a:r>
            <a:br>
              <a:rPr lang="es-ES" sz="100" b="0" dirty="0">
                <a:solidFill>
                  <a:srgbClr val="990000"/>
                </a:solidFill>
                <a:latin typeface="Tahoma" pitchFamily="34" charset="0"/>
              </a:rPr>
            </a:br>
            <a:r>
              <a:rPr lang="es-ES" sz="100" b="0" dirty="0">
                <a:solidFill>
                  <a:srgbClr val="990000"/>
                </a:solidFill>
                <a:latin typeface="Tahoma" pitchFamily="34" charset="0"/>
              </a:rPr>
              <a:t/>
            </a:r>
            <a:br>
              <a:rPr lang="es-ES" sz="100" b="0" dirty="0">
                <a:solidFill>
                  <a:srgbClr val="990000"/>
                </a:solidFill>
                <a:latin typeface="Tahoma" pitchFamily="34" charset="0"/>
              </a:rPr>
            </a:br>
            <a:r>
              <a:rPr lang="es-ES" sz="100" b="0" dirty="0">
                <a:solidFill>
                  <a:srgbClr val="990000"/>
                </a:solidFill>
                <a:latin typeface="Tahoma" pitchFamily="34" charset="0"/>
              </a:rPr>
              <a:t/>
            </a:r>
            <a:br>
              <a:rPr lang="es-ES" sz="100" b="0" dirty="0">
                <a:solidFill>
                  <a:srgbClr val="990000"/>
                </a:solidFill>
                <a:latin typeface="Tahoma" pitchFamily="34" charset="0"/>
              </a:rPr>
            </a:br>
            <a:r>
              <a:rPr lang="es-ES" sz="2800" b="0" dirty="0">
                <a:solidFill>
                  <a:srgbClr val="990000"/>
                </a:solidFill>
                <a:latin typeface="Tahoma" pitchFamily="34" charset="0"/>
              </a:rPr>
              <a:t/>
            </a:r>
            <a:br>
              <a:rPr lang="es-ES" sz="2800" b="0" dirty="0">
                <a:solidFill>
                  <a:srgbClr val="990000"/>
                </a:solidFill>
                <a:latin typeface="Tahoma" pitchFamily="34" charset="0"/>
              </a:rPr>
            </a:br>
            <a:endParaRPr lang="es-ES" sz="2800" b="0" dirty="0">
              <a:solidFill>
                <a:srgbClr val="990000"/>
              </a:solidFill>
              <a:latin typeface="Tahoma" pitchFamily="34" charset="0"/>
            </a:endParaRPr>
          </a:p>
        </p:txBody>
      </p:sp>
      <p:sp>
        <p:nvSpPr>
          <p:cNvPr id="2060" name="Rectangle 27"/>
          <p:cNvSpPr>
            <a:spLocks noChangeArrowheads="1"/>
          </p:cNvSpPr>
          <p:nvPr/>
        </p:nvSpPr>
        <p:spPr bwMode="auto">
          <a:xfrm>
            <a:off x="0" y="6007100"/>
            <a:ext cx="9144000" cy="850900"/>
          </a:xfrm>
          <a:prstGeom prst="rect">
            <a:avLst/>
          </a:prstGeom>
          <a:solidFill>
            <a:schemeClr val="bg1"/>
          </a:solidFill>
          <a:ln>
            <a:noFill/>
          </a:ln>
          <a:extLst>
            <a:ext uri="{91240B29-F687-4F45-9708-019B960494DF}">
              <a14:hiddenLine xmlns:a14="http://schemas.microsoft.com/office/drawing/2010/main" w="22225" algn="ctr">
                <a:solidFill>
                  <a:srgbClr val="000000"/>
                </a:solidFill>
                <a:miter lim="800000"/>
                <a:headEnd/>
                <a:tailEnd/>
              </a14:hiddenLine>
            </a:ext>
          </a:extLst>
        </p:spPr>
        <p:txBody>
          <a:bodyPr wrap="none" anchor="ctr">
            <a:spAutoFit/>
          </a:bodyPr>
          <a:lstStyle/>
          <a:p>
            <a:endParaRPr lang="es-MX"/>
          </a:p>
        </p:txBody>
      </p:sp>
      <p:sp>
        <p:nvSpPr>
          <p:cNvPr id="2061" name="18 Rectángulo"/>
          <p:cNvSpPr>
            <a:spLocks noChangeArrowheads="1"/>
          </p:cNvSpPr>
          <p:nvPr/>
        </p:nvSpPr>
        <p:spPr bwMode="auto">
          <a:xfrm>
            <a:off x="5032375" y="4046538"/>
            <a:ext cx="269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s-MX" sz="1800">
                <a:solidFill>
                  <a:schemeClr val="bg1"/>
                </a:solidFill>
              </a:rPr>
              <a:t>Reporte de Resultados</a:t>
            </a:r>
          </a:p>
        </p:txBody>
      </p:sp>
      <p:pic>
        <p:nvPicPr>
          <p:cNvPr id="2062" name="Picture 25" descr="COV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788" y="3643313"/>
            <a:ext cx="2263775"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7" descr="http://www.amabmex.org/images/logo_ina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50" y="1101725"/>
            <a:ext cx="254952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749300" y="88900"/>
            <a:ext cx="7346950" cy="558800"/>
          </a:xfrm>
          <a:prstGeom prst="rect">
            <a:avLst/>
          </a:prstGeom>
          <a:gradFill rotWithShape="0">
            <a:gsLst>
              <a:gs pos="0">
                <a:srgbClr val="EAEAEA"/>
              </a:gs>
              <a:gs pos="100000">
                <a:srgbClr val="F0F0F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sp>
        <p:nvSpPr>
          <p:cNvPr id="11267" name="Rectangle 2"/>
          <p:cNvSpPr>
            <a:spLocks noGrp="1" noChangeArrowheads="1"/>
          </p:cNvSpPr>
          <p:nvPr>
            <p:ph type="title"/>
          </p:nvPr>
        </p:nvSpPr>
        <p:spPr bwMode="auto">
          <a:xfrm>
            <a:off x="800100" y="0"/>
            <a:ext cx="7829550"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en-US" altLang="ja-JP" sz="1800" smtClean="0">
                <a:ea typeface="ＭＳ Ｐゴシック" pitchFamily="34" charset="-128"/>
              </a:rPr>
              <a:t>Metodología</a:t>
            </a:r>
            <a:endParaRPr lang="ja-JP" altLang="en-US" sz="1800" smtClean="0">
              <a:ea typeface="ＭＳ Ｐゴシック" pitchFamily="34" charset="-128"/>
            </a:endParaRPr>
          </a:p>
        </p:txBody>
      </p:sp>
      <p:sp>
        <p:nvSpPr>
          <p:cNvPr id="11268"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3361089F-1A3D-40F9-B85B-96BBB6D9CAE1}" type="slidenum">
              <a:rPr lang="es-ES" sz="1400" b="0" i="1" smtClean="0">
                <a:solidFill>
                  <a:srgbClr val="800000"/>
                </a:solidFill>
                <a:latin typeface="Century Gothic" pitchFamily="34" charset="0"/>
              </a:rPr>
              <a:pPr/>
              <a:t>10</a:t>
            </a:fld>
            <a:r>
              <a:rPr lang="es-ES" sz="1400" b="0" smtClean="0">
                <a:solidFill>
                  <a:schemeClr val="tx1"/>
                </a:solidFill>
              </a:rPr>
              <a:t> </a:t>
            </a:r>
            <a:r>
              <a:rPr lang="es-ES" sz="1400" b="0" smtClean="0">
                <a:solidFill>
                  <a:srgbClr val="B40000"/>
                </a:solidFill>
              </a:rPr>
              <a:t>-</a:t>
            </a:r>
          </a:p>
        </p:txBody>
      </p:sp>
      <p:graphicFrame>
        <p:nvGraphicFramePr>
          <p:cNvPr id="19" name="Group 93"/>
          <p:cNvGraphicFramePr>
            <a:graphicFrameLocks noGrp="1"/>
          </p:cNvGraphicFramePr>
          <p:nvPr/>
        </p:nvGraphicFramePr>
        <p:xfrm>
          <a:off x="2657475" y="2051050"/>
          <a:ext cx="3390900" cy="2027828"/>
        </p:xfrm>
        <a:graphic>
          <a:graphicData uri="http://schemas.openxmlformats.org/drawingml/2006/table">
            <a:tbl>
              <a:tblPr/>
              <a:tblGrid>
                <a:gridCol w="2780117"/>
                <a:gridCol w="610783"/>
              </a:tblGrid>
              <a:tr h="28286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bg1"/>
                          </a:solidFill>
                          <a:effectLst/>
                          <a:latin typeface="Arial" charset="0"/>
                          <a:cs typeface="Arial" charset="0"/>
                        </a:rPr>
                        <a:t>Plaza</a:t>
                      </a:r>
                    </a:p>
                  </a:txBody>
                  <a:tcPr marL="90000" marR="90000" marT="17994" marB="17994" anchor="ctr" horzOverflow="overflow">
                    <a:lnL w="28575" cap="flat" cmpd="sng" algn="ctr">
                      <a:solidFill>
                        <a:srgbClr val="990000"/>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990000"/>
                      </a:solidFill>
                      <a:prstDash val="solid"/>
                      <a:round/>
                      <a:headEnd type="none" w="med" len="med"/>
                      <a:tailEnd type="none" w="med" len="med"/>
                    </a:lnT>
                    <a:lnB w="28575" cap="flat" cmpd="sng" algn="ctr">
                      <a:solidFill>
                        <a:srgbClr val="990000"/>
                      </a:solidFill>
                      <a:prstDash val="solid"/>
                      <a:round/>
                      <a:headEnd type="none" w="med" len="med"/>
                      <a:tailEnd type="none" w="med" len="med"/>
                    </a:lnB>
                    <a:lnTlToBr>
                      <a:noFill/>
                    </a:lnTlToBr>
                    <a:lnBlToTr>
                      <a:noFill/>
                    </a:lnBlToTr>
                    <a:solidFill>
                      <a:srgbClr val="99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bg1"/>
                          </a:solidFill>
                          <a:effectLst/>
                          <a:latin typeface="Arial" charset="0"/>
                          <a:cs typeface="Arial" charset="0"/>
                        </a:rPr>
                        <a:t>TOTAL</a:t>
                      </a:r>
                    </a:p>
                  </a:txBody>
                  <a:tcPr marL="90000" marR="90000" marT="17994" marB="17994" anchor="ctr" horzOverflow="overflow">
                    <a:lnL w="28575" cap="flat" cmpd="sng" algn="ctr">
                      <a:solidFill>
                        <a:schemeClr val="bg1"/>
                      </a:solidFill>
                      <a:prstDash val="solid"/>
                      <a:round/>
                      <a:headEnd type="none" w="med" len="med"/>
                      <a:tailEnd type="none" w="med" len="med"/>
                    </a:lnL>
                    <a:lnR w="28575" cap="flat" cmpd="sng" algn="ctr">
                      <a:solidFill>
                        <a:srgbClr val="990000"/>
                      </a:solidFill>
                      <a:prstDash val="solid"/>
                      <a:round/>
                      <a:headEnd type="none" w="med" len="med"/>
                      <a:tailEnd type="none" w="med" len="med"/>
                    </a:lnR>
                    <a:lnT w="28575" cap="flat" cmpd="sng" algn="ctr">
                      <a:solidFill>
                        <a:srgbClr val="990000"/>
                      </a:solidFill>
                      <a:prstDash val="solid"/>
                      <a:round/>
                      <a:headEnd type="none" w="med" len="med"/>
                      <a:tailEnd type="none" w="med" len="med"/>
                    </a:lnT>
                    <a:lnB w="28575" cap="flat" cmpd="sng" algn="ctr">
                      <a:solidFill>
                        <a:srgbClr val="990000"/>
                      </a:solidFill>
                      <a:prstDash val="solid"/>
                      <a:round/>
                      <a:headEnd type="none" w="med" len="med"/>
                      <a:tailEnd type="none" w="med" len="med"/>
                    </a:lnB>
                    <a:lnTlToBr>
                      <a:noFill/>
                    </a:lnTlToBr>
                    <a:lnBlToTr>
                      <a:noFill/>
                    </a:lnBlToTr>
                    <a:solidFill>
                      <a:srgbClr val="990000"/>
                    </a:solidFill>
                  </a:tcPr>
                </a:tc>
              </a:tr>
              <a:tr h="49703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lumMod val="65000"/>
                              <a:lumOff val="35000"/>
                            </a:schemeClr>
                          </a:solidFill>
                          <a:effectLst/>
                          <a:latin typeface="Arial" charset="0"/>
                        </a:rPr>
                        <a:t>DF y AMCM</a:t>
                      </a:r>
                    </a:p>
                    <a:p>
                      <a:pPr marL="0" marR="0" lvl="0" indent="0" algn="l"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lumMod val="65000"/>
                              <a:lumOff val="35000"/>
                            </a:schemeClr>
                          </a:solidFill>
                          <a:effectLst/>
                          <a:latin typeface="Arial" charset="0"/>
                        </a:rPr>
                        <a:t>NSE D/D+</a:t>
                      </a:r>
                      <a:endParaRPr kumimoji="0" lang="es-MX" sz="1600" b="0" i="0" u="none" strike="noStrike" cap="none" normalizeH="0" baseline="0" dirty="0" smtClean="0">
                        <a:ln>
                          <a:noFill/>
                        </a:ln>
                        <a:solidFill>
                          <a:schemeClr val="tx1">
                            <a:lumMod val="65000"/>
                            <a:lumOff val="35000"/>
                          </a:schemeClr>
                        </a:solidFill>
                        <a:effectLst/>
                        <a:latin typeface="Arial" charset="0"/>
                      </a:endParaRPr>
                    </a:p>
                  </a:txBody>
                  <a:tcPr marL="9525" marR="9525" marT="9522" marB="0" anchor="ctr" horzOverflow="overflow">
                    <a:lnL w="28575" cap="flat" cmpd="sng" algn="ctr">
                      <a:solidFill>
                        <a:srgbClr val="990000"/>
                      </a:solidFill>
                      <a:prstDash val="solid"/>
                      <a:round/>
                      <a:headEnd type="none" w="med" len="med"/>
                      <a:tailEnd type="none" w="med" len="med"/>
                    </a:lnL>
                    <a:lnR w="28575" cap="flat" cmpd="sng" algn="ctr">
                      <a:solidFill>
                        <a:srgbClr val="990000"/>
                      </a:solidFill>
                      <a:prstDash val="solid"/>
                      <a:round/>
                      <a:headEnd type="none" w="med" len="med"/>
                      <a:tailEnd type="none" w="med" len="med"/>
                    </a:lnR>
                    <a:lnT w="28575" cap="flat" cmpd="sng" algn="ctr">
                      <a:solidFill>
                        <a:srgbClr val="990000"/>
                      </a:solidFill>
                      <a:prstDash val="solid"/>
                      <a:round/>
                      <a:headEnd type="none" w="med" len="med"/>
                      <a:tailEnd type="none" w="med" len="med"/>
                    </a:lnT>
                    <a:lnB w="28575" cap="flat" cmpd="sng" algn="ctr">
                      <a:solidFill>
                        <a:srgbClr val="99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lumMod val="65000"/>
                              <a:lumOff val="35000"/>
                            </a:schemeClr>
                          </a:solidFill>
                          <a:effectLst/>
                          <a:latin typeface="Arial" charset="0"/>
                        </a:rPr>
                        <a:t>1</a:t>
                      </a:r>
                      <a:endParaRPr kumimoji="0" lang="es-MX" sz="1600" b="0" i="0" u="none" strike="noStrike" cap="none" normalizeH="0" baseline="0" dirty="0" smtClean="0">
                        <a:ln>
                          <a:noFill/>
                        </a:ln>
                        <a:solidFill>
                          <a:schemeClr val="tx1">
                            <a:lumMod val="65000"/>
                            <a:lumOff val="35000"/>
                          </a:schemeClr>
                        </a:solidFill>
                        <a:effectLst/>
                        <a:latin typeface="Arial" charset="0"/>
                      </a:endParaRPr>
                    </a:p>
                  </a:txBody>
                  <a:tcPr marL="9525" marR="9525" marT="9522" marB="0" anchor="ctr" horzOverflow="overflow">
                    <a:lnL w="28575" cap="flat" cmpd="sng" algn="ctr">
                      <a:solidFill>
                        <a:srgbClr val="990000"/>
                      </a:solidFill>
                      <a:prstDash val="solid"/>
                      <a:round/>
                      <a:headEnd type="none" w="med" len="med"/>
                      <a:tailEnd type="none" w="med" len="med"/>
                    </a:lnL>
                    <a:lnR w="28575" cap="flat" cmpd="sng" algn="ctr">
                      <a:solidFill>
                        <a:srgbClr val="990000"/>
                      </a:solidFill>
                      <a:prstDash val="solid"/>
                      <a:round/>
                      <a:headEnd type="none" w="med" len="med"/>
                      <a:tailEnd type="none" w="med" len="med"/>
                    </a:lnR>
                    <a:lnT w="28575" cap="flat" cmpd="sng" algn="ctr">
                      <a:solidFill>
                        <a:srgbClr val="990000"/>
                      </a:solidFill>
                      <a:prstDash val="solid"/>
                      <a:round/>
                      <a:headEnd type="none" w="med" len="med"/>
                      <a:tailEnd type="none" w="med" len="med"/>
                    </a:lnT>
                    <a:lnB w="28575" cap="flat" cmpd="sng" algn="ctr">
                      <a:solidFill>
                        <a:srgbClr val="990000"/>
                      </a:solidFill>
                      <a:prstDash val="solid"/>
                      <a:round/>
                      <a:headEnd type="none" w="med" len="med"/>
                      <a:tailEnd type="none" w="med" len="med"/>
                    </a:lnB>
                    <a:lnTlToBr>
                      <a:noFill/>
                    </a:lnTlToBr>
                    <a:lnBlToTr>
                      <a:noFill/>
                    </a:lnBlToTr>
                    <a:noFill/>
                  </a:tcPr>
                </a:tc>
              </a:tr>
              <a:tr h="49703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dirty="0" err="1" smtClean="0">
                          <a:ln>
                            <a:noFill/>
                          </a:ln>
                          <a:solidFill>
                            <a:schemeClr val="tx1">
                              <a:lumMod val="65000"/>
                              <a:lumOff val="35000"/>
                            </a:schemeClr>
                          </a:solidFill>
                          <a:effectLst/>
                          <a:latin typeface="Arial" charset="0"/>
                        </a:rPr>
                        <a:t>Cuernavac</a:t>
                      </a:r>
                      <a:endParaRPr kumimoji="0" lang="es-MX" sz="1600" b="0" i="0" u="none" strike="noStrike" cap="none" normalizeH="0" baseline="0" dirty="0" smtClean="0">
                        <a:ln>
                          <a:noFill/>
                        </a:ln>
                        <a:solidFill>
                          <a:schemeClr val="tx1">
                            <a:lumMod val="65000"/>
                            <a:lumOff val="35000"/>
                          </a:schemeClr>
                        </a:solidFill>
                        <a:effectLst/>
                        <a:latin typeface="Arial"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lumMod val="65000"/>
                              <a:lumOff val="35000"/>
                            </a:schemeClr>
                          </a:solidFill>
                          <a:effectLst/>
                          <a:latin typeface="Arial" charset="0"/>
                        </a:rPr>
                        <a:t>NSE ABC+</a:t>
                      </a:r>
                      <a:endParaRPr kumimoji="0" lang="es-MX" sz="1600" b="0" i="0" u="none" strike="noStrike" cap="none" normalizeH="0" baseline="0" dirty="0" smtClean="0">
                        <a:ln>
                          <a:noFill/>
                        </a:ln>
                        <a:solidFill>
                          <a:schemeClr val="tx1">
                            <a:lumMod val="65000"/>
                            <a:lumOff val="35000"/>
                          </a:schemeClr>
                        </a:solidFill>
                        <a:effectLst/>
                        <a:latin typeface="Arial" charset="0"/>
                      </a:endParaRPr>
                    </a:p>
                  </a:txBody>
                  <a:tcPr marL="9525" marR="9525" marT="9522" marB="0" anchor="ctr" horzOverflow="overflow">
                    <a:lnL w="28575" cap="flat" cmpd="sng" algn="ctr">
                      <a:solidFill>
                        <a:srgbClr val="990000"/>
                      </a:solidFill>
                      <a:prstDash val="solid"/>
                      <a:round/>
                      <a:headEnd type="none" w="med" len="med"/>
                      <a:tailEnd type="none" w="med" len="med"/>
                    </a:lnL>
                    <a:lnR w="28575" cap="flat" cmpd="sng" algn="ctr">
                      <a:solidFill>
                        <a:srgbClr val="990000"/>
                      </a:solidFill>
                      <a:prstDash val="solid"/>
                      <a:round/>
                      <a:headEnd type="none" w="med" len="med"/>
                      <a:tailEnd type="none" w="med" len="med"/>
                    </a:lnR>
                    <a:lnT w="28575" cap="flat" cmpd="sng" algn="ctr">
                      <a:solidFill>
                        <a:srgbClr val="990000"/>
                      </a:solidFill>
                      <a:prstDash val="solid"/>
                      <a:round/>
                      <a:headEnd type="none" w="med" len="med"/>
                      <a:tailEnd type="none" w="med" len="med"/>
                    </a:lnT>
                    <a:lnB w="28575" cap="flat" cmpd="sng" algn="ctr">
                      <a:solidFill>
                        <a:srgbClr val="99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lumMod val="65000"/>
                              <a:lumOff val="35000"/>
                            </a:schemeClr>
                          </a:solidFill>
                          <a:effectLst/>
                          <a:latin typeface="Arial" charset="0"/>
                        </a:rPr>
                        <a:t>1</a:t>
                      </a:r>
                      <a:endParaRPr kumimoji="0" lang="es-MX" sz="1600" b="0" i="0" u="none" strike="noStrike" cap="none" normalizeH="0" baseline="0" dirty="0" smtClean="0">
                        <a:ln>
                          <a:noFill/>
                        </a:ln>
                        <a:solidFill>
                          <a:schemeClr val="tx1">
                            <a:lumMod val="65000"/>
                            <a:lumOff val="35000"/>
                          </a:schemeClr>
                        </a:solidFill>
                        <a:effectLst/>
                        <a:latin typeface="Arial" charset="0"/>
                      </a:endParaRPr>
                    </a:p>
                  </a:txBody>
                  <a:tcPr marL="9525" marR="9525" marT="9522" marB="0" anchor="ctr" horzOverflow="overflow">
                    <a:lnL w="28575" cap="flat" cmpd="sng" algn="ctr">
                      <a:solidFill>
                        <a:srgbClr val="990000"/>
                      </a:solidFill>
                      <a:prstDash val="solid"/>
                      <a:round/>
                      <a:headEnd type="none" w="med" len="med"/>
                      <a:tailEnd type="none" w="med" len="med"/>
                    </a:lnL>
                    <a:lnR w="28575" cap="flat" cmpd="sng" algn="ctr">
                      <a:solidFill>
                        <a:srgbClr val="990000"/>
                      </a:solidFill>
                      <a:prstDash val="solid"/>
                      <a:round/>
                      <a:headEnd type="none" w="med" len="med"/>
                      <a:tailEnd type="none" w="med" len="med"/>
                    </a:lnR>
                    <a:lnT w="28575" cap="flat" cmpd="sng" algn="ctr">
                      <a:solidFill>
                        <a:srgbClr val="990000"/>
                      </a:solidFill>
                      <a:prstDash val="solid"/>
                      <a:round/>
                      <a:headEnd type="none" w="med" len="med"/>
                      <a:tailEnd type="none" w="med" len="med"/>
                    </a:lnT>
                    <a:lnB w="28575" cap="flat" cmpd="sng" algn="ctr">
                      <a:solidFill>
                        <a:srgbClr val="990000"/>
                      </a:solidFill>
                      <a:prstDash val="solid"/>
                      <a:round/>
                      <a:headEnd type="none" w="med" len="med"/>
                      <a:tailEnd type="none" w="med" len="med"/>
                    </a:lnB>
                    <a:lnTlToBr>
                      <a:noFill/>
                    </a:lnTlToBr>
                    <a:lnBlToTr>
                      <a:noFill/>
                    </a:lnBlToTr>
                    <a:noFill/>
                  </a:tcPr>
                </a:tc>
              </a:tr>
              <a:tr h="49703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lumMod val="65000"/>
                              <a:lumOff val="35000"/>
                            </a:schemeClr>
                          </a:solidFill>
                          <a:effectLst/>
                          <a:latin typeface="Arial" charset="0"/>
                        </a:rPr>
                        <a:t>Mérida</a:t>
                      </a:r>
                    </a:p>
                    <a:p>
                      <a:pPr marL="0" marR="0" lvl="0" indent="0" algn="l" defTabSz="914400" rtl="0" eaLnBrk="1" fontAlgn="b" latinLnBrk="0" hangingPunct="1">
                        <a:lnSpc>
                          <a:spcPct val="100000"/>
                        </a:lnSpc>
                        <a:spcBef>
                          <a:spcPct val="0"/>
                        </a:spcBef>
                        <a:spcAft>
                          <a:spcPct val="0"/>
                        </a:spcAft>
                        <a:buClrTx/>
                        <a:buSzTx/>
                        <a:buFontTx/>
                        <a:buNone/>
                        <a:tabLst/>
                        <a:defRPr/>
                      </a:pPr>
                      <a:r>
                        <a:rPr kumimoji="0" lang="es-ES" sz="1600" b="0" i="0" u="none" strike="noStrike" cap="none" normalizeH="0" baseline="0" dirty="0" smtClean="0">
                          <a:ln>
                            <a:noFill/>
                          </a:ln>
                          <a:solidFill>
                            <a:schemeClr val="tx1">
                              <a:lumMod val="65000"/>
                              <a:lumOff val="35000"/>
                            </a:schemeClr>
                          </a:solidFill>
                          <a:effectLst/>
                          <a:latin typeface="Arial" charset="0"/>
                        </a:rPr>
                        <a:t>NSE C</a:t>
                      </a:r>
                      <a:endParaRPr kumimoji="0" lang="es-MX" sz="1600" b="0" i="0" u="none" strike="noStrike" cap="none" normalizeH="0" baseline="0" dirty="0" smtClean="0">
                        <a:ln>
                          <a:noFill/>
                        </a:ln>
                        <a:solidFill>
                          <a:schemeClr val="tx1">
                            <a:lumMod val="65000"/>
                            <a:lumOff val="35000"/>
                          </a:schemeClr>
                        </a:solidFill>
                        <a:effectLst/>
                        <a:latin typeface="Arial" charset="0"/>
                      </a:endParaRPr>
                    </a:p>
                  </a:txBody>
                  <a:tcPr marL="9525" marR="9525" marT="9522" marB="0" anchor="ctr" horzOverflow="overflow">
                    <a:lnL w="28575" cap="flat" cmpd="sng" algn="ctr">
                      <a:solidFill>
                        <a:srgbClr val="990000"/>
                      </a:solidFill>
                      <a:prstDash val="solid"/>
                      <a:round/>
                      <a:headEnd type="none" w="med" len="med"/>
                      <a:tailEnd type="none" w="med" len="med"/>
                    </a:lnL>
                    <a:lnR w="28575" cap="flat" cmpd="sng" algn="ctr">
                      <a:solidFill>
                        <a:srgbClr val="990000"/>
                      </a:solidFill>
                      <a:prstDash val="solid"/>
                      <a:round/>
                      <a:headEnd type="none" w="med" len="med"/>
                      <a:tailEnd type="none" w="med" len="med"/>
                    </a:lnR>
                    <a:lnT w="28575" cap="flat" cmpd="sng" algn="ctr">
                      <a:solidFill>
                        <a:srgbClr val="990000"/>
                      </a:solidFill>
                      <a:prstDash val="solid"/>
                      <a:round/>
                      <a:headEnd type="none" w="med" len="med"/>
                      <a:tailEnd type="none" w="med" len="med"/>
                    </a:lnT>
                    <a:lnB w="28575" cap="flat" cmpd="sng" algn="ctr">
                      <a:solidFill>
                        <a:srgbClr val="99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lumMod val="65000"/>
                              <a:lumOff val="35000"/>
                            </a:schemeClr>
                          </a:solidFill>
                          <a:effectLst/>
                          <a:latin typeface="Arial" charset="0"/>
                        </a:rPr>
                        <a:t>1</a:t>
                      </a:r>
                      <a:endParaRPr kumimoji="0" lang="es-MX" sz="1600" b="0" i="0" u="none" strike="noStrike" cap="none" normalizeH="0" baseline="0" dirty="0" smtClean="0">
                        <a:ln>
                          <a:noFill/>
                        </a:ln>
                        <a:solidFill>
                          <a:schemeClr val="tx1">
                            <a:lumMod val="65000"/>
                            <a:lumOff val="35000"/>
                          </a:schemeClr>
                        </a:solidFill>
                        <a:effectLst/>
                        <a:latin typeface="Arial" charset="0"/>
                      </a:endParaRPr>
                    </a:p>
                  </a:txBody>
                  <a:tcPr marL="9525" marR="9525" marT="9522" marB="0" anchor="ctr" horzOverflow="overflow">
                    <a:lnL w="28575" cap="flat" cmpd="sng" algn="ctr">
                      <a:solidFill>
                        <a:srgbClr val="990000"/>
                      </a:solidFill>
                      <a:prstDash val="solid"/>
                      <a:round/>
                      <a:headEnd type="none" w="med" len="med"/>
                      <a:tailEnd type="none" w="med" len="med"/>
                    </a:lnL>
                    <a:lnR w="28575" cap="flat" cmpd="sng" algn="ctr">
                      <a:solidFill>
                        <a:srgbClr val="990000"/>
                      </a:solidFill>
                      <a:prstDash val="solid"/>
                      <a:round/>
                      <a:headEnd type="none" w="med" len="med"/>
                      <a:tailEnd type="none" w="med" len="med"/>
                    </a:lnR>
                    <a:lnT w="28575" cap="flat" cmpd="sng" algn="ctr">
                      <a:solidFill>
                        <a:srgbClr val="990000"/>
                      </a:solidFill>
                      <a:prstDash val="solid"/>
                      <a:round/>
                      <a:headEnd type="none" w="med" len="med"/>
                      <a:tailEnd type="none" w="med" len="med"/>
                    </a:lnT>
                    <a:lnB w="28575" cap="flat" cmpd="sng" algn="ctr">
                      <a:solidFill>
                        <a:srgbClr val="990000"/>
                      </a:solidFill>
                      <a:prstDash val="solid"/>
                      <a:round/>
                      <a:headEnd type="none" w="med" len="med"/>
                      <a:tailEnd type="none" w="med" len="med"/>
                    </a:lnB>
                    <a:lnTlToBr>
                      <a:noFill/>
                    </a:lnTlToBr>
                    <a:lnBlToTr>
                      <a:noFill/>
                    </a:lnBlToTr>
                    <a:noFill/>
                  </a:tcPr>
                </a:tc>
              </a:tr>
              <a:tr h="25327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lumMod val="65000"/>
                              <a:lumOff val="35000"/>
                            </a:schemeClr>
                          </a:solidFill>
                          <a:effectLst/>
                          <a:latin typeface="Arial" charset="0"/>
                        </a:rPr>
                        <a:t>TOTAL</a:t>
                      </a:r>
                      <a:endParaRPr kumimoji="0" lang="es-MX" sz="1600" b="1" i="0" u="none" strike="noStrike" cap="none" normalizeH="0" baseline="0" dirty="0" smtClean="0">
                        <a:ln>
                          <a:noFill/>
                        </a:ln>
                        <a:solidFill>
                          <a:schemeClr val="tx1">
                            <a:lumMod val="65000"/>
                            <a:lumOff val="35000"/>
                          </a:schemeClr>
                        </a:solidFill>
                        <a:effectLst/>
                        <a:latin typeface="Arial" charset="0"/>
                      </a:endParaRPr>
                    </a:p>
                  </a:txBody>
                  <a:tcPr marL="9525" marR="9525" marT="9522" marB="0" anchor="ctr" horzOverflow="overflow">
                    <a:lnL w="28575" cap="flat" cmpd="sng" algn="ctr">
                      <a:solidFill>
                        <a:srgbClr val="990000"/>
                      </a:solidFill>
                      <a:prstDash val="solid"/>
                      <a:round/>
                      <a:headEnd type="none" w="med" len="med"/>
                      <a:tailEnd type="none" w="med" len="med"/>
                    </a:lnL>
                    <a:lnR w="28575" cap="flat" cmpd="sng" algn="ctr">
                      <a:solidFill>
                        <a:srgbClr val="990000"/>
                      </a:solidFill>
                      <a:prstDash val="solid"/>
                      <a:round/>
                      <a:headEnd type="none" w="med" len="med"/>
                      <a:tailEnd type="none" w="med" len="med"/>
                    </a:lnR>
                    <a:lnT w="28575" cap="flat" cmpd="sng" algn="ctr">
                      <a:solidFill>
                        <a:srgbClr val="990000"/>
                      </a:solidFill>
                      <a:prstDash val="solid"/>
                      <a:round/>
                      <a:headEnd type="none" w="med" len="med"/>
                      <a:tailEnd type="none" w="med" len="med"/>
                    </a:lnT>
                    <a:lnB w="28575" cap="flat" cmpd="sng" algn="ctr">
                      <a:solidFill>
                        <a:srgbClr val="99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lumMod val="65000"/>
                              <a:lumOff val="35000"/>
                            </a:schemeClr>
                          </a:solidFill>
                          <a:effectLst/>
                          <a:latin typeface="Arial" charset="0"/>
                        </a:rPr>
                        <a:t>3</a:t>
                      </a:r>
                      <a:endParaRPr kumimoji="0" lang="es-MX" sz="1600" b="1" i="0" u="none" strike="noStrike" cap="none" normalizeH="0" baseline="0" dirty="0" smtClean="0">
                        <a:ln>
                          <a:noFill/>
                        </a:ln>
                        <a:solidFill>
                          <a:schemeClr val="tx1">
                            <a:lumMod val="65000"/>
                            <a:lumOff val="35000"/>
                          </a:schemeClr>
                        </a:solidFill>
                        <a:effectLst/>
                        <a:latin typeface="Arial" charset="0"/>
                      </a:endParaRPr>
                    </a:p>
                  </a:txBody>
                  <a:tcPr marL="9525" marR="9525" marT="9522" marB="0" anchor="ctr" horzOverflow="overflow">
                    <a:lnL w="28575" cap="flat" cmpd="sng" algn="ctr">
                      <a:solidFill>
                        <a:srgbClr val="990000"/>
                      </a:solidFill>
                      <a:prstDash val="solid"/>
                      <a:round/>
                      <a:headEnd type="none" w="med" len="med"/>
                      <a:tailEnd type="none" w="med" len="med"/>
                    </a:lnL>
                    <a:lnR w="28575" cap="flat" cmpd="sng" algn="ctr">
                      <a:solidFill>
                        <a:srgbClr val="990000"/>
                      </a:solidFill>
                      <a:prstDash val="solid"/>
                      <a:round/>
                      <a:headEnd type="none" w="med" len="med"/>
                      <a:tailEnd type="none" w="med" len="med"/>
                    </a:lnR>
                    <a:lnT w="28575" cap="flat" cmpd="sng" algn="ctr">
                      <a:solidFill>
                        <a:srgbClr val="990000"/>
                      </a:solidFill>
                      <a:prstDash val="solid"/>
                      <a:round/>
                      <a:headEnd type="none" w="med" len="med"/>
                      <a:tailEnd type="none" w="med" len="med"/>
                    </a:lnT>
                    <a:lnB w="28575" cap="flat" cmpd="sng" algn="ctr">
                      <a:solidFill>
                        <a:srgbClr val="990000"/>
                      </a:solidFill>
                      <a:prstDash val="solid"/>
                      <a:round/>
                      <a:headEnd type="none" w="med" len="med"/>
                      <a:tailEnd type="none" w="med" len="med"/>
                    </a:lnB>
                    <a:lnTlToBr>
                      <a:noFill/>
                    </a:lnTlToBr>
                    <a:lnBlToTr>
                      <a:noFill/>
                    </a:lnBlToTr>
                    <a:noFill/>
                  </a:tcPr>
                </a:tc>
              </a:tr>
            </a:tbl>
          </a:graphicData>
        </a:graphic>
      </p:graphicFrame>
      <p:sp>
        <p:nvSpPr>
          <p:cNvPr id="8218" name="Rectangle 40"/>
          <p:cNvSpPr>
            <a:spLocks noChangeArrowheads="1"/>
          </p:cNvSpPr>
          <p:nvPr/>
        </p:nvSpPr>
        <p:spPr bwMode="auto">
          <a:xfrm>
            <a:off x="514350" y="923925"/>
            <a:ext cx="8505825" cy="830263"/>
          </a:xfrm>
          <a:prstGeom prst="rect">
            <a:avLst/>
          </a:prstGeom>
          <a:noFill/>
          <a:ln w="22225" algn="ctr">
            <a:noFill/>
            <a:miter lim="800000"/>
            <a:headEnd/>
            <a:tailEnd/>
          </a:ln>
        </p:spPr>
        <p:txBody>
          <a:bodyPr anchor="ctr">
            <a:spAutoFit/>
          </a:bodyPr>
          <a:lstStyle/>
          <a:p>
            <a:pPr algn="just">
              <a:defRPr/>
            </a:pPr>
            <a:r>
              <a:rPr lang="es-MX" sz="1600" dirty="0">
                <a:solidFill>
                  <a:schemeClr val="tx1">
                    <a:lumMod val="65000"/>
                    <a:lumOff val="35000"/>
                  </a:schemeClr>
                </a:solidFill>
              </a:rPr>
              <a:t>Muestra:</a:t>
            </a:r>
          </a:p>
          <a:p>
            <a:pPr algn="just">
              <a:defRPr/>
            </a:pPr>
            <a:endParaRPr lang="es-ES" sz="1600" b="0" dirty="0">
              <a:solidFill>
                <a:schemeClr val="tx1">
                  <a:lumMod val="65000"/>
                  <a:lumOff val="35000"/>
                </a:schemeClr>
              </a:solidFill>
            </a:endParaRPr>
          </a:p>
          <a:p>
            <a:pPr algn="just">
              <a:defRPr/>
            </a:pPr>
            <a:r>
              <a:rPr lang="es-ES" sz="1600" b="0" dirty="0">
                <a:solidFill>
                  <a:schemeClr val="tx1">
                    <a:lumMod val="65000"/>
                    <a:lumOff val="35000"/>
                  </a:schemeClr>
                </a:solidFill>
              </a:rPr>
              <a:t>Hombres y Mujeres de 18 a 65 años de edad</a:t>
            </a:r>
            <a:endParaRPr lang="es-MX" sz="1600" b="0" dirty="0">
              <a:solidFill>
                <a:schemeClr val="tx1">
                  <a:lumMod val="65000"/>
                  <a:lumOff val="35000"/>
                </a:schemeClr>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4 Rectángulo"/>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22225" algn="ctr">
                <a:solidFill>
                  <a:srgbClr val="000000"/>
                </a:solidFill>
                <a:round/>
                <a:headEnd/>
                <a:tailEnd/>
              </a14:hiddenLine>
            </a:ext>
          </a:extLst>
        </p:spPr>
        <p:txBody>
          <a:bodyPr wrap="none" anchor="ctr">
            <a:spAutoFit/>
          </a:bodyPr>
          <a:lstStyle/>
          <a:p>
            <a:endParaRPr lang="es-MX"/>
          </a:p>
        </p:txBody>
      </p:sp>
      <p:sp>
        <p:nvSpPr>
          <p:cNvPr id="12291" name="Rectangle 2"/>
          <p:cNvSpPr>
            <a:spLocks noChangeArrowheads="1"/>
          </p:cNvSpPr>
          <p:nvPr/>
        </p:nvSpPr>
        <p:spPr bwMode="auto">
          <a:xfrm>
            <a:off x="615950" y="2392363"/>
            <a:ext cx="8204200" cy="1262062"/>
          </a:xfrm>
          <a:prstGeom prst="rect">
            <a:avLst/>
          </a:prstGeom>
          <a:gradFill rotWithShape="1">
            <a:gsLst>
              <a:gs pos="0">
                <a:srgbClr val="FCFCFC"/>
              </a:gs>
              <a:gs pos="100000">
                <a:srgbClr val="DDDDDD">
                  <a:alpha val="3100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sp>
        <p:nvSpPr>
          <p:cNvPr id="12292" name="Line 4"/>
          <p:cNvSpPr>
            <a:spLocks noChangeShapeType="1"/>
          </p:cNvSpPr>
          <p:nvPr/>
        </p:nvSpPr>
        <p:spPr bwMode="auto">
          <a:xfrm flipH="1">
            <a:off x="382588" y="3825875"/>
            <a:ext cx="8280400" cy="0"/>
          </a:xfrm>
          <a:prstGeom prst="line">
            <a:avLst/>
          </a:prstGeom>
          <a:noFill/>
          <a:ln w="19050">
            <a:solidFill>
              <a:srgbClr val="969696"/>
            </a:solidFill>
            <a:round/>
            <a:headEnd type="oval" w="med" len="med"/>
            <a:tailEnd/>
          </a:ln>
          <a:extLst>
            <a:ext uri="{909E8E84-426E-40DD-AFC4-6F175D3DCCD1}">
              <a14:hiddenFill xmlns:a14="http://schemas.microsoft.com/office/drawing/2010/main">
                <a:noFill/>
              </a14:hiddenFill>
            </a:ext>
          </a:extLst>
        </p:spPr>
        <p:txBody>
          <a:bodyPr/>
          <a:lstStyle/>
          <a:p>
            <a:endParaRPr lang="es-MX"/>
          </a:p>
        </p:txBody>
      </p:sp>
      <p:sp>
        <p:nvSpPr>
          <p:cNvPr id="12293" name="Line 5"/>
          <p:cNvSpPr>
            <a:spLocks noChangeShapeType="1"/>
          </p:cNvSpPr>
          <p:nvPr/>
        </p:nvSpPr>
        <p:spPr bwMode="auto">
          <a:xfrm flipH="1">
            <a:off x="382588" y="3825875"/>
            <a:ext cx="8280400" cy="0"/>
          </a:xfrm>
          <a:prstGeom prst="line">
            <a:avLst/>
          </a:prstGeom>
          <a:noFill/>
          <a:ln w="12700">
            <a:solidFill>
              <a:srgbClr val="BA0E0E"/>
            </a:solidFill>
            <a:round/>
            <a:headEnd type="oval" w="med" len="med"/>
            <a:tailEnd/>
          </a:ln>
          <a:extLst>
            <a:ext uri="{909E8E84-426E-40DD-AFC4-6F175D3DCCD1}">
              <a14:hiddenFill xmlns:a14="http://schemas.microsoft.com/office/drawing/2010/main">
                <a:noFill/>
              </a14:hiddenFill>
            </a:ext>
          </a:extLst>
        </p:spPr>
        <p:txBody>
          <a:bodyPr/>
          <a:lstStyle/>
          <a:p>
            <a:endParaRPr lang="es-MX"/>
          </a:p>
        </p:txBody>
      </p:sp>
      <p:sp>
        <p:nvSpPr>
          <p:cNvPr id="12294" name="23 CuadroTexto"/>
          <p:cNvSpPr txBox="1">
            <a:spLocks noChangeArrowheads="1"/>
          </p:cNvSpPr>
          <p:nvPr/>
        </p:nvSpPr>
        <p:spPr bwMode="auto">
          <a:xfrm>
            <a:off x="1895475" y="2571750"/>
            <a:ext cx="67246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algn="r"/>
            <a:r>
              <a:rPr lang="es-ES" sz="6000">
                <a:solidFill>
                  <a:srgbClr val="960000"/>
                </a:solidFill>
              </a:rPr>
              <a:t>Resultados</a:t>
            </a:r>
            <a:endParaRPr lang="es-MX" sz="6000">
              <a:solidFill>
                <a:srgbClr val="960000"/>
              </a:solidFill>
            </a:endParaRPr>
          </a:p>
        </p:txBody>
      </p:sp>
      <p:sp>
        <p:nvSpPr>
          <p:cNvPr id="12295" name="AutoShape 25"/>
          <p:cNvSpPr>
            <a:spLocks/>
          </p:cNvSpPr>
          <p:nvPr/>
        </p:nvSpPr>
        <p:spPr bwMode="auto">
          <a:xfrm flipH="1" flipV="1">
            <a:off x="0" y="1830388"/>
            <a:ext cx="349250" cy="3500437"/>
          </a:xfrm>
          <a:prstGeom prst="leftBracket">
            <a:avLst>
              <a:gd name="adj" fmla="val 51320"/>
            </a:avLst>
          </a:prstGeom>
          <a:solidFill>
            <a:srgbClr val="0064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s-MX"/>
          </a:p>
        </p:txBody>
      </p:sp>
      <p:sp>
        <p:nvSpPr>
          <p:cNvPr id="12296" name="Oval 15"/>
          <p:cNvSpPr>
            <a:spLocks noChangeArrowheads="1"/>
          </p:cNvSpPr>
          <p:nvPr/>
        </p:nvSpPr>
        <p:spPr bwMode="auto">
          <a:xfrm>
            <a:off x="0" y="5246688"/>
            <a:ext cx="179388" cy="144462"/>
          </a:xfrm>
          <a:prstGeom prst="ellipse">
            <a:avLst/>
          </a:prstGeom>
          <a:solidFill>
            <a:schemeClr val="bg1"/>
          </a:solidFill>
          <a:ln w="9525">
            <a:solidFill>
              <a:schemeClr val="bg1"/>
            </a:solidFill>
            <a:round/>
            <a:headEnd/>
            <a:tailEnd/>
          </a:ln>
        </p:spPr>
        <p:txBody>
          <a:bodyPr wrap="none" anchor="ctr"/>
          <a:lstStyle/>
          <a:p>
            <a:endParaRPr lang="es-MX"/>
          </a:p>
        </p:txBody>
      </p:sp>
      <p:sp>
        <p:nvSpPr>
          <p:cNvPr id="12297" name="AutoShape 26"/>
          <p:cNvSpPr>
            <a:spLocks/>
          </p:cNvSpPr>
          <p:nvPr/>
        </p:nvSpPr>
        <p:spPr bwMode="auto">
          <a:xfrm flipH="1" flipV="1">
            <a:off x="107950" y="1817688"/>
            <a:ext cx="287338" cy="3544887"/>
          </a:xfrm>
          <a:prstGeom prst="leftBracket">
            <a:avLst>
              <a:gd name="adj" fmla="val 73279"/>
            </a:avLst>
          </a:prstGeom>
          <a:noFill/>
          <a:ln w="19050">
            <a:solidFill>
              <a:srgbClr val="006600"/>
            </a:solidFill>
            <a:round/>
            <a:headEnd type="oval"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pic>
        <p:nvPicPr>
          <p:cNvPr id="12298"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116150">
            <a:off x="-39687" y="2057400"/>
            <a:ext cx="4318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WordArt 29"/>
          <p:cNvSpPr>
            <a:spLocks noChangeArrowheads="1" noChangeShapeType="1" noTextEdit="1"/>
          </p:cNvSpPr>
          <p:nvPr/>
        </p:nvSpPr>
        <p:spPr bwMode="auto">
          <a:xfrm rot="-5400000">
            <a:off x="-1085057" y="3640932"/>
            <a:ext cx="2506663" cy="260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s-MX" sz="2800" kern="10" spc="560">
                <a:solidFill>
                  <a:schemeClr val="bg1"/>
                </a:solidFill>
                <a:latin typeface="Century Gothic"/>
              </a:rPr>
              <a:t>covarrubias y asociados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4 Rectángulo"/>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22225" algn="ctr">
                <a:solidFill>
                  <a:srgbClr val="000000"/>
                </a:solidFill>
                <a:round/>
                <a:headEnd/>
                <a:tailEnd/>
              </a14:hiddenLine>
            </a:ext>
          </a:extLst>
        </p:spPr>
        <p:txBody>
          <a:bodyPr wrap="none" anchor="ctr">
            <a:spAutoFit/>
          </a:bodyPr>
          <a:lstStyle/>
          <a:p>
            <a:endParaRPr lang="es-MX"/>
          </a:p>
        </p:txBody>
      </p:sp>
      <p:sp>
        <p:nvSpPr>
          <p:cNvPr id="13315" name="Rectangle 2"/>
          <p:cNvSpPr>
            <a:spLocks noChangeArrowheads="1"/>
          </p:cNvSpPr>
          <p:nvPr/>
        </p:nvSpPr>
        <p:spPr bwMode="auto">
          <a:xfrm>
            <a:off x="615950" y="2392363"/>
            <a:ext cx="8204200" cy="1262062"/>
          </a:xfrm>
          <a:prstGeom prst="rect">
            <a:avLst/>
          </a:prstGeom>
          <a:gradFill rotWithShape="1">
            <a:gsLst>
              <a:gs pos="0">
                <a:srgbClr val="FCFCFC"/>
              </a:gs>
              <a:gs pos="100000">
                <a:srgbClr val="DDDDDD">
                  <a:alpha val="3100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sp>
        <p:nvSpPr>
          <p:cNvPr id="13316" name="Line 4"/>
          <p:cNvSpPr>
            <a:spLocks noChangeShapeType="1"/>
          </p:cNvSpPr>
          <p:nvPr/>
        </p:nvSpPr>
        <p:spPr bwMode="auto">
          <a:xfrm flipH="1">
            <a:off x="382588" y="3825875"/>
            <a:ext cx="8280400" cy="0"/>
          </a:xfrm>
          <a:prstGeom prst="line">
            <a:avLst/>
          </a:prstGeom>
          <a:noFill/>
          <a:ln w="19050">
            <a:solidFill>
              <a:srgbClr val="969696"/>
            </a:solidFill>
            <a:round/>
            <a:headEnd type="oval" w="med" len="med"/>
            <a:tailEnd/>
          </a:ln>
          <a:extLst>
            <a:ext uri="{909E8E84-426E-40DD-AFC4-6F175D3DCCD1}">
              <a14:hiddenFill xmlns:a14="http://schemas.microsoft.com/office/drawing/2010/main">
                <a:noFill/>
              </a14:hiddenFill>
            </a:ext>
          </a:extLst>
        </p:spPr>
        <p:txBody>
          <a:bodyPr/>
          <a:lstStyle/>
          <a:p>
            <a:endParaRPr lang="es-MX"/>
          </a:p>
        </p:txBody>
      </p:sp>
      <p:sp>
        <p:nvSpPr>
          <p:cNvPr id="13317" name="Line 5"/>
          <p:cNvSpPr>
            <a:spLocks noChangeShapeType="1"/>
          </p:cNvSpPr>
          <p:nvPr/>
        </p:nvSpPr>
        <p:spPr bwMode="auto">
          <a:xfrm flipH="1">
            <a:off x="382588" y="3825875"/>
            <a:ext cx="8280400" cy="0"/>
          </a:xfrm>
          <a:prstGeom prst="line">
            <a:avLst/>
          </a:prstGeom>
          <a:noFill/>
          <a:ln w="12700">
            <a:solidFill>
              <a:srgbClr val="BA0E0E"/>
            </a:solidFill>
            <a:round/>
            <a:headEnd type="oval" w="med" len="med"/>
            <a:tailEnd/>
          </a:ln>
          <a:extLst>
            <a:ext uri="{909E8E84-426E-40DD-AFC4-6F175D3DCCD1}">
              <a14:hiddenFill xmlns:a14="http://schemas.microsoft.com/office/drawing/2010/main">
                <a:noFill/>
              </a14:hiddenFill>
            </a:ext>
          </a:extLst>
        </p:spPr>
        <p:txBody>
          <a:bodyPr/>
          <a:lstStyle/>
          <a:p>
            <a:endParaRPr lang="es-MX"/>
          </a:p>
        </p:txBody>
      </p:sp>
      <p:sp>
        <p:nvSpPr>
          <p:cNvPr id="24" name="23 CuadroTexto"/>
          <p:cNvSpPr txBox="1">
            <a:spLocks noChangeArrowheads="1"/>
          </p:cNvSpPr>
          <p:nvPr/>
        </p:nvSpPr>
        <p:spPr bwMode="auto">
          <a:xfrm>
            <a:off x="757238" y="2571750"/>
            <a:ext cx="7862887" cy="1016000"/>
          </a:xfrm>
          <a:prstGeom prst="rect">
            <a:avLst/>
          </a:prstGeom>
          <a:noFill/>
          <a:ln w="9525">
            <a:noFill/>
            <a:miter lim="800000"/>
            <a:headEnd/>
            <a:tailEnd/>
          </a:ln>
        </p:spPr>
        <p:txBody>
          <a:bodyPr>
            <a:spAutoFit/>
          </a:bodyPr>
          <a:lstStyle/>
          <a:p>
            <a:pPr algn="r">
              <a:defRPr/>
            </a:pPr>
            <a:r>
              <a:rPr lang="es-ES" sz="6000" dirty="0">
                <a:solidFill>
                  <a:schemeClr val="tx1">
                    <a:lumMod val="65000"/>
                    <a:lumOff val="35000"/>
                  </a:schemeClr>
                </a:solidFill>
              </a:rPr>
              <a:t>Patrimonio Cultural</a:t>
            </a:r>
            <a:endParaRPr lang="es-MX" sz="6000" dirty="0">
              <a:solidFill>
                <a:schemeClr val="tx1">
                  <a:lumMod val="65000"/>
                  <a:lumOff val="35000"/>
                </a:schemeClr>
              </a:solidFill>
            </a:endParaRPr>
          </a:p>
        </p:txBody>
      </p:sp>
      <p:sp>
        <p:nvSpPr>
          <p:cNvPr id="13319" name="AutoShape 25"/>
          <p:cNvSpPr>
            <a:spLocks/>
          </p:cNvSpPr>
          <p:nvPr/>
        </p:nvSpPr>
        <p:spPr bwMode="auto">
          <a:xfrm flipH="1" flipV="1">
            <a:off x="0" y="1830388"/>
            <a:ext cx="349250" cy="3500437"/>
          </a:xfrm>
          <a:prstGeom prst="leftBracket">
            <a:avLst>
              <a:gd name="adj" fmla="val 51320"/>
            </a:avLst>
          </a:prstGeom>
          <a:solidFill>
            <a:srgbClr val="0064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s-MX"/>
          </a:p>
        </p:txBody>
      </p:sp>
      <p:sp>
        <p:nvSpPr>
          <p:cNvPr id="13320" name="Oval 15"/>
          <p:cNvSpPr>
            <a:spLocks noChangeArrowheads="1"/>
          </p:cNvSpPr>
          <p:nvPr/>
        </p:nvSpPr>
        <p:spPr bwMode="auto">
          <a:xfrm>
            <a:off x="0" y="5246688"/>
            <a:ext cx="179388" cy="144462"/>
          </a:xfrm>
          <a:prstGeom prst="ellipse">
            <a:avLst/>
          </a:prstGeom>
          <a:solidFill>
            <a:schemeClr val="bg1"/>
          </a:solidFill>
          <a:ln w="9525">
            <a:solidFill>
              <a:schemeClr val="bg1"/>
            </a:solidFill>
            <a:round/>
            <a:headEnd/>
            <a:tailEnd/>
          </a:ln>
        </p:spPr>
        <p:txBody>
          <a:bodyPr wrap="none" anchor="ctr"/>
          <a:lstStyle/>
          <a:p>
            <a:endParaRPr lang="es-MX"/>
          </a:p>
        </p:txBody>
      </p:sp>
      <p:sp>
        <p:nvSpPr>
          <p:cNvPr id="13321" name="AutoShape 26"/>
          <p:cNvSpPr>
            <a:spLocks/>
          </p:cNvSpPr>
          <p:nvPr/>
        </p:nvSpPr>
        <p:spPr bwMode="auto">
          <a:xfrm flipH="1" flipV="1">
            <a:off x="107950" y="1817688"/>
            <a:ext cx="287338" cy="3544887"/>
          </a:xfrm>
          <a:prstGeom prst="leftBracket">
            <a:avLst>
              <a:gd name="adj" fmla="val 73279"/>
            </a:avLst>
          </a:prstGeom>
          <a:noFill/>
          <a:ln w="19050">
            <a:solidFill>
              <a:srgbClr val="006600"/>
            </a:solidFill>
            <a:round/>
            <a:headEnd type="oval"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pic>
        <p:nvPicPr>
          <p:cNvPr id="13322"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116150">
            <a:off x="-39687" y="2057400"/>
            <a:ext cx="4318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WordArt 29"/>
          <p:cNvSpPr>
            <a:spLocks noChangeArrowheads="1" noChangeShapeType="1" noTextEdit="1"/>
          </p:cNvSpPr>
          <p:nvPr/>
        </p:nvSpPr>
        <p:spPr bwMode="auto">
          <a:xfrm rot="-5400000">
            <a:off x="-1085057" y="3640932"/>
            <a:ext cx="2506663" cy="260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s-MX" sz="2800" kern="10" spc="560">
                <a:solidFill>
                  <a:schemeClr val="bg1"/>
                </a:solidFill>
                <a:latin typeface="Century Gothic"/>
              </a:rPr>
              <a:t>covarrubias y asociados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53" name="Picture 17" descr="http://enelrumbo.files.wordpress.com/2008/08/tepoz_tepozteco01.jpg"/>
          <p:cNvPicPr>
            <a:picLocks noChangeAspect="1" noChangeArrowheads="1"/>
          </p:cNvPicPr>
          <p:nvPr/>
        </p:nvPicPr>
        <p:blipFill>
          <a:blip r:embed="rId3" cstate="email"/>
          <a:srcRect/>
          <a:stretch>
            <a:fillRect/>
          </a:stretch>
        </p:blipFill>
        <p:spPr bwMode="auto">
          <a:xfrm>
            <a:off x="3895018" y="4171950"/>
            <a:ext cx="1488194" cy="11620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4339" name="21 Rectángulo"/>
          <p:cNvSpPr>
            <a:spLocks noChangeArrowheads="1"/>
          </p:cNvSpPr>
          <p:nvPr/>
        </p:nvSpPr>
        <p:spPr bwMode="auto">
          <a:xfrm>
            <a:off x="571500" y="1000125"/>
            <a:ext cx="8324850" cy="923925"/>
          </a:xfrm>
          <a:prstGeom prst="rect">
            <a:avLst/>
          </a:prstGeom>
          <a:solidFill>
            <a:srgbClr val="C00000"/>
          </a:solidFill>
          <a:ln w="22225" algn="ctr">
            <a:solidFill>
              <a:srgbClr val="000000"/>
            </a:solidFill>
            <a:round/>
            <a:headEnd/>
            <a:tailEnd/>
          </a:ln>
        </p:spPr>
        <p:txBody>
          <a:bodyPr anchor="ctr">
            <a:spAutoFit/>
          </a:bodyPr>
          <a:lstStyle/>
          <a:p>
            <a:endParaRPr lang="es-ES"/>
          </a:p>
          <a:p>
            <a:endParaRPr lang="es-ES"/>
          </a:p>
          <a:p>
            <a:endParaRPr lang="es-ES"/>
          </a:p>
          <a:p>
            <a:endParaRPr lang="es-ES"/>
          </a:p>
          <a:p>
            <a:endParaRPr lang="es-ES"/>
          </a:p>
          <a:p>
            <a:endParaRPr lang="es-MX"/>
          </a:p>
        </p:txBody>
      </p:sp>
      <p:sp>
        <p:nvSpPr>
          <p:cNvPr id="14340" name="Rectangle 4"/>
          <p:cNvSpPr>
            <a:spLocks noChangeArrowheads="1"/>
          </p:cNvSpPr>
          <p:nvPr/>
        </p:nvSpPr>
        <p:spPr bwMode="auto">
          <a:xfrm>
            <a:off x="749300" y="88900"/>
            <a:ext cx="7975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sp>
        <p:nvSpPr>
          <p:cNvPr id="14341" name="Rectangle 2"/>
          <p:cNvSpPr>
            <a:spLocks noGrp="1" noChangeArrowheads="1"/>
          </p:cNvSpPr>
          <p:nvPr>
            <p:ph type="title" idx="4294967295"/>
          </p:nvPr>
        </p:nvSpPr>
        <p:spPr bwMode="auto">
          <a:xfrm>
            <a:off x="771525" y="0"/>
            <a:ext cx="7853363"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s-ES" sz="1800" smtClean="0"/>
              <a:t>Asociaciones espontáneas con Patrimonio Cultural</a:t>
            </a:r>
          </a:p>
        </p:txBody>
      </p:sp>
      <p:sp>
        <p:nvSpPr>
          <p:cNvPr id="14342" name="6 Rectángulo redondeado"/>
          <p:cNvSpPr>
            <a:spLocks noChangeArrowheads="1"/>
          </p:cNvSpPr>
          <p:nvPr/>
        </p:nvSpPr>
        <p:spPr bwMode="auto">
          <a:xfrm>
            <a:off x="741363" y="1165225"/>
            <a:ext cx="8118475" cy="5381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dashDot"/>
                <a:round/>
                <a:headEnd/>
                <a:tailEnd/>
              </a14:hiddenLine>
            </a:ext>
          </a:extLst>
        </p:spPr>
        <p:txBody>
          <a:bodyPr anchor="ctr"/>
          <a:lstStyle/>
          <a:p>
            <a:pPr algn="just" eaLnBrk="1" hangingPunct="1"/>
            <a:r>
              <a:rPr lang="es-ES_tradnl" sz="1600">
                <a:solidFill>
                  <a:schemeClr val="bg1"/>
                </a:solidFill>
                <a:cs typeface="Arial" charset="0"/>
              </a:rPr>
              <a:t>De manera espontánea, lo primero que viene a la mente al hablar del Patrimonio Cultural (PC) se relaciona principalmente con Zonas arqueológicas, Edificaciones históricas y Monumentos. </a:t>
            </a:r>
          </a:p>
        </p:txBody>
      </p:sp>
      <p:sp>
        <p:nvSpPr>
          <p:cNvPr id="14343"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91819C7B-9AE9-44DB-8DD2-2780A6F54842}" type="slidenum">
              <a:rPr lang="es-ES" sz="1400" b="0" i="1" smtClean="0">
                <a:solidFill>
                  <a:srgbClr val="800000"/>
                </a:solidFill>
                <a:latin typeface="Century Gothic" pitchFamily="34" charset="0"/>
              </a:rPr>
              <a:pPr/>
              <a:t>13</a:t>
            </a:fld>
            <a:r>
              <a:rPr lang="es-ES" sz="1400" b="0" smtClean="0">
                <a:solidFill>
                  <a:schemeClr val="tx1"/>
                </a:solidFill>
              </a:rPr>
              <a:t> </a:t>
            </a:r>
            <a:r>
              <a:rPr lang="es-ES" sz="1400" b="0" smtClean="0">
                <a:solidFill>
                  <a:srgbClr val="B40000"/>
                </a:solidFill>
              </a:rPr>
              <a:t>-</a:t>
            </a:r>
          </a:p>
        </p:txBody>
      </p:sp>
      <p:sp>
        <p:nvSpPr>
          <p:cNvPr id="14344" name="20 CuadroTexto"/>
          <p:cNvSpPr txBox="1">
            <a:spLocks noChangeArrowheads="1"/>
          </p:cNvSpPr>
          <p:nvPr/>
        </p:nvSpPr>
        <p:spPr bwMode="auto">
          <a:xfrm>
            <a:off x="2857500" y="5784850"/>
            <a:ext cx="56578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300" b="0" i="1">
                <a:solidFill>
                  <a:srgbClr val="C00000"/>
                </a:solidFill>
              </a:rPr>
              <a:t>“</a:t>
            </a:r>
            <a:r>
              <a:rPr lang="es-MX" sz="1300" b="0" i="1">
                <a:solidFill>
                  <a:srgbClr val="C00000"/>
                </a:solidFill>
              </a:rPr>
              <a:t>pienso más que nada las riquezas que tiene un país, históricamente, como monumentos históricos, zonas arqueológicas…” (</a:t>
            </a:r>
            <a:r>
              <a:rPr lang="es-ES" sz="1300" b="0" i="1">
                <a:solidFill>
                  <a:srgbClr val="C00000"/>
                </a:solidFill>
              </a:rPr>
              <a:t>MER., C)</a:t>
            </a:r>
            <a:endParaRPr lang="es-MX" sz="1300" b="0" i="1">
              <a:solidFill>
                <a:srgbClr val="C00000"/>
              </a:solidFill>
            </a:endParaRPr>
          </a:p>
          <a:p>
            <a:endParaRPr lang="es-ES" sz="1300" b="0" i="1">
              <a:solidFill>
                <a:srgbClr val="C00000"/>
              </a:solidFill>
            </a:endParaRPr>
          </a:p>
        </p:txBody>
      </p:sp>
      <p:sp>
        <p:nvSpPr>
          <p:cNvPr id="69636" name="Rectangle 4"/>
          <p:cNvSpPr>
            <a:spLocks noChangeArrowheads="1"/>
          </p:cNvSpPr>
          <p:nvPr/>
        </p:nvSpPr>
        <p:spPr bwMode="auto">
          <a:xfrm>
            <a:off x="3328988" y="2681288"/>
            <a:ext cx="2563812" cy="1168400"/>
          </a:xfrm>
          <a:prstGeom prst="rect">
            <a:avLst/>
          </a:prstGeom>
          <a:noFill/>
          <a:ln w="22225" cap="flat" cmpd="sng" algn="ctr">
            <a:noFill/>
            <a:prstDash val="solid"/>
            <a:miter lim="800000"/>
            <a:headEnd/>
            <a:tailEnd/>
          </a:ln>
          <a:effectLst/>
        </p:spPr>
        <p:txBody>
          <a:bodyPr anchor="ctr">
            <a:spAutoFit/>
          </a:bodyPr>
          <a:lstStyle/>
          <a:p>
            <a:pPr algn="l">
              <a:buFontTx/>
              <a:buChar char="•"/>
              <a:defRPr/>
            </a:pPr>
            <a:r>
              <a:rPr lang="es-MX" sz="1400" dirty="0">
                <a:solidFill>
                  <a:schemeClr val="tx1">
                    <a:lumMod val="65000"/>
                    <a:lumOff val="35000"/>
                  </a:schemeClr>
                </a:solidFill>
                <a:latin typeface="Arial" pitchFamily="34" charset="0"/>
                <a:ea typeface="Calibri" pitchFamily="34" charset="0"/>
                <a:cs typeface="Arial" pitchFamily="34" charset="0"/>
              </a:rPr>
              <a:t>Monumentos históricos</a:t>
            </a:r>
          </a:p>
          <a:p>
            <a:pPr algn="l">
              <a:buFontTx/>
              <a:buChar char="•"/>
              <a:defRPr/>
            </a:pPr>
            <a:r>
              <a:rPr lang="es-MX" sz="1400" dirty="0">
                <a:solidFill>
                  <a:schemeClr val="tx1">
                    <a:lumMod val="65000"/>
                    <a:lumOff val="35000"/>
                  </a:schemeClr>
                </a:solidFill>
                <a:latin typeface="Arial" pitchFamily="34" charset="0"/>
                <a:ea typeface="Calibri" pitchFamily="34" charset="0"/>
                <a:cs typeface="Arial" pitchFamily="34" charset="0"/>
              </a:rPr>
              <a:t>Zonas </a:t>
            </a:r>
            <a:r>
              <a:rPr lang="es-MX" sz="1400" dirty="0">
                <a:solidFill>
                  <a:srgbClr val="595959"/>
                </a:solidFill>
                <a:latin typeface="Arial" pitchFamily="34" charset="0"/>
                <a:ea typeface="Calibri" pitchFamily="34" charset="0"/>
                <a:cs typeface="Arial" pitchFamily="34" charset="0"/>
              </a:rPr>
              <a:t>arqueológicas</a:t>
            </a:r>
          </a:p>
          <a:p>
            <a:pPr algn="l">
              <a:buFontTx/>
              <a:buChar char="•"/>
              <a:defRPr/>
            </a:pPr>
            <a:r>
              <a:rPr lang="es-MX" sz="1400" dirty="0">
                <a:solidFill>
                  <a:schemeClr val="tx1">
                    <a:lumMod val="65000"/>
                    <a:lumOff val="35000"/>
                  </a:schemeClr>
                </a:solidFill>
                <a:latin typeface="Arial" pitchFamily="34" charset="0"/>
                <a:ea typeface="Calibri" pitchFamily="34" charset="0"/>
                <a:cs typeface="Arial" pitchFamily="34" charset="0"/>
              </a:rPr>
              <a:t>Iglesias</a:t>
            </a:r>
          </a:p>
          <a:p>
            <a:pPr algn="l">
              <a:buFontTx/>
              <a:buChar char="•"/>
              <a:defRPr/>
            </a:pPr>
            <a:r>
              <a:rPr lang="es-MX" sz="1400" dirty="0">
                <a:solidFill>
                  <a:schemeClr val="tx1">
                    <a:lumMod val="65000"/>
                    <a:lumOff val="35000"/>
                  </a:schemeClr>
                </a:solidFill>
                <a:latin typeface="Arial" pitchFamily="34" charset="0"/>
                <a:ea typeface="Calibri" pitchFamily="34" charset="0"/>
                <a:cs typeface="Arial" pitchFamily="34" charset="0"/>
              </a:rPr>
              <a:t>Pirámides</a:t>
            </a:r>
          </a:p>
          <a:p>
            <a:pPr algn="l">
              <a:buFontTx/>
              <a:buChar char="•"/>
              <a:defRPr/>
            </a:pPr>
            <a:r>
              <a:rPr lang="es-MX" sz="1400" dirty="0">
                <a:solidFill>
                  <a:schemeClr val="tx1">
                    <a:lumMod val="65000"/>
                    <a:lumOff val="35000"/>
                  </a:schemeClr>
                </a:solidFill>
                <a:latin typeface="Arial" pitchFamily="34" charset="0"/>
                <a:ea typeface="Calibri" pitchFamily="34" charset="0"/>
                <a:cs typeface="Arial" pitchFamily="34" charset="0"/>
              </a:rPr>
              <a:t>Lugares</a:t>
            </a:r>
            <a:endParaRPr lang="es-MX" sz="1400" dirty="0">
              <a:solidFill>
                <a:schemeClr val="tx1">
                  <a:lumMod val="65000"/>
                  <a:lumOff val="35000"/>
                </a:schemeClr>
              </a:solidFill>
              <a:latin typeface="Arial" pitchFamily="34" charset="0"/>
              <a:ea typeface="Calibri" pitchFamily="34" charset="0"/>
              <a:cs typeface="Arial" pitchFamily="34" charset="0"/>
            </a:endParaRPr>
          </a:p>
        </p:txBody>
      </p:sp>
      <p:sp>
        <p:nvSpPr>
          <p:cNvPr id="69637" name="Rectangle 5"/>
          <p:cNvSpPr>
            <a:spLocks noChangeArrowheads="1"/>
          </p:cNvSpPr>
          <p:nvPr/>
        </p:nvSpPr>
        <p:spPr bwMode="auto">
          <a:xfrm>
            <a:off x="398463" y="2654300"/>
            <a:ext cx="3125787" cy="1816100"/>
          </a:xfrm>
          <a:prstGeom prst="rect">
            <a:avLst/>
          </a:prstGeom>
          <a:noFill/>
          <a:ln w="22225" cap="flat" cmpd="sng" algn="ctr">
            <a:noFill/>
            <a:prstDash val="solid"/>
            <a:miter lim="800000"/>
            <a:headEnd/>
            <a:tailEnd/>
          </a:ln>
          <a:effectLst/>
        </p:spPr>
        <p:txBody>
          <a:bodyPr anchor="ctr">
            <a:spAutoFit/>
          </a:bodyPr>
          <a:lstStyle/>
          <a:p>
            <a:pPr algn="l">
              <a:buFontTx/>
              <a:buChar char="•"/>
              <a:defRPr/>
            </a:pPr>
            <a:r>
              <a:rPr lang="es-MX" sz="1400" dirty="0">
                <a:solidFill>
                  <a:schemeClr val="tx1">
                    <a:lumMod val="65000"/>
                    <a:lumOff val="35000"/>
                  </a:schemeClr>
                </a:solidFill>
                <a:latin typeface="Arial" pitchFamily="34" charset="0"/>
                <a:ea typeface="Calibri" pitchFamily="34" charset="0"/>
                <a:cs typeface="Arial" pitchFamily="34" charset="0"/>
              </a:rPr>
              <a:t>Templo mayor</a:t>
            </a:r>
            <a:endParaRPr lang="es-MX" sz="1400" dirty="0">
              <a:solidFill>
                <a:schemeClr val="tx1">
                  <a:lumMod val="65000"/>
                  <a:lumOff val="35000"/>
                </a:schemeClr>
              </a:solidFill>
              <a:latin typeface="Arial" pitchFamily="34" charset="0"/>
            </a:endParaRPr>
          </a:p>
          <a:p>
            <a:pPr algn="l">
              <a:buFontTx/>
              <a:buChar char="•"/>
              <a:defRPr/>
            </a:pPr>
            <a:r>
              <a:rPr lang="es-MX" sz="1400" dirty="0">
                <a:solidFill>
                  <a:schemeClr val="tx1">
                    <a:lumMod val="65000"/>
                    <a:lumOff val="35000"/>
                  </a:schemeClr>
                </a:solidFill>
                <a:latin typeface="Arial" pitchFamily="34" charset="0"/>
                <a:ea typeface="Calibri" pitchFamily="34" charset="0"/>
                <a:cs typeface="Arial" pitchFamily="34" charset="0"/>
              </a:rPr>
              <a:t>El primer cuadro </a:t>
            </a:r>
            <a:endParaRPr lang="es-MX" sz="1400" dirty="0">
              <a:solidFill>
                <a:schemeClr val="tx1">
                  <a:lumMod val="65000"/>
                  <a:lumOff val="35000"/>
                </a:schemeClr>
              </a:solidFill>
              <a:latin typeface="Arial" pitchFamily="34" charset="0"/>
            </a:endParaRPr>
          </a:p>
          <a:p>
            <a:pPr algn="l">
              <a:buFontTx/>
              <a:buChar char="•"/>
              <a:defRPr/>
            </a:pPr>
            <a:r>
              <a:rPr lang="es-MX" sz="1400" dirty="0">
                <a:solidFill>
                  <a:schemeClr val="tx1">
                    <a:lumMod val="65000"/>
                    <a:lumOff val="35000"/>
                  </a:schemeClr>
                </a:solidFill>
                <a:latin typeface="Arial" pitchFamily="34" charset="0"/>
                <a:ea typeface="Calibri" pitchFamily="34" charset="0"/>
                <a:cs typeface="Arial" pitchFamily="34" charset="0"/>
              </a:rPr>
              <a:t>Bellas Artes</a:t>
            </a:r>
            <a:endParaRPr lang="es-MX" sz="1400" dirty="0">
              <a:solidFill>
                <a:schemeClr val="tx1">
                  <a:lumMod val="65000"/>
                  <a:lumOff val="35000"/>
                </a:schemeClr>
              </a:solidFill>
              <a:latin typeface="Arial" pitchFamily="34" charset="0"/>
            </a:endParaRPr>
          </a:p>
          <a:p>
            <a:pPr algn="l">
              <a:buFontTx/>
              <a:buChar char="•"/>
              <a:defRPr/>
            </a:pPr>
            <a:r>
              <a:rPr lang="es-MX" sz="1400" dirty="0">
                <a:solidFill>
                  <a:schemeClr val="tx1">
                    <a:lumMod val="65000"/>
                    <a:lumOff val="35000"/>
                  </a:schemeClr>
                </a:solidFill>
                <a:latin typeface="Arial" pitchFamily="34" charset="0"/>
                <a:ea typeface="Calibri" pitchFamily="34" charset="0"/>
                <a:cs typeface="Arial" pitchFamily="34" charset="0"/>
              </a:rPr>
              <a:t>Catedral</a:t>
            </a:r>
            <a:endParaRPr lang="es-MX" sz="1400" dirty="0">
              <a:solidFill>
                <a:schemeClr val="tx1">
                  <a:lumMod val="65000"/>
                  <a:lumOff val="35000"/>
                </a:schemeClr>
              </a:solidFill>
              <a:latin typeface="Arial" pitchFamily="34" charset="0"/>
            </a:endParaRPr>
          </a:p>
          <a:p>
            <a:pPr algn="l">
              <a:buFontTx/>
              <a:buChar char="•"/>
              <a:defRPr/>
            </a:pPr>
            <a:r>
              <a:rPr lang="es-MX" sz="1400" dirty="0">
                <a:solidFill>
                  <a:schemeClr val="tx1">
                    <a:lumMod val="65000"/>
                    <a:lumOff val="35000"/>
                  </a:schemeClr>
                </a:solidFill>
                <a:latin typeface="Arial" pitchFamily="34" charset="0"/>
                <a:ea typeface="Calibri" pitchFamily="34" charset="0"/>
                <a:cs typeface="Arial" pitchFamily="34" charset="0"/>
              </a:rPr>
              <a:t>Xochimilco</a:t>
            </a:r>
            <a:endParaRPr lang="es-MX" sz="1400" dirty="0">
              <a:solidFill>
                <a:schemeClr val="tx1">
                  <a:lumMod val="65000"/>
                  <a:lumOff val="35000"/>
                </a:schemeClr>
              </a:solidFill>
              <a:latin typeface="Arial" pitchFamily="34" charset="0"/>
            </a:endParaRPr>
          </a:p>
          <a:p>
            <a:pPr algn="l">
              <a:buFontTx/>
              <a:buChar char="•"/>
              <a:defRPr/>
            </a:pPr>
            <a:r>
              <a:rPr lang="es-MX" sz="1400" dirty="0">
                <a:solidFill>
                  <a:schemeClr val="tx1">
                    <a:lumMod val="65000"/>
                    <a:lumOff val="35000"/>
                  </a:schemeClr>
                </a:solidFill>
                <a:latin typeface="Arial" pitchFamily="34" charset="0"/>
                <a:ea typeface="Calibri" pitchFamily="34" charset="0"/>
                <a:cs typeface="Arial" pitchFamily="34" charset="0"/>
              </a:rPr>
              <a:t>Monumento a la Revoluci</a:t>
            </a:r>
            <a:r>
              <a:rPr lang="es-MX" sz="1400" dirty="0">
                <a:solidFill>
                  <a:schemeClr val="tx1">
                    <a:lumMod val="65000"/>
                    <a:lumOff val="35000"/>
                  </a:schemeClr>
                </a:solidFill>
                <a:latin typeface="Calibri"/>
                <a:ea typeface="Calibri" pitchFamily="34" charset="0"/>
                <a:cs typeface="Arial" pitchFamily="34" charset="0"/>
              </a:rPr>
              <a:t>ó</a:t>
            </a:r>
            <a:r>
              <a:rPr lang="es-MX" sz="1400" dirty="0">
                <a:solidFill>
                  <a:schemeClr val="tx1">
                    <a:lumMod val="65000"/>
                    <a:lumOff val="35000"/>
                  </a:schemeClr>
                </a:solidFill>
                <a:latin typeface="Arial" pitchFamily="34" charset="0"/>
                <a:ea typeface="Calibri" pitchFamily="34" charset="0"/>
                <a:cs typeface="Arial" pitchFamily="34" charset="0"/>
              </a:rPr>
              <a:t>n</a:t>
            </a:r>
            <a:endParaRPr lang="es-MX" sz="1400" dirty="0">
              <a:solidFill>
                <a:schemeClr val="tx1">
                  <a:lumMod val="65000"/>
                  <a:lumOff val="35000"/>
                </a:schemeClr>
              </a:solidFill>
              <a:latin typeface="Arial" pitchFamily="34" charset="0"/>
            </a:endParaRPr>
          </a:p>
          <a:p>
            <a:pPr algn="l">
              <a:buFontTx/>
              <a:buChar char="•"/>
              <a:defRPr/>
            </a:pPr>
            <a:r>
              <a:rPr lang="es-MX" sz="1400" dirty="0">
                <a:solidFill>
                  <a:schemeClr val="tx1">
                    <a:lumMod val="65000"/>
                    <a:lumOff val="35000"/>
                  </a:schemeClr>
                </a:solidFill>
                <a:latin typeface="Arial" pitchFamily="34" charset="0"/>
                <a:ea typeface="Calibri" pitchFamily="34" charset="0"/>
                <a:cs typeface="Arial" pitchFamily="34" charset="0"/>
              </a:rPr>
              <a:t>Castillo de Chapultepec</a:t>
            </a:r>
          </a:p>
          <a:p>
            <a:pPr algn="l">
              <a:buFontTx/>
              <a:buChar char="•"/>
              <a:defRPr/>
            </a:pPr>
            <a:r>
              <a:rPr lang="es-MX" sz="1400" dirty="0">
                <a:solidFill>
                  <a:schemeClr val="tx1">
                    <a:lumMod val="65000"/>
                    <a:lumOff val="35000"/>
                  </a:schemeClr>
                </a:solidFill>
                <a:latin typeface="Arial" pitchFamily="34" charset="0"/>
                <a:cs typeface="Arial" pitchFamily="34" charset="0"/>
              </a:rPr>
              <a:t>Pirámides</a:t>
            </a:r>
            <a:endParaRPr lang="es-MX" sz="1400" dirty="0">
              <a:solidFill>
                <a:schemeClr val="tx1">
                  <a:lumMod val="65000"/>
                  <a:lumOff val="35000"/>
                </a:schemeClr>
              </a:solidFill>
              <a:latin typeface="Arial" pitchFamily="34" charset="0"/>
            </a:endParaRPr>
          </a:p>
        </p:txBody>
      </p:sp>
      <p:sp>
        <p:nvSpPr>
          <p:cNvPr id="23" name="22 Rectángulo"/>
          <p:cNvSpPr/>
          <p:nvPr/>
        </p:nvSpPr>
        <p:spPr bwMode="auto">
          <a:xfrm>
            <a:off x="596900" y="2174875"/>
            <a:ext cx="1311275" cy="338138"/>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nchor="ctr">
            <a:spAutoFit/>
          </a:bodyPr>
          <a:lstStyle/>
          <a:p>
            <a:pPr>
              <a:defRPr/>
            </a:pPr>
            <a:r>
              <a:rPr lang="es-MX" sz="1600" dirty="0">
                <a:solidFill>
                  <a:srgbClr val="000000"/>
                </a:solidFill>
              </a:rPr>
              <a:t>DF</a:t>
            </a:r>
          </a:p>
        </p:txBody>
      </p:sp>
      <p:sp>
        <p:nvSpPr>
          <p:cNvPr id="24" name="23 Rectángulo"/>
          <p:cNvSpPr/>
          <p:nvPr/>
        </p:nvSpPr>
        <p:spPr bwMode="auto">
          <a:xfrm>
            <a:off x="3546475" y="2201863"/>
            <a:ext cx="1852613" cy="338137"/>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nchor="ctr">
            <a:spAutoFit/>
          </a:bodyPr>
          <a:lstStyle/>
          <a:p>
            <a:pPr>
              <a:defRPr/>
            </a:pPr>
            <a:r>
              <a:rPr lang="es-MX" sz="1600" dirty="0">
                <a:solidFill>
                  <a:srgbClr val="000000"/>
                </a:solidFill>
              </a:rPr>
              <a:t>CUERNAVACA</a:t>
            </a:r>
          </a:p>
        </p:txBody>
      </p:sp>
      <p:sp>
        <p:nvSpPr>
          <p:cNvPr id="25" name="24 Rectángulo"/>
          <p:cNvSpPr/>
          <p:nvPr/>
        </p:nvSpPr>
        <p:spPr bwMode="auto">
          <a:xfrm>
            <a:off x="6916738" y="2192338"/>
            <a:ext cx="1468437" cy="338137"/>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nchor="ctr">
            <a:spAutoFit/>
          </a:bodyPr>
          <a:lstStyle/>
          <a:p>
            <a:pPr>
              <a:defRPr/>
            </a:pPr>
            <a:r>
              <a:rPr lang="es-MX" sz="1600" dirty="0">
                <a:solidFill>
                  <a:srgbClr val="000000"/>
                </a:solidFill>
              </a:rPr>
              <a:t>MÉRIDA</a:t>
            </a:r>
          </a:p>
        </p:txBody>
      </p:sp>
      <p:sp>
        <p:nvSpPr>
          <p:cNvPr id="69638" name="Rectangle 6"/>
          <p:cNvSpPr>
            <a:spLocks noChangeArrowheads="1"/>
          </p:cNvSpPr>
          <p:nvPr/>
        </p:nvSpPr>
        <p:spPr bwMode="auto">
          <a:xfrm>
            <a:off x="6872288" y="2741613"/>
            <a:ext cx="2365375" cy="738187"/>
          </a:xfrm>
          <a:prstGeom prst="rect">
            <a:avLst/>
          </a:prstGeom>
          <a:noFill/>
          <a:ln w="22225" cap="flat" cmpd="sng" algn="ctr">
            <a:noFill/>
            <a:prstDash val="solid"/>
            <a:miter lim="800000"/>
            <a:headEnd/>
            <a:tailEnd/>
          </a:ln>
          <a:effectLst/>
        </p:spPr>
        <p:txBody>
          <a:bodyPr anchor="ctr">
            <a:spAutoFit/>
          </a:bodyPr>
          <a:lstStyle/>
          <a:p>
            <a:pPr algn="l">
              <a:buFontTx/>
              <a:buChar char="•"/>
              <a:defRPr/>
            </a:pPr>
            <a:r>
              <a:rPr lang="es-MX" sz="1400" dirty="0" err="1">
                <a:solidFill>
                  <a:schemeClr val="tx1">
                    <a:lumMod val="65000"/>
                    <a:lumOff val="35000"/>
                  </a:schemeClr>
                </a:solidFill>
                <a:latin typeface="Arial" pitchFamily="34" charset="0"/>
                <a:ea typeface="Calibri" pitchFamily="34" charset="0"/>
                <a:cs typeface="Arial" pitchFamily="34" charset="0"/>
              </a:rPr>
              <a:t>Chichenitza</a:t>
            </a:r>
            <a:endParaRPr lang="es-MX" sz="1400" dirty="0">
              <a:solidFill>
                <a:schemeClr val="tx1">
                  <a:lumMod val="65000"/>
                  <a:lumOff val="35000"/>
                </a:schemeClr>
              </a:solidFill>
              <a:latin typeface="Arial" pitchFamily="34" charset="0"/>
            </a:endParaRPr>
          </a:p>
          <a:p>
            <a:pPr algn="l">
              <a:buFontTx/>
              <a:buChar char="•"/>
              <a:defRPr/>
            </a:pPr>
            <a:r>
              <a:rPr lang="es-MX" sz="1400" dirty="0">
                <a:solidFill>
                  <a:schemeClr val="tx1">
                    <a:lumMod val="65000"/>
                    <a:lumOff val="35000"/>
                  </a:schemeClr>
                </a:solidFill>
                <a:latin typeface="Arial" pitchFamily="34" charset="0"/>
                <a:ea typeface="Calibri" pitchFamily="34" charset="0"/>
                <a:cs typeface="Arial" pitchFamily="34" charset="0"/>
              </a:rPr>
              <a:t>Monumentos</a:t>
            </a:r>
            <a:endParaRPr lang="es-MX" sz="1400" dirty="0">
              <a:solidFill>
                <a:schemeClr val="tx1">
                  <a:lumMod val="65000"/>
                  <a:lumOff val="35000"/>
                </a:schemeClr>
              </a:solidFill>
              <a:latin typeface="Arial" pitchFamily="34" charset="0"/>
            </a:endParaRPr>
          </a:p>
          <a:p>
            <a:pPr algn="l">
              <a:buFontTx/>
              <a:buChar char="•"/>
              <a:defRPr/>
            </a:pPr>
            <a:r>
              <a:rPr lang="es-MX" sz="1400" dirty="0">
                <a:solidFill>
                  <a:schemeClr val="tx1">
                    <a:lumMod val="65000"/>
                    <a:lumOff val="35000"/>
                  </a:schemeClr>
                </a:solidFill>
                <a:latin typeface="Arial" pitchFamily="34" charset="0"/>
                <a:ea typeface="Calibri" pitchFamily="34" charset="0"/>
                <a:cs typeface="Arial" pitchFamily="34" charset="0"/>
              </a:rPr>
              <a:t>Ruinas</a:t>
            </a:r>
            <a:endParaRPr lang="es-MX" sz="1400" dirty="0">
              <a:solidFill>
                <a:schemeClr val="tx1">
                  <a:lumMod val="65000"/>
                  <a:lumOff val="35000"/>
                </a:schemeClr>
              </a:solidFill>
              <a:latin typeface="Arial" pitchFamily="34" charset="0"/>
            </a:endParaRPr>
          </a:p>
        </p:txBody>
      </p:sp>
      <p:cxnSp>
        <p:nvCxnSpPr>
          <p:cNvPr id="14351" name="14 Conector recto"/>
          <p:cNvCxnSpPr>
            <a:cxnSpLocks noChangeShapeType="1"/>
          </p:cNvCxnSpPr>
          <p:nvPr/>
        </p:nvCxnSpPr>
        <p:spPr bwMode="auto">
          <a:xfrm rot="5400000">
            <a:off x="2049463" y="3381375"/>
            <a:ext cx="2093912" cy="20638"/>
          </a:xfrm>
          <a:prstGeom prst="line">
            <a:avLst/>
          </a:prstGeom>
          <a:noFill/>
          <a:ln w="22225" algn="ctr">
            <a:solidFill>
              <a:schemeClr val="accent1"/>
            </a:solidFill>
            <a:round/>
            <a:headEnd/>
            <a:tailEnd/>
          </a:ln>
        </p:spPr>
      </p:cxnSp>
      <p:cxnSp>
        <p:nvCxnSpPr>
          <p:cNvPr id="14352" name="15 Conector recto"/>
          <p:cNvCxnSpPr>
            <a:cxnSpLocks noChangeShapeType="1"/>
          </p:cNvCxnSpPr>
          <p:nvPr/>
        </p:nvCxnSpPr>
        <p:spPr bwMode="auto">
          <a:xfrm rot="5400000">
            <a:off x="5411788" y="2952750"/>
            <a:ext cx="1522412" cy="1588"/>
          </a:xfrm>
          <a:prstGeom prst="line">
            <a:avLst/>
          </a:prstGeom>
          <a:noFill/>
          <a:ln w="22225" algn="ctr">
            <a:solidFill>
              <a:schemeClr val="accent1"/>
            </a:solidFill>
            <a:round/>
            <a:headEnd/>
            <a:tailEnd/>
          </a:ln>
        </p:spPr>
      </p:cxnSp>
      <p:pic>
        <p:nvPicPr>
          <p:cNvPr id="2" name="Picture 15" descr="http://2.bp.blogspot.com/_ytHhYvNzbm8/SG5g2b_sO8I/AAAAAAAABoI/KsGFESjjASY/s400/Chichen+Itza3.jpg"/>
          <p:cNvPicPr>
            <a:picLocks noChangeAspect="1" noChangeArrowheads="1"/>
          </p:cNvPicPr>
          <p:nvPr/>
        </p:nvPicPr>
        <p:blipFill>
          <a:blip r:embed="rId4" cstate="email"/>
          <a:srcRect/>
          <a:stretch>
            <a:fillRect/>
          </a:stretch>
        </p:blipFill>
        <p:spPr bwMode="auto">
          <a:xfrm>
            <a:off x="6888548" y="4133850"/>
            <a:ext cx="1474402" cy="12001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4355" name="Picture 19" descr="http://images.travelpod.com/users/annoiatissima/3.1260359149.la-piazza-vista-da-templo-mayor.jpg"/>
          <p:cNvPicPr>
            <a:picLocks noChangeAspect="1" noChangeArrowheads="1"/>
          </p:cNvPicPr>
          <p:nvPr/>
        </p:nvPicPr>
        <p:blipFill>
          <a:blip r:embed="rId5" cstate="email"/>
          <a:srcRect/>
          <a:stretch>
            <a:fillRect/>
          </a:stretch>
        </p:blipFill>
        <p:spPr bwMode="auto">
          <a:xfrm>
            <a:off x="742950" y="4724400"/>
            <a:ext cx="1466939" cy="11444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Elipse"/>
          <p:cNvSpPr/>
          <p:nvPr/>
        </p:nvSpPr>
        <p:spPr bwMode="auto">
          <a:xfrm>
            <a:off x="2417927" y="3414215"/>
            <a:ext cx="4651621" cy="2856428"/>
          </a:xfrm>
          <a:prstGeom prst="ellipse">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ln w="22225" cap="flat" cmpd="sng" algn="ctr">
            <a:solidFill>
              <a:schemeClr val="tx1">
                <a:lumMod val="65000"/>
                <a:lumOff val="35000"/>
              </a:schemeClr>
            </a:solidFill>
            <a:prstDash val="solid"/>
            <a:round/>
            <a:headEnd type="none" w="med" len="med"/>
            <a:tailEnd type="none" w="med" len="med"/>
          </a:ln>
          <a:effectLst/>
        </p:spPr>
        <p:txBody>
          <a:bodyPr anchor="ctr">
            <a:spAutoFit/>
          </a:bodyPr>
          <a:lstStyle/>
          <a:p>
            <a:pPr>
              <a:defRPr/>
            </a:pPr>
            <a:endParaRPr lang="es-MX" dirty="0"/>
          </a:p>
          <a:p>
            <a:pPr>
              <a:defRPr/>
            </a:pPr>
            <a:endParaRPr lang="es-MX" dirty="0"/>
          </a:p>
          <a:p>
            <a:pPr>
              <a:defRPr/>
            </a:pPr>
            <a:endParaRPr lang="es-MX" dirty="0"/>
          </a:p>
          <a:p>
            <a:pPr>
              <a:defRPr/>
            </a:pPr>
            <a:endParaRPr lang="es-MX" dirty="0"/>
          </a:p>
          <a:p>
            <a:pPr>
              <a:defRPr/>
            </a:pPr>
            <a:endParaRPr lang="es-MX" dirty="0"/>
          </a:p>
          <a:p>
            <a:pPr>
              <a:defRPr/>
            </a:pPr>
            <a:endParaRPr lang="es-MX" dirty="0"/>
          </a:p>
          <a:p>
            <a:pPr>
              <a:defRPr/>
            </a:pPr>
            <a:endParaRPr lang="es-MX" dirty="0"/>
          </a:p>
          <a:p>
            <a:pPr>
              <a:defRPr/>
            </a:pPr>
            <a:endParaRPr lang="es-MX" dirty="0"/>
          </a:p>
          <a:p>
            <a:pPr>
              <a:defRPr/>
            </a:pPr>
            <a:endParaRPr lang="es-MX" dirty="0"/>
          </a:p>
          <a:p>
            <a:pPr>
              <a:defRPr/>
            </a:pPr>
            <a:endParaRPr lang="es-MX" dirty="0"/>
          </a:p>
          <a:p>
            <a:pPr>
              <a:defRPr/>
            </a:pPr>
            <a:endParaRPr lang="es-MX" dirty="0"/>
          </a:p>
          <a:p>
            <a:pPr>
              <a:defRPr/>
            </a:pPr>
            <a:endParaRPr lang="es-MX" dirty="0"/>
          </a:p>
          <a:p>
            <a:pPr>
              <a:defRPr/>
            </a:pPr>
            <a:endParaRPr lang="es-MX" dirty="0"/>
          </a:p>
          <a:p>
            <a:pPr>
              <a:defRPr/>
            </a:pPr>
            <a:endParaRPr lang="es-MX" dirty="0"/>
          </a:p>
        </p:txBody>
      </p:sp>
      <p:sp>
        <p:nvSpPr>
          <p:cNvPr id="34" name="33 Elipse"/>
          <p:cNvSpPr/>
          <p:nvPr/>
        </p:nvSpPr>
        <p:spPr bwMode="auto">
          <a:xfrm>
            <a:off x="464025" y="3179927"/>
            <a:ext cx="1310185" cy="1405719"/>
          </a:xfrm>
          <a:prstGeom prst="ellipse">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w="22225" cap="flat" cmpd="sng" algn="ctr">
            <a:solidFill>
              <a:schemeClr val="tx1">
                <a:lumMod val="65000"/>
                <a:lumOff val="35000"/>
              </a:schemeClr>
            </a:solidFill>
            <a:prstDash val="solid"/>
            <a:round/>
            <a:headEnd type="none" w="med" len="med"/>
            <a:tailEnd type="none" w="med" len="med"/>
          </a:ln>
          <a:effectLst/>
        </p:spPr>
        <p:txBody>
          <a:bodyPr wrap="none" anchor="ctr">
            <a:spAutoFit/>
          </a:bodyPr>
          <a:lstStyle/>
          <a:p>
            <a:pPr>
              <a:defRPr/>
            </a:pPr>
            <a:endParaRPr lang="es-MX"/>
          </a:p>
        </p:txBody>
      </p:sp>
      <p:sp>
        <p:nvSpPr>
          <p:cNvPr id="15368" name="Rectangle 4"/>
          <p:cNvSpPr>
            <a:spLocks noChangeArrowheads="1"/>
          </p:cNvSpPr>
          <p:nvPr/>
        </p:nvSpPr>
        <p:spPr bwMode="auto">
          <a:xfrm>
            <a:off x="749300" y="88900"/>
            <a:ext cx="7975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sp>
        <p:nvSpPr>
          <p:cNvPr id="15369" name="Rectangle 2"/>
          <p:cNvSpPr>
            <a:spLocks noGrp="1" noChangeArrowheads="1"/>
          </p:cNvSpPr>
          <p:nvPr>
            <p:ph type="title" idx="4294967295"/>
          </p:nvPr>
        </p:nvSpPr>
        <p:spPr bwMode="auto">
          <a:xfrm>
            <a:off x="771525" y="0"/>
            <a:ext cx="7853363"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s-ES" sz="1800" smtClean="0"/>
              <a:t>¿En qué consiste el Patrimonio Cultural?</a:t>
            </a:r>
          </a:p>
        </p:txBody>
      </p:sp>
      <p:sp>
        <p:nvSpPr>
          <p:cNvPr id="15370"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4885A5AF-21DF-4A06-A4A8-9989D1C6BE57}" type="slidenum">
              <a:rPr lang="es-ES" sz="1400" b="0" i="1" smtClean="0">
                <a:solidFill>
                  <a:srgbClr val="800000"/>
                </a:solidFill>
                <a:latin typeface="Century Gothic" pitchFamily="34" charset="0"/>
              </a:rPr>
              <a:pPr/>
              <a:t>14</a:t>
            </a:fld>
            <a:r>
              <a:rPr lang="es-ES" sz="1400" b="0" smtClean="0">
                <a:solidFill>
                  <a:schemeClr val="tx1"/>
                </a:solidFill>
              </a:rPr>
              <a:t> </a:t>
            </a:r>
            <a:r>
              <a:rPr lang="es-ES" sz="1400" b="0" smtClean="0">
                <a:solidFill>
                  <a:srgbClr val="B40000"/>
                </a:solidFill>
              </a:rPr>
              <a:t>-</a:t>
            </a:r>
          </a:p>
        </p:txBody>
      </p:sp>
      <p:sp>
        <p:nvSpPr>
          <p:cNvPr id="15371" name="28 Rectángulo"/>
          <p:cNvSpPr>
            <a:spLocks noChangeArrowheads="1"/>
          </p:cNvSpPr>
          <p:nvPr/>
        </p:nvSpPr>
        <p:spPr bwMode="auto">
          <a:xfrm>
            <a:off x="860425" y="1585913"/>
            <a:ext cx="7942263"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1300" b="0" i="1">
                <a:solidFill>
                  <a:srgbClr val="C00000"/>
                </a:solidFill>
              </a:rPr>
              <a:t>“Lo que caracteriza también a un lugar, cada lugar es diferente, entonces lo que caracteriza a cada lugar, yo creo lo que hace especial cada lugar …San Miguel de Allende …Tepoztlán … Teotihuacán, Guanajuato, Tulúm …Cancún, las ruinas …Taxco” (CUE, B/C+)</a:t>
            </a:r>
          </a:p>
          <a:p>
            <a:r>
              <a:rPr lang="es-MX" sz="1300" b="0" i="1">
                <a:solidFill>
                  <a:srgbClr val="C00000"/>
                </a:solidFill>
              </a:rPr>
              <a:t>“los bailes típicos” “el maíz, el chocolate” (D/F)</a:t>
            </a:r>
          </a:p>
          <a:p>
            <a:r>
              <a:rPr lang="es-MX" sz="1300" b="0" i="1">
                <a:solidFill>
                  <a:srgbClr val="C00000"/>
                </a:solidFill>
              </a:rPr>
              <a:t>“todo lo que tenemos” (DF, D/D+)</a:t>
            </a:r>
          </a:p>
          <a:p>
            <a:r>
              <a:rPr lang="es-MX" sz="1300" b="0" i="1">
                <a:solidFill>
                  <a:srgbClr val="C00000"/>
                </a:solidFill>
              </a:rPr>
              <a:t>“los chiles en nogada (CUE, B/C+)”</a:t>
            </a:r>
          </a:p>
          <a:p>
            <a:r>
              <a:rPr lang="es-MX" sz="1300" b="0" i="1">
                <a:solidFill>
                  <a:srgbClr val="C00000"/>
                </a:solidFill>
              </a:rPr>
              <a:t>“la cultura en general” (MER, C)</a:t>
            </a:r>
          </a:p>
        </p:txBody>
      </p:sp>
      <p:sp>
        <p:nvSpPr>
          <p:cNvPr id="15372" name="30 Rectángulo"/>
          <p:cNvSpPr>
            <a:spLocks noChangeArrowheads="1"/>
          </p:cNvSpPr>
          <p:nvPr/>
        </p:nvSpPr>
        <p:spPr bwMode="auto">
          <a:xfrm>
            <a:off x="3152775" y="3697288"/>
            <a:ext cx="3889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buFontTx/>
              <a:buChar char="•"/>
            </a:pPr>
            <a:r>
              <a:rPr lang="es-MX" sz="1200">
                <a:cs typeface="Arial" charset="0"/>
              </a:rPr>
              <a:t>Pueblos / Municipios/ Ciudades / Estados</a:t>
            </a:r>
          </a:p>
        </p:txBody>
      </p:sp>
      <p:sp>
        <p:nvSpPr>
          <p:cNvPr id="15373" name="32 Rectángulo"/>
          <p:cNvSpPr>
            <a:spLocks noChangeArrowheads="1"/>
          </p:cNvSpPr>
          <p:nvPr/>
        </p:nvSpPr>
        <p:spPr bwMode="auto">
          <a:xfrm>
            <a:off x="476250" y="3368675"/>
            <a:ext cx="1284288"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1200">
                <a:solidFill>
                  <a:schemeClr val="tx1"/>
                </a:solidFill>
                <a:cs typeface="Arial" charset="0"/>
              </a:rPr>
              <a:t>Zonas arqueológicas, edificaciones históricas y monumentos</a:t>
            </a:r>
            <a:endParaRPr lang="es-MX" sz="1200">
              <a:solidFill>
                <a:schemeClr val="tx1"/>
              </a:solidFill>
            </a:endParaRPr>
          </a:p>
        </p:txBody>
      </p:sp>
      <p:sp>
        <p:nvSpPr>
          <p:cNvPr id="35" name="34 CuadroTexto"/>
          <p:cNvSpPr txBox="1"/>
          <p:nvPr/>
        </p:nvSpPr>
        <p:spPr>
          <a:xfrm>
            <a:off x="1719263" y="3248025"/>
            <a:ext cx="723900" cy="1108075"/>
          </a:xfrm>
          <a:prstGeom prst="rect">
            <a:avLst/>
          </a:prstGeom>
          <a:noFill/>
        </p:spPr>
        <p:txBody>
          <a:bodyPr>
            <a:spAutoFit/>
          </a:bodyPr>
          <a:lstStyle/>
          <a:p>
            <a:pPr>
              <a:defRPr/>
            </a:pPr>
            <a:r>
              <a:rPr lang="es-MX" sz="6600" dirty="0">
                <a:solidFill>
                  <a:schemeClr val="accent6"/>
                </a:solidFill>
                <a:effectLst>
                  <a:outerShdw blurRad="38100" dist="38100" dir="2700000" algn="tl">
                    <a:srgbClr val="000000">
                      <a:alpha val="43137"/>
                    </a:srgbClr>
                  </a:outerShdw>
                </a:effectLst>
              </a:rPr>
              <a:t>+</a:t>
            </a:r>
          </a:p>
        </p:txBody>
      </p:sp>
      <p:sp>
        <p:nvSpPr>
          <p:cNvPr id="36" name="35 CuadroTexto"/>
          <p:cNvSpPr txBox="1"/>
          <p:nvPr/>
        </p:nvSpPr>
        <p:spPr>
          <a:xfrm>
            <a:off x="258763" y="2306638"/>
            <a:ext cx="1597025" cy="692150"/>
          </a:xfrm>
          <a:prstGeom prst="rect">
            <a:avLst/>
          </a:prstGeom>
          <a:noFill/>
        </p:spPr>
        <p:txBody>
          <a:bodyPr>
            <a:spAutoFit/>
          </a:bodyPr>
          <a:lstStyle/>
          <a:p>
            <a:pPr>
              <a:defRPr/>
            </a:pPr>
            <a:r>
              <a:rPr lang="es-MX" sz="1300" u="sng" dirty="0">
                <a:solidFill>
                  <a:schemeClr val="tx1">
                    <a:lumMod val="65000"/>
                    <a:lumOff val="35000"/>
                  </a:schemeClr>
                </a:solidFill>
              </a:rPr>
              <a:t>Primeras asociaciones </a:t>
            </a:r>
          </a:p>
          <a:p>
            <a:pPr>
              <a:defRPr/>
            </a:pPr>
            <a:r>
              <a:rPr lang="es-MX" sz="1300" u="sng" dirty="0">
                <a:solidFill>
                  <a:schemeClr val="tx1">
                    <a:lumMod val="65000"/>
                    <a:lumOff val="35000"/>
                  </a:schemeClr>
                </a:solidFill>
              </a:rPr>
              <a:t>con PC</a:t>
            </a:r>
          </a:p>
        </p:txBody>
      </p:sp>
      <p:sp>
        <p:nvSpPr>
          <p:cNvPr id="37" name="36 CuadroTexto"/>
          <p:cNvSpPr txBox="1"/>
          <p:nvPr/>
        </p:nvSpPr>
        <p:spPr>
          <a:xfrm>
            <a:off x="3168650" y="3059113"/>
            <a:ext cx="3149600" cy="338137"/>
          </a:xfrm>
          <a:prstGeom prst="rect">
            <a:avLst/>
          </a:prstGeom>
          <a:noFill/>
        </p:spPr>
        <p:txBody>
          <a:bodyPr>
            <a:spAutoFit/>
          </a:bodyPr>
          <a:lstStyle/>
          <a:p>
            <a:pPr>
              <a:defRPr/>
            </a:pPr>
            <a:r>
              <a:rPr lang="es-MX" sz="1600" u="sng" dirty="0">
                <a:solidFill>
                  <a:schemeClr val="tx1">
                    <a:lumMod val="65000"/>
                    <a:lumOff val="35000"/>
                  </a:schemeClr>
                </a:solidFill>
              </a:rPr>
              <a:t>Otras asociaciones con PC</a:t>
            </a:r>
          </a:p>
        </p:txBody>
      </p:sp>
      <p:sp>
        <p:nvSpPr>
          <p:cNvPr id="15377" name="40 Rectángulo"/>
          <p:cNvSpPr>
            <a:spLocks noChangeArrowheads="1"/>
          </p:cNvSpPr>
          <p:nvPr/>
        </p:nvSpPr>
        <p:spPr bwMode="auto">
          <a:xfrm>
            <a:off x="1924050" y="4621213"/>
            <a:ext cx="5459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gn="l">
              <a:buFontTx/>
              <a:buChar char="•"/>
            </a:pPr>
            <a:r>
              <a:rPr lang="es-MX" sz="1200"/>
              <a:t>Áreas naturales (flora y fauna, ríos, playas, </a:t>
            </a:r>
            <a:r>
              <a:rPr lang="es-MX" sz="1200">
                <a:ea typeface="Calibri" pitchFamily="34" charset="0"/>
                <a:cs typeface="Arial" charset="0"/>
              </a:rPr>
              <a:t>parques , cenotes)</a:t>
            </a:r>
            <a:endParaRPr lang="es-MX" sz="1200"/>
          </a:p>
          <a:p>
            <a:pPr lvl="1" algn="l">
              <a:buFontTx/>
              <a:buChar char="•"/>
            </a:pPr>
            <a:endParaRPr lang="es-MX" sz="1200"/>
          </a:p>
        </p:txBody>
      </p:sp>
      <p:sp>
        <p:nvSpPr>
          <p:cNvPr id="15378" name="44 Rectángulo"/>
          <p:cNvSpPr>
            <a:spLocks noChangeArrowheads="1"/>
          </p:cNvSpPr>
          <p:nvPr/>
        </p:nvSpPr>
        <p:spPr bwMode="auto">
          <a:xfrm>
            <a:off x="2322513" y="3944938"/>
            <a:ext cx="31638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1" algn="l">
              <a:buFontTx/>
              <a:buChar char="•"/>
            </a:pPr>
            <a:r>
              <a:rPr lang="es-MX" sz="1200"/>
              <a:t>Arte (música, danza, pintura, etc.)</a:t>
            </a:r>
          </a:p>
        </p:txBody>
      </p:sp>
      <p:sp>
        <p:nvSpPr>
          <p:cNvPr id="15379" name="46 Rectángulo"/>
          <p:cNvSpPr>
            <a:spLocks noChangeArrowheads="1"/>
          </p:cNvSpPr>
          <p:nvPr/>
        </p:nvSpPr>
        <p:spPr bwMode="auto">
          <a:xfrm>
            <a:off x="1992313" y="4395788"/>
            <a:ext cx="12287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1" algn="l">
              <a:buFontTx/>
              <a:buChar char="•"/>
            </a:pPr>
            <a:r>
              <a:rPr lang="es-MX" sz="1200"/>
              <a:t>Fiestas</a:t>
            </a:r>
          </a:p>
        </p:txBody>
      </p:sp>
      <p:sp>
        <p:nvSpPr>
          <p:cNvPr id="15380" name="48 Rectángulo"/>
          <p:cNvSpPr>
            <a:spLocks noChangeArrowheads="1"/>
          </p:cNvSpPr>
          <p:nvPr/>
        </p:nvSpPr>
        <p:spPr bwMode="auto">
          <a:xfrm>
            <a:off x="2522538" y="5157788"/>
            <a:ext cx="8112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charset="0"/>
              <a:buChar char="•"/>
            </a:pPr>
            <a:r>
              <a:rPr lang="es-MX" sz="1200"/>
              <a:t>Historia</a:t>
            </a:r>
            <a:endParaRPr lang="es-MX"/>
          </a:p>
        </p:txBody>
      </p:sp>
      <p:sp>
        <p:nvSpPr>
          <p:cNvPr id="15381" name="49 Rectángulo"/>
          <p:cNvSpPr>
            <a:spLocks noChangeArrowheads="1"/>
          </p:cNvSpPr>
          <p:nvPr/>
        </p:nvSpPr>
        <p:spPr bwMode="auto">
          <a:xfrm>
            <a:off x="2320925" y="5421313"/>
            <a:ext cx="1273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1" algn="l">
              <a:buFontTx/>
              <a:buChar char="•"/>
            </a:pPr>
            <a:r>
              <a:rPr lang="es-MX" sz="1200"/>
              <a:t>Museos</a:t>
            </a:r>
          </a:p>
        </p:txBody>
      </p:sp>
      <p:sp>
        <p:nvSpPr>
          <p:cNvPr id="15382" name="50 Rectángulo"/>
          <p:cNvSpPr>
            <a:spLocks noChangeArrowheads="1"/>
          </p:cNvSpPr>
          <p:nvPr/>
        </p:nvSpPr>
        <p:spPr bwMode="auto">
          <a:xfrm>
            <a:off x="3090863" y="5668963"/>
            <a:ext cx="1289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charset="0"/>
              <a:buChar char="•"/>
            </a:pPr>
            <a:r>
              <a:rPr lang="es-MX" sz="1200"/>
              <a:t>Universidades</a:t>
            </a:r>
            <a:endParaRPr lang="es-MX"/>
          </a:p>
        </p:txBody>
      </p:sp>
      <p:sp>
        <p:nvSpPr>
          <p:cNvPr id="15383" name="51 Rectángulo"/>
          <p:cNvSpPr>
            <a:spLocks noChangeArrowheads="1"/>
          </p:cNvSpPr>
          <p:nvPr/>
        </p:nvSpPr>
        <p:spPr bwMode="auto">
          <a:xfrm>
            <a:off x="2124075" y="4149725"/>
            <a:ext cx="12652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1" algn="l">
              <a:buFontTx/>
              <a:buChar char="•"/>
            </a:pPr>
            <a:r>
              <a:rPr lang="es-MX" sz="1200"/>
              <a:t>Comida</a:t>
            </a:r>
          </a:p>
        </p:txBody>
      </p:sp>
      <p:sp>
        <p:nvSpPr>
          <p:cNvPr id="15384" name="52 Rectángulo"/>
          <p:cNvSpPr>
            <a:spLocks noChangeArrowheads="1"/>
          </p:cNvSpPr>
          <p:nvPr/>
        </p:nvSpPr>
        <p:spPr bwMode="auto">
          <a:xfrm>
            <a:off x="1892300" y="4873625"/>
            <a:ext cx="1484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1" algn="l">
              <a:buFontTx/>
              <a:buChar char="•"/>
            </a:pPr>
            <a:r>
              <a:rPr lang="es-MX" sz="1200"/>
              <a:t>Artesanías</a:t>
            </a:r>
          </a:p>
        </p:txBody>
      </p:sp>
      <p:sp>
        <p:nvSpPr>
          <p:cNvPr id="15385" name="53 Rectángulo"/>
          <p:cNvSpPr>
            <a:spLocks noChangeArrowheads="1"/>
          </p:cNvSpPr>
          <p:nvPr/>
        </p:nvSpPr>
        <p:spPr bwMode="auto">
          <a:xfrm>
            <a:off x="3530600" y="5895975"/>
            <a:ext cx="1803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charset="0"/>
              <a:buChar char="•"/>
            </a:pPr>
            <a:r>
              <a:rPr lang="es-MX" sz="1200"/>
              <a:t>Piezas arqueológicas</a:t>
            </a:r>
            <a:endParaRPr lang="es-MX"/>
          </a:p>
        </p:txBody>
      </p:sp>
      <p:sp>
        <p:nvSpPr>
          <p:cNvPr id="15386" name="54 Flecha curvada hacia la derecha"/>
          <p:cNvSpPr>
            <a:spLocks noChangeArrowheads="1"/>
          </p:cNvSpPr>
          <p:nvPr/>
        </p:nvSpPr>
        <p:spPr bwMode="auto">
          <a:xfrm rot="-3572740">
            <a:off x="1714500" y="4624388"/>
            <a:ext cx="395288" cy="1477962"/>
          </a:xfrm>
          <a:prstGeom prst="curvedRightArrow">
            <a:avLst>
              <a:gd name="adj1" fmla="val 25048"/>
              <a:gd name="adj2" fmla="val 50078"/>
              <a:gd name="adj3" fmla="val 25000"/>
            </a:avLst>
          </a:prstGeom>
          <a:solidFill>
            <a:srgbClr val="960000"/>
          </a:solidFill>
          <a:ln w="22225" algn="ctr">
            <a:solidFill>
              <a:srgbClr val="000000"/>
            </a:solidFill>
            <a:round/>
            <a:headEnd/>
            <a:tailEnd/>
          </a:ln>
        </p:spPr>
        <p:txBody>
          <a:bodyPr anchor="ctr">
            <a:spAutoFit/>
          </a:bodyPr>
          <a:lstStyle/>
          <a:p>
            <a:endParaRPr lang="es-MX"/>
          </a:p>
          <a:p>
            <a:endParaRPr lang="es-MX"/>
          </a:p>
          <a:p>
            <a:endParaRPr lang="es-MX"/>
          </a:p>
          <a:p>
            <a:endParaRPr lang="es-MX"/>
          </a:p>
          <a:p>
            <a:endParaRPr lang="es-MX"/>
          </a:p>
          <a:p>
            <a:endParaRPr lang="es-MX"/>
          </a:p>
          <a:p>
            <a:endParaRPr lang="es-MX"/>
          </a:p>
          <a:p>
            <a:endParaRPr lang="es-MX"/>
          </a:p>
          <a:p>
            <a:endParaRPr lang="es-MX"/>
          </a:p>
          <a:p>
            <a:endParaRPr lang="es-MX"/>
          </a:p>
        </p:txBody>
      </p:sp>
      <p:sp>
        <p:nvSpPr>
          <p:cNvPr id="15387" name="55 Rectángulo"/>
          <p:cNvSpPr>
            <a:spLocks noChangeArrowheads="1"/>
          </p:cNvSpPr>
          <p:nvPr/>
        </p:nvSpPr>
        <p:spPr bwMode="auto">
          <a:xfrm>
            <a:off x="423863" y="2224088"/>
            <a:ext cx="1404937" cy="2525712"/>
          </a:xfrm>
          <a:prstGeom prst="rect">
            <a:avLst/>
          </a:pr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s-MX"/>
          </a:p>
        </p:txBody>
      </p:sp>
      <p:sp>
        <p:nvSpPr>
          <p:cNvPr id="15388" name="58 Rectángulo"/>
          <p:cNvSpPr>
            <a:spLocks noChangeArrowheads="1"/>
          </p:cNvSpPr>
          <p:nvPr/>
        </p:nvSpPr>
        <p:spPr bwMode="auto">
          <a:xfrm>
            <a:off x="2363788" y="3073400"/>
            <a:ext cx="4760912" cy="3278188"/>
          </a:xfrm>
          <a:prstGeom prst="rect">
            <a:avLst/>
          </a:pr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s-MX"/>
          </a:p>
          <a:p>
            <a:endParaRPr lang="es-MX"/>
          </a:p>
          <a:p>
            <a:endParaRPr lang="es-MX"/>
          </a:p>
          <a:p>
            <a:endParaRPr lang="es-MX"/>
          </a:p>
          <a:p>
            <a:endParaRPr lang="es-MX"/>
          </a:p>
          <a:p>
            <a:endParaRPr lang="es-MX"/>
          </a:p>
          <a:p>
            <a:endParaRPr lang="es-MX"/>
          </a:p>
          <a:p>
            <a:endParaRPr lang="es-MX"/>
          </a:p>
          <a:p>
            <a:endParaRPr lang="es-MX"/>
          </a:p>
          <a:p>
            <a:endParaRPr lang="es-MX"/>
          </a:p>
          <a:p>
            <a:endParaRPr lang="es-MX"/>
          </a:p>
          <a:p>
            <a:endParaRPr lang="es-MX"/>
          </a:p>
          <a:p>
            <a:endParaRPr lang="es-MX"/>
          </a:p>
          <a:p>
            <a:endParaRPr lang="es-MX"/>
          </a:p>
          <a:p>
            <a:endParaRPr lang="es-MX"/>
          </a:p>
          <a:p>
            <a:endParaRPr lang="es-MX"/>
          </a:p>
          <a:p>
            <a:endParaRPr lang="es-MX"/>
          </a:p>
          <a:p>
            <a:endParaRPr lang="es-MX"/>
          </a:p>
          <a:p>
            <a:endParaRPr lang="es-MX"/>
          </a:p>
          <a:p>
            <a:endParaRPr lang="es-MX"/>
          </a:p>
          <a:p>
            <a:endParaRPr lang="es-MX"/>
          </a:p>
          <a:p>
            <a:endParaRPr lang="es-MX"/>
          </a:p>
          <a:p>
            <a:endParaRPr lang="es-MX"/>
          </a:p>
        </p:txBody>
      </p:sp>
      <p:sp>
        <p:nvSpPr>
          <p:cNvPr id="15389" name="30 Rectángulo"/>
          <p:cNvSpPr>
            <a:spLocks noChangeArrowheads="1"/>
          </p:cNvSpPr>
          <p:nvPr/>
        </p:nvSpPr>
        <p:spPr bwMode="auto">
          <a:xfrm>
            <a:off x="571500" y="1000125"/>
            <a:ext cx="8315325" cy="508000"/>
          </a:xfrm>
          <a:prstGeom prst="rect">
            <a:avLst/>
          </a:prstGeom>
          <a:solidFill>
            <a:srgbClr val="C00000"/>
          </a:solidFill>
          <a:ln w="22225" algn="ctr">
            <a:solidFill>
              <a:srgbClr val="000000"/>
            </a:solidFill>
            <a:round/>
            <a:headEnd/>
            <a:tailEnd/>
          </a:ln>
        </p:spPr>
        <p:txBody>
          <a:bodyPr anchor="ctr">
            <a:spAutoFit/>
          </a:bodyPr>
          <a:lstStyle/>
          <a:p>
            <a:endParaRPr lang="es-ES"/>
          </a:p>
          <a:p>
            <a:endParaRPr lang="es-ES"/>
          </a:p>
          <a:p>
            <a:endParaRPr lang="es-MX"/>
          </a:p>
        </p:txBody>
      </p:sp>
      <p:sp>
        <p:nvSpPr>
          <p:cNvPr id="15390" name="6 Rectángulo redondeado"/>
          <p:cNvSpPr>
            <a:spLocks noChangeArrowheads="1"/>
          </p:cNvSpPr>
          <p:nvPr/>
        </p:nvSpPr>
        <p:spPr bwMode="auto">
          <a:xfrm>
            <a:off x="677863" y="1065213"/>
            <a:ext cx="8245475" cy="35401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dashDot"/>
                <a:round/>
                <a:headEnd/>
                <a:tailEnd/>
              </a14:hiddenLine>
            </a:ext>
          </a:extLst>
        </p:spPr>
        <p:txBody>
          <a:bodyPr anchor="ctr"/>
          <a:lstStyle/>
          <a:p>
            <a:pPr algn="just" eaLnBrk="1" hangingPunct="1"/>
            <a:r>
              <a:rPr lang="es-ES_tradnl" sz="1600">
                <a:solidFill>
                  <a:schemeClr val="bg1"/>
                </a:solidFill>
                <a:cs typeface="Arial" charset="0"/>
              </a:rPr>
              <a:t>Además de las primeras asociaciones, en un segundo momento, la mayoría de los participantes le confiere un sentido más amplio al PC.</a:t>
            </a:r>
          </a:p>
        </p:txBody>
      </p:sp>
      <p:sp>
        <p:nvSpPr>
          <p:cNvPr id="15391" name="AutoShape 38" descr="data:image/jpg;base64,/9j/4AAQSkZJRgABAQAAAQABAAD/2wBDAAkGBwgHBgkIBwgKCgkLDRYPDQwMDRsUFRAWIB0iIiAdHx8kKDQsJCYxJx8fLT0tMTU3Ojo6Iys/RD84QzQ5Ojf/2wBDAQoKCg0MDRoPDxo3JR8lNzc3Nzc3Nzc3Nzc3Nzc3Nzc3Nzc3Nzc3Nzc3Nzc3Nzc3Nzc3Nzc3Nzc3Nzc3Nzc3Nzf/wAARCAC+AMMDASIAAhEBAxEB/8QAHAAAAAcBAQAAAAAAAAAAAAAAAAEDBAUGBwII/8QAPRAAAgEDAwIEAwYFBAEDBQAAAQIDAAQRBRIhMUEGE1FhFCJxByMygZGhM0KxwdEVJFLw4UNi8RZTY9Li/8QAGQEAAgMBAAAAAAAAAAAAAAAAAgQAAQMF/8QAJhEAAgICAgICAgIDAAAAAAAAAQIAEQMhBBITMSJBMlEFYRQjcf/aAAwDAQACEQMRAD8A2uhQoVyppBQoUKkkFFQoicf961JIdF3queIfGGnaMGjQ/E3IH8KI9Pqe1ZxrfjbVNSDrDJJHETjyrXgc9mY/1ogIzh4mTJ/Qmqap4j0rS8/FXsasP5AdzfoKrN99pNmin4CzlmxxumIjX96yp55maXevlvHKFkRTk47Hd3o47G3N4y3UZnt3QN80hLDk52/970ViPf4OPGttuXS9+07UjlYlsoTjJADOQKYj7SdWmkCLfx7sZ2pbgZ/WoOwZrO8M0Ux8sDbHCzlnI9+MY70rrs3n6xbOz7nMWGwgXkg+nb+9WG/UvEmIsB1ks32h6uqru1NFYnjdAOaeW/2k6wGyrWc4HrEwz+YJql3kbLpsN0XO6KRU29jn/wCKtGnatpGlRWdnEXlMyq1xlsiNz7+g4obvcvkDFjfqUEsdh9pzPzd6cpTu9vMD+xqzad410O+IRbkwyN0WcbT+9Yz4wsIINeuYrJt6hVnYwtsCbhkjjgjmmrNNbxPiUv5SBir4O4/XtVwE4uLMCQCJ6QSRZEDxsrKe4Nd1gGj+JdS0wIYJ5Ig38gO9M8cEduK0Hw/9okFwUg1hFhduk8ZzGfqO1WcZESycVhtDcv1HSME8c6LJC6vGwyrKchqVBz9KzIqLevcOhQoVUkFChQqSQUKFCpJBQoUKkkKgelFmm2o38GnWkt1cvsjjGST/AGqxLAJNCdXdzDaQPNcSKkajLMxxgVmPirx7LdubTTHeGBjt80HDSfQ9hUT4n8U3Gv30dom6OIuRHEvJPuR3PtUJrOntpd0TI5ktZ8L5jdYJB2OOneoGANTrcXiIlNk2YDe29sjmeMTXJG+OIt8rgnGeOcj1Nc3M8dxdyTytFCM4dockHp2PWkUiDXcUjSrDJEW3N5eS4I4waTuobWO6eVhhW4SFMlpG4yce+K0JXrGAmRX36nEjJJqRa1EksEqeWzbcEkDrTtHiRAL4L+DYGEmwqfWjt7e6u7SVoybXy8/dqMEcdWY8D8hSQa2igeJbQGSaJAWbLsrDqRnsfaqqzDbKoUgbiX+uwwW6wyXnm7UKK3lZwp9D0/Ok7i7t4o7e7mguTuX7qU9SMY/SpS1NhPos9rqIto7uNB5JZfmYbcYB7fpScIC+GIba4Pms9xiGTADCNRll+m7A+tGUCi4tjzMXCqJHXOqW6RNZXFvcqMglCuDkDim4u9OYFFuJId2DtkTOD681KXz3NxFEkEDSMHJbamW6DB9TUZLbGZnZ7FhFCcybgcx+x796BCpFRjOWU224+gaN4Zdl0k0kxXLk4O0HJH/fSlZEuVgkmgWPchLSKWAJXoAPWm17oduAZBFLavkKoU55xnce/NMPPvrNHeOdLmBOCr9QKsLTWIIyqEKEVcl7EWc0qwTytaK2TGY8gbiQeO3XtTfZN5ubOZmkVTmMrzLhjzjtx3pXTdatbm2NpLFGUY/wJRxz3BpaWzjtDE9veOUbJYbACB2BPr6Vtl5F6Ii+DisrfA6kp4X8X32lNH5RZY2HNtIfkb6ehrYdA1+z1y1822ciQD54n/Eh/v8AWsHmtXvI1jVSryyrDGf+LE9vy5p1Y3l7oGoxSrcE4dlt7tFIWXacEc/pWA+QuFy+PjY0PynoMEGuqrvhPxLDr0BV1EN5GMyRA5H1U+lWEGgIqchkZDTe4dCio6qDBQoUKkkFEaOuSauScyyJDG0kjBVUZJPYVj/jPXr3xBeS22mo8tvCMrGp6j/mf7VYPtN8QiCF9Mt3Ocbpyo6D/jWdabfy2p+JhkVkflnXnA9DVNYGp1uDxQR3b39SU07TriHR47zSP91Pdly1xkZtAP5B3Dn1pwtjaWPh549TSX/cjIhY/eStz82OwHr3plFqlta6pFe2tvKTKp82KFwsbt2LD+vekRK+q3cl5qc+2I8O6n8WOiIPSozCrqNLiyB6aNtMsLm52xWnzhPla5k5VPYepqwW1hp2jfeyHdOeDLLy+fYdhTG61p1gFvaILS1X5V2jLH9KjZIdQmh82KHBJwrS5Lt68ew55pYq+T2aEZ0PyjrX7h9TWWOKYwQSkbi/4mx2qN+GMLGOSaOOBuN3Q/n60UNr8ZDcIqTTyFTskz3x2rjzWutNjuAivJEDuV+MHuKdw/AVMcqBweoqDVbSGxaCCG5kdpIvM+dQFYHsvvXdo9/d2xvLqCVoox5aOqAKqg8/qf6Upc6yJra1E9vMot12xMsJC5PAyx6/TFOBcyppsGnCMInDSFTy2Oenbk1eVqFDcw4eIs/YRfSReidZo7eSXy/xOij05/alrHTGuhLdy3S+VNmY8Y+U7m59T8uPyrjT9UexcG3VJA7DljwMelRN9LdWtwDHNIlpOT8inIRupA/XP5msFG43ykc7neranJdtNIJ2uGYiNH/AxUjAB/z7U50tbWzdWmjE8pTaTJgkD6VGWRN1dYlVcW/O4Dv249vrSsml3NzfLFLE1pO/4Zd20BfUevaifYomYKqYR2YXcf6n4asNTQz6XIttOesTHGT7VAxXd3pkzWepRMVU8lhyv+alru11TSG3TIt7CDgTQvk/mOtdm/tdatRDcN50ijCMPlkT29xQp2Ar2Jr1F9sZo/qOb3U4I9N0+eyCrLaTh+eQ5I605EUWqeGp3luU+UFkSQ4KOTlio7c9KqMcr6TM0MwL25Yhg3AB9RUlBbHzUeM77XcHDA/0o/wXUA4xkN/cd6RqWoaDqCw3DtDdRgGGQniRew98itx8N61DrmnJcxAq+AJIz1Rh1FYlql42pybpUj2xjav/AOMdufWn/gfxI+j6wUdzsDCO5Ug/MvZseoqKew3MOXxOyWPyE3QEHBHSuqShkWWNZEO5WGQR0IpSoRU4nqHQoUKqSFUbr+qR6RpU97IR92vyj1Y9B+tSR45rNvtQ1CWae20q1+Yj52Ud2PCirFXc14+PyZAsoN5qM82pXF0fvJv4m0NnexPYdwKZXMIFxJLpz7HDfeMchHYjOCvY9qUufiNKvl+Kt2SSNN4KkNnnHB9DXGJLnUTNMzOkf8u0ZJ64JHXA710ymNePY9mN43yNyK9AQ9+GWAOqXMibmxzgegpzb7ZJ1txKI1QhWkdeIifYfUUjrOksqW95p/mT3sfzTeWOD9Pp04rqA2c8Hx9xJIiBRlAcAtkcE9R71zXQ1c6nmLil9iOb61hsdUg8qS7uImjzMqcsXH4QO498VJadHZiKZJ3dJJPnjRXyYX55B9+/sKb3d1HDbPqVpsDMqo7AbWyPwlAOox1NRaPE0krzW7T7o3KZP4ST1AA5Na4U7Y7aJZCxy1FVlmFxLLIyrI0pctGmwbcdQPSuZbR9L1p7WaMItwizQgNvHPWnemi0aRLq/QJE25ZYUP3gIHGR/wAT14pDxACSFjkVhZHfBIpPzrgfKD16CgCFrEcfMFIkjfgatNZWqzFI8ebKVGdpHA4pi8H+/mhjmM2H8pGIAOeM8D86U029jtxLPHAGklVSGcbQtNbecWs0bm4h85clQOpJzzilerKCBGgoBJGpxHbmznmsZWIEMnyuB/Kasd1YWNlpEk1yWuUHzHzSBhgMqePXpVfuX827Wd51EuwKVYAZGeCeeae3V41xpT2DgOGKgt7A5qz2JEph3WrjbRII18pptqKSbiYnoF64/pUhcRGXUW1d4VuoZIsQwltuyMcEsegJPQHFRj3kmLi0gSM+evkncMnn/wCaKWfXNEsWtL22WW2IUBwNycHOD36kH8q0RfnuJ8okACdo8UYaSznmtpDD8wnycHPA2456GmslnFcTyySRKI3cYnhU5JxxgdR+VKRa2+rRR2r2qEJ80jRk7gDwCM4wQc0ssyMm4xSJNDGyjIXay9ifQ/StWFCYYnF2fcjbgzwrtv4DNafyvjlR6kV3FGmnpGBMWtJWxGW/EpNP7m3uIXgJkBjuohKYn5eNfftgntRXuitqljtgjc3Sv92NwUEeh9TQBg3xja5Cq92hyzQ2cMZjw14WAA25VFJwT7mo26nmkuW1JuZUAD4GN69zilII5/Lls7+3dL62BVlY7Tgjr78Ck0aa8EcXyPJEFhVVwC6npRBQnuC2TtTTYfs01342zbTpDkwANE2c7oz/AIq7g+vWsA8F6hNomthJsxm1l2yKe8Z4I/LrW/IwdAwOQeQas1U4/MxdMgYejOs0KKhWdGJ2YUjBVZieAM1gXiXVWu9euZxcIrlyVDtjKg4UD9K2vxJdfBaHezggFYjjPr0FeeJo1uXbK7/mCZYYHuM+tH1sVOnwGGIFzJC5uJpmjefessald4+8Ur3U+oNR8kosbeCKIYeQmQ4HAPJ/xSUixC5UWfmxpK6gRiUlcDqfzqz3emWtx4dd55fKuHfdAepyARjjtRl/CQpj4YZVLKNxlYvDbxtOJ5Pi4yrREfzGm+oXUSayQERI71A7qFwBJkgkD3xmmtnBeoAsskQxx+MdP0z+Wakr7Q7e40hpIbnzL6IhwW+X5R/KB+/61tmy4ysxxpkRrAit7pdvDo8FxZsrywPuZLhz8wx0FI2lnfa7K2ozlLcMP4owoXPoo/FTS3kOo2KMpBliIDKzd+lO4JruGEW0c80qjhYUOAvqP2pRXKL1MayccEjIpjC60+WFVZr1Xl6FUyVHtu7n6UokMdnIJGVnuHGEXJO0f2GaXgjZnLuFBBIjUdFHelobKaN2aSaMuTl8rk49Bz7Gs/LRqb9EUb2Y2aOWaG381tpnVnzjKgBscetcabcQWF3GZLYCU5aJ41wDgnn1o11C9hjawWOzvLLeXRZ0J8tj12kc4J7UjcfF3LrIrJHLvBDRoQFHTGOwrYUB7iDeQ+5M6rc2uqLbxXGnjzpHCQynjaOpwMc1BrbmG3Elm+3DFUjAyc9OT6+1SGpWmtxTy29zK07W5Hlyxo3ynhgy+poO2q3rvLdQ2dvK/wDEnW22s47k84BP0zUFGZgsv1GtjqhjuIfj4xHMpBV+of8A81J39xdXs6yqwcqm1U6fn9f8Uzm003dhIsVzC4UkKhjIO4evPHr9Kj9KuZhI9hd5Ey52MT19P++9UtXYjfYZAMbyU1yaIPZIvltdwxnzZlGMlu3HUin2l6f8bbPLfGKKzH3jcZfAP8p7CozzLRmKXRj85fxqQQTjr19qUaYvHHAjhoyOWPdfTjrWbMStShx1Zpzqd7I0Fxe7D8+0Ko/9OPO0V3pV5DJOsl+7hefnRsbT25+lWGGzsbbRJo9VcL8WgH/u29gBVNgsZra4ZUdDb7sqWbYzDtkVWFwwqVnRi1AakhrF/LcLaXl1kvFJ5BY/zxsCQD9MD9advftHGotLeCMom0SJGAx/M9Ki9UthPorSyXADxOCkKE7Rk8nPc9KU0xP9QsIhHGks7AAtI5wgHU471ow7SYCV04nBmX4mJ5ZU3u2Gw24sTxya3LwPf/HeHLZnP3kQ8p/qvFYlrdvKlsbOSaIvEVdAoAIOMjt0P9q0n7JL3z7G4hLZ5WTH5YNH1oRbnEZcVj6mgnOaFdZoUNzjdpU/tMmMXhWZF58yRFJ9BnNYOs00lq3lfOgZioJyFPqa2v7V226FAAcDzxn9DWNXFmy3DyWU0MUMwH3Zfgcc/vWqtU6WLA2TACv7iWkfeXtuXQALGzHB4HNWDTYGuWLTmZreMZlZRkRrnhc9uTULBbGH4iQTKx8oA7Ogyav/AIUeD/TDC2w5vAJ42I5VYyyqfYlRWWYdzHlvj4NiHYafoeJYpNPhkWQgr69McH/vWonWNGfTys9iW8hyQtvM+4g+gYdO/Wpa9tUs4Y7xZlCPs8xDwC8g3fL6AelVq3fU9UuZViYTxxSsFkkkG1AO+3r0/WsMClWPk9QWfsAyGRsCWtrcPKrvbsRiaGX5SD61Kzq0FrFPbsNsv3a4GNuRz/SuLa2FyZo55I3UqyiVh/E44IB6DvikYsyaTZ78NiXAyPw8E/vimcmIEdpeHktkbodVHVmis/ByEwqgnOP+/wBq51OQJaMUJ3O+0EenX+hFHA5Ux92JPCjPqM/rihqVrIbCNokZvKIZ1742IB+4pEj5xxj8jOhIdO095oYvlijEksu0Z7YAzx3rmy1vUDZpqIffblyGHy5BAGe3vTU6lIYvJubIvgAZwRuA7HsR9am7e0s3jeC3RImWIEh3AwTz8uBjpW5oLMmJL2PUcXd/qLNFHCXDtHvyT2wT/aozRtdu9Ttp5DP51upCzQzkNnJwOMfuKtb6fZ32n2y3BjB8vbv8za0ePT1+lVGZ7fTb57fTtPFwRyMgNk+uFxn86rEorXuY5GtqjONWttZEC7vKmGF3dRxuQ/UHFI+JrT5YdTt0AZME4HbAP9D+1SE9lqU93De3EHlyLNG/kjAYpnkgdgKXuFE+nywFQWMWCAwPIQ//AM/rVE04IhkX8ljG2iF9JbjYjrJ/MxGFJ6/tSEqW+h6rd27YVPNDRlRkEYzjj0pXwkwPwYmRCASvzkds9vypjqDNLe7icO0rfL25J7/kKYVLlZspxMHEkrdJNQ1JIXeQSSAfO+C3IyPp0qxHSdMjjktpbSGWTGRKSX3fn29xUFBpYkha6tr4CRARNuU7cD9wR6048MzpqL/CNeMJhHIxYjJO3kdexHesMiqwrH7gLkZvk/qOtZ0m0e3a50mzEbQANdIjZVoycE49Qc9KqiWxiiltklQBJQyM3TB7VpOqXtrpWmXJZ1jt1il2xsckB4wSvv8AOfyrO4MEr5y7g1uoYA4P5UagqoELjMcliWt9Gt72xkePVQkdpMIZjPFglwONp/4nOc0t9jszRanLBu3ZidCQP+LcGqpJMzWMVk8z+XHL5gCQ4yf/AHf8uMdasH2Wwi38TwRRsxXdJ1GOoBximLsVF8mArja5tRxnkke2KFdYoVlQnElI+1iMtoEJ/wCM43foay6DSb+eZIYTZlvJ8xiFJKKBnmtd+0q3M3hS5f8A+2yv++KqfhzTbWS2ilSB2mlh5lDnp646diKtp1+LnKceh+5Qpre6t45GuRGI50DxMg6gH+opwxmScSW0zRSHY24cdPX6VPeM7C1sbTS7OKSSRnaT7xlwMEZ2/UcVWdIuYpXVLtDJJASrRKcFh9R6cUJsCxOhhyDJjp5N2V7qN1ZS2MkQuY4YtzSKcMmG4PHB4OKU8ORSPqNxMAHiZEV8rgsR68da40PVl8N6i91a5vrWRdsttIuHVe2D0JFKa3r6XN+9zY24sYXABTjezjqQB35FC47pqUoKuV66kX58AWYhHDANtjzkL1GKDZh0nT0dpAGlwPQ8Hr/WkLaVmupkaB41UEyNJwzE80pPqXxlm9lN8skLboU24JPbHrWpyHxhCJmvF8R7iKzXItbKNUyokkcyYOTwQNv0pZYpLK8g24DSEEFW3BgeCCDTV7lZ9Kkt/g2ufiipgdXw8Mmeo9j0NP20rVUtXuW4eCMkGZwSF6Hbjv8A5rHx/c2OVvJX1G0uo3WJ4g8YU74xIeflzgcflXC22qzwKiQu4RGAK2hyMYzz7ZpJYZAg+GmWKXqGYjGMHJOakNSudYs2iSXWZJjMzqTBIp7DOeOhwKJKrcHMpVgFhT6frzhY5oLj7oFcmAEEjBJHPXFNpotSsNSS4uJXimPygSQbQxA7Y+tT1lp+qXlol2+uz7dpkJZuV4ww6e1R2t2rzWSN/wDUBumV1dYtxYNlR+nHGfaiHUepkvZnpvcQv7yYaOt3PIZDcTyJO44wE/CnsDSaoYDbFWUyS/OuxCMYOCvvxzSUUV3PNLpcE8ItrzDyLKMgEMOR6E8j8qc3Vlc6bAjxXFsWdvKXYxfGeCRnoQBQeMCadyuTpONJWFLiEKjmPzW27DzznGfao7XIXt7wq4ZCspBYH8Iycfsaf2zeRKm35FP4XU/uSeAPrTSK5uppro3I+/ZiUZujYo0atGFmw+RqPqTOlqbrRbmG1CoRzHg/xOmfXOfrTbTYtSs5r26trQQywxffSyxHMaseQO3NRena/wDD3SNJutbiNwQcfKSP7VbNR8V3es2htrzy1tWxv+Gzl/zrNU6Wf3AKsaRdgSs6vftdWV2LpzM8uWHT5TkY/bt/ikOI45F3NhIVGQeQalb6aK8his4LNY4omLqMAu2B3P6n8qhIBLc2FxcA4EkoZuOig4q1e1m1BAaG53ZyF5US5vruPdkBgVOP/HFWv7J/Mn8SQyySF2HmEseCccVXY7V7OC5YQLeo8W1LhTkR4PzfQ8Y/Orj9j9sW1Iy4ICQFhnrhjWykXcSysfE1zXeT3oUPpQrPsJxLkdr9r8Zo93bgZLxMB+n/AIrJfDviW80e1lt3jt57VWO1Xl2NGevfgjOa2ojIIrBvGFhJpev3UIwqM+UJXoDzwP1qHazo8AK9o0Pxjrc+tizkCpFFbS7zHGnC54J3kc9ahrrQ4bmBry2uzDdGQAKejZ5Jz9AaTSQzySxQxSTOpwzSnaF/KuorjfZrMTtMJZJMHgcFT/UVfy+p1Rhx11EfWdrbs6x3Go3zRpw80caKB7gHnBPrU21hYeHIJbsMbyXYGt7iT5jIT0HtzjpUNZarJHYzWYQEyg5GOOe5/tXM9yZoLa1Viy2u5jzxvbt9QP60D0RL8Zv3EZQwiIeUiaVvMaUrkFuppJZnaFvjISI8geavI55zjqOtSUN/BbWrWV/YL56vkNMmdo9fz9q5nsXuL1JLOcCeXbtQDb82RgA9gMimMadxQEWy8g42u9SMt4xZDZ5rPbSY2uDyh9/81bINXs2hW3NufjZVZY3mXC524+Zz2GScdeart5p0lpN5OqWU1pKxbLouVfPqOh5phJLLps0llqMavGD8siNkD0rNlKmoXdM6j6MdROoZoJm2yRkod3Q4449aAsp5tRtra2YNJPlY9xA5yOvtS0dy66cbWFILyzYNsWb8UZPdWHOc0xuHk05NOuLWW7aeJsypIMhSPQihUAmatlyBOpW5ZfP1KO0uI4giQW4KObabjoQduevU/nUPEiQquZC7EAKvUk1zeX7tbT2+mTTJaSxmQJInzqxOSgPcdcGiiDxXKXGnJJF91tc3B3kH1AHTirdAPuZ8fJlS6XZj3TtQSwaa5lj37GSJrZkHnKwIYMoIx9Qe1c6leC9uzcmJImfgLtHGepbAxn17U0uJg108p2z323JkY9SBxzS1uYoEiublXmdhzE4wp44qEGtCEjLjyFnNtBFA0ke6JHlDMBuH4Qe1R+pNLDISrYa3bIC/hK5/xToXk17C9vHKYIwC4ijOAOevv1pxBqrEpHd25ZGxHKdud4H9qLwOuzAbmE+oQGnXlg811bo5Cbo2X5Sc9s0lp+lRmQ21haNcTLkyM0hxnuAAQAKK5t2h1C5i+HEVlNITbsCNoPoP6/lSdpfSW98zQMokzkhjggnrwe2e9ZOribAq47CTd5JY2eg3c2mwPDMR5M6PywY8Zz6dairFoINOks5VcB4wC+cc9aE8qlXtmlDyzSCafB3BVBzz9Sc03tFu72WaSwuUKA8xycgH29qpV1uRSF2Yq8fw+i3UC7i87Avgg7myBkY7D+9ah9k1n5dhd3WAN8gjXHTCjn96ynDx3fw09o0EyYdlRshx2/Wt68HaedM8OWds/wDECbnPqx5rQCtxLnuBjofcmc4GB0FCjoUM41wVnn2p6YWgt9VhwGhOx2x2P4T+RrQ6aanYxajYz2k6gxSptI9PeiG5tgyePIGmA3bwpqcrbzH8TBvGCNpkHUH0JplPcRLeGcsgjucCSPHGcYzj68Ut4k0qfT9Rlgn3qY5NkpXglezCkmtg8IilhDeYmd4cYI7E+h74qyoX7ndRiTYGjJNItHtdNkkFt/uwdkaNKxD54BxXGkrFayxo+AsXzsuOM9Ofzx71GxiUQLHHIPOj5jdhgSD6UINTiuVa3kAt7joc9CR2FB47+5saVf7kvrd/by20drHKWkebfO4H4SPT1xn/ALmmVkrS7VZgVGVDux65456r9SMc1HvZiJiZFfaD8rx8kfl3HtUjFZuDbtHcxyGZN8bE7CeuQe2RgfrT2F1QVOPlVydiPbXVrwxfCyXTtF5uxorhQwwCOUboenWmupWFsWubnzlJZyViZTuJPQemOadLaWcekos8Wy4dziYrllHYsQeATTKSNbdoIBKHW3jMkpU53Fun7D96WzUWsRri2aEazWyQxKsEhg8sAFkwMk+p9K587UI2AmWJtwyC8eM+vIpyJwcAECT+ZZPlP79a4khjiVFA82J1bbuTlCenIrL0Nx/IWDgL6hq95uCfcBiOAvP96SuBI5eGaV1k4AAbAyenH+ac3C7wmYmkO0jO0/LTeSMpGqGT7rowfCHrkY7mqFSOzhwANR1Z2j6gyiJ44XZCrB8KAR16Y/fNJarHNpsk1hO8cnlcq4bqDkjPp3oQSobkx+WWR/vFDLgM3fFSM8dtqcLLETFcqx8lWX5WXAPPrzWq5gCAfUW5eBr7r7MhYsyWcbIrCc/PvQgg4x19+f2pS6aSW3Z0cFgN6FhndzyPQHFOdTzbmG+tldLOdFEmwcLMD8yn0555ptZXAM0gdBIicqI12j5vxc/mabLIT2nPVHYdQNxP4ie50eO288hInLRdvmHapLSry0Nsbi8t4ygTcd6AlWHbOO5pvp9q7BrWBDOFctt/459T2FI3JBl3yXA+FiOMAYV36YHqKUysuQzo8bE2MENADLPcELHm6vX3eWuPkQYPtgY4qQvZIBaTamiSW5JWO2jCgCRQcNkgnNMDHHM/3haG6x8k0bEY/wA/Snd1bRR6ZaWEtwbq4JySw4iTPPHvQ2AKkyY2LCvUkvAmmya3r1u8qExkh5N3URr0H64rdVG1QMY9qqX2eaD/AKXpS3LptnuFBCt1VB0H71bx71D6nH5eXvk16EKhR0KCLw6KjoqK6lSj/aP4cN9aHULWPM8KnzB3eP29x/Ssil3Rwu3l+Ysab1RAQCPU16UdQ64OPzrJPH3haXSpZb+wB+BmyHUf+kzcH8iSPpRDc6fC5RUeMn/kqlpZWt9YRNMs3+pSvjzQ4CwjsQPSou908XU8kNzsjvIuJMdG9xjt06U//wBUUaUmlvGEmjIKuq8v7g0jqEdzJsUiFZlO5bjOQwxyOPy4q7MZBpvnuNvhdY0yNZVjN3agfiHIX29R+ddLf2eoosbyeU6DCo/GM+nY9qe6dqdzCqu2YpnGSDyrj6U6ubHSdWJW4txa3DH+JEQFJrPzdT8hGjjYetiNrozSLERudI4+WU/jYdCR2p7oOly6rNKpkFu5R55CiA4AxwB6dKr8tlf6beTW9leJKIs8ScDGPU1IxPNDFb31tqDWt+rMC0PI24HGPc1t4mrt9GKnPjHYJoywX3hvUo1OyO11CLGS8DAEfLk8H6461DzaPPaMwl029h5xjy29Mjp7V0PFmvwXlvczXdvfxRqyvbBVj3BuvA/rVk0nxXqep39lbaZo0gTJmnM1ydxTbt/ERgUDoQJmvNypo7lWj02WQApZXz5AIzG5HPSn1r4d1Kba0enGJW27ZJ8IMMcA+uM96u2qXWoJpjzaRam7uIDGSjXKMURGycBetUm/8WXF/ZS2un2bWDTkLvaUyEENnaufwjdQoty2/kMraEc6h4alh0ye7e9ia4tIjLJDGnyrhsMpJ7kf0qFV33ll3FHG7eDwP3/7mktb1HXdQsZrXU7+WXaVaTbgKRn+bHU00tmSC0SK6eWZ0HES4Vce57/lRvjsQ8HLN/7NyQkuGuJZIUBdpQu+GDkMw5Bb+/QetPbLR5JFJun8iJRkxqcH8z0pDRr2WySRpFWONlJjWNcFj6AenuaT1LUZbxgkpwmCUgQ9fr60s3c/ER5CGHYCp3c3SSL8JZYitejMPl8wf/rTJv8Ac2z28aIYASzNkAHH16D0ptfMWSN4Y38oQMZGDfKeeBj29KkNO1O0jV4zZx7ZIyHO7OWI/Ye1bY8dbiufKQeiiRSEpG5gUz2akfdty8eehz3GfSr39nvht9W1A3V0jfCQtk5Odx7JnvioHwz4dm1rVY4bRWUABmMhyIU9ePrwK3bSdNt9KsIbSzUrFGuBnqfUn3ojRiebkNjTx3sx4oCjAAAHQCuhQoUJnLh0KFCqqSChQoVJIVJT28U8LwyorxyAhlbkHNLURqxK9bmP+M/Bk2jML7Tllls1bfgctbke/p71Trt1uZUmmhjDDjdGT976ZHTv+1ej5EDptYBlPBB71n3irwAsxkutFCo5JZ7cnCnPdT2NH7nT4nLUEDJMxdI7mRrSSZIzgO5zjPoK6WPGRYTCYZ2fDynDe+G781ISR2tqk1nqmkqbpd212JWRDjjtyP1qtxQXN0/lwwubjb0Vcsce3/elGuIODHHzsjWBqSJEXxBWSSS2mBHmRv0OPQn+tKXEcHlM0URDbwfxbsr7mkL2aO5FvaMJC8bZcSAgqByRg13p9s11fW8ME01uJmYySLH5iovrj9KFXYUP1LrGyF2FRzeWV1JZxOXtpVi/DiXDLn1Hf3qY8FzCK81TRz5aXUkKGFVbAkA5ZQffNKx+C9UuYXlsNQsL1UPIYNG2evPYGoTXNCv9FitrzUtOTbKwAlgmDFT9eKt2L6MWVMLClbc1VpreN4LpLZ7OO2DNOzxCPauPw+5rHrmSCW5knj3lHZyTkEjLEg4ru91K8ljPxJupliB+VpsgAe1FYRpcMwjMEGR80hBJ3Y9qyUdYY4qrtmjqyGn3Gnyw36uJg6kGMHcy57duO4pp9xCQ3JZf5m5YdvoPrT7WtIms4C6XjtviDwqqgDIGTn1z2phYyRucceXPFwSOnGDUN+4ziXEbK/UsNjolnZ4ufEF0EhODtikGcHuzf2FQ2uWFtJPc/wChZna0fdFcRggbf+JHc+9NR4gn/wBKfTZYkkO4KJmw2ce/v6UemXE9ouYiY1PaTs3r7+1aMtCxFkZ2ybuhEYJY5U3mNXiY/PD/AMXHqOwNSvhjwzc6tqBhs4s/NmSU8JEpOeff09asHhTwJdaq3xFyjWVmzbi5/izfl2FaxpemWml2qWtjCsUKdAB19ye5oA0HlctF0uzG3h3QbPQrEW1ouSSWklP4pG9TUtjHShR1RnJZixswqOhQqpUFChQqSQUKFCpJBQoUKkkFckV1QqwakkTrfh/Ttbh2X9ursB8sg4ZfoaoGqfZ7qenyC40S5E4RiyoTscfn0NapREAY9KstNsed8egZ5811dQfUGk1KN4rgJsPmx7SfU56GuLCQWc9pdRnEltJvC4JVsjGCRzj2rf7yztryLZdwxzJ3WRAwquX/ANnvh+8z5MElm7Z+a3kK/t0qwhb1Hk/kUrq6yjHxrDczpJdPfWEi8H4dN8bN13Af5oeNtetdS8MpFIwjuvPjkgTgFoycZ4qfufstiBza6vOpAyBIgYftioyf7MNRXCpf2Tr1BeNgR9B2o/CRIr4OwYalKsoTdT3FvujTztyq0g4XK/5pKPy7G6uoNRXzpEUeW8LcFsdfyq9L9m2pJgG8shk8kByTTqD7MCzATamBg9Y4efpyaEIwO4xmz4nHuUGyuW3x/EB3iiyygDknsOf/AIpnbwsrLADkhiI0jUs209sCtjtPs00aAA3Ulzc4/laXap/IYqyadoel6YuLCxgh4xlEAP61XWjFxzkxilEyLRPAms37LIYVtIePvrn8X5L/AJrRPD3gfStIZJpE+LugP40oyB7AdqtO0ZB9OKOpcTycrI/3QhBQAAO3SjoUKCLw6FChUkgoUKFSSChQoVJJ/9k="/>
          <p:cNvSpPr>
            <a:spLocks noChangeAspect="1" noChangeArrowheads="1"/>
          </p:cNvSpPr>
          <p:nvPr/>
        </p:nvSpPr>
        <p:spPr bwMode="auto">
          <a:xfrm>
            <a:off x="4441825" y="-563563"/>
            <a:ext cx="1209675" cy="11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15392" name="AutoShape 40" descr="data:image/jpg;base64,/9j/4AAQSkZJRgABAQAAAQABAAD/2wBDAAkGBwgHBgkIBwgKCgkLDRYPDQwMDRsUFRAWIB0iIiAdHx8kKDQsJCYxJx8fLT0tMTU3Ojo6Iys/RD84QzQ5Ojf/2wBDAQoKCg0MDRoPDxo3JR8lNzc3Nzc3Nzc3Nzc3Nzc3Nzc3Nzc3Nzc3Nzc3Nzc3Nzc3Nzc3Nzc3Nzc3Nzc3Nzc3Nzf/wAARCACsAKIDASIAAhEBAxEB/8QAHAAAAgIDAQEAAAAAAAAAAAAAAAUEBgMHCAEC/8QATBAAAQMDAgIDCwkFBQYHAAAAAQIDBAAFERIhBjETQVEHFBUiMmFxgZGhsTU2QlNzdJXC01JicsHRCCNVlOEWJDNUgvBEhIWSpLLD/8QAGQEAAwEBAQAAAAAAAAAAAAAAAAECAwQF/8QALxEAAgIBAwIEBAYDAQAAAAAAAAECEQMSITEEUSJBYZETobHwBTJxgdHhBhRCwf/aAAwDAQACEQMRAD8A2nPnORpEeOxFVJdfCylIcCAAnGSSf4hS+5cQrtLSHbnCaitrVpSpyagAnGf2eypkv5etv2Uj/wDOpc/PeErGc9AvGP4TXCq8zQTWviXwularZGZlJRjUW5yDjPL6PmNTHJ9wbQta7QAlCSpR79RsBz6qrbEeTKj8DwVPzY8ZcJRkIjvLa1FLDZSFFJBG/wDOq8xeLi5xC2pl25MpcExMhp6RIcLZDLhQFBSA02dSUlIRn0nfNqKfArNhsXObIZbeYtSVtOpC0KTNRhSSMgjbsNZO/bl/g4/zqP6VrN+fxC69CCrpIjqcgw1wlFMtfTKLSStWGsocUV51BzO3mNPbZLntcfKYXJmzEuSHApvXIbEdGDgqbUktKQMAJUggnIO+cUOAWWh68yGFOJft7Lam2i8sLntjS2OajtsPPX3Huc6Sy28xagpt1IWhQmIwoHcEbVWOMGgxf7hJS5MRId4efEfo3HNBcTqJAA2yBg79eCN6UmfMXOuCG7jelXhD0QQI6FullRLLBcChgpI3JVq5A5G5JoUU1YWXxi6zJKVLYtaXEoWpCiJqNlJOCOXUaymbchzs4/ziP6VSZkuSJCPDE68R7V3zcEh2I46F9MHsNJKkZUEhGdI8kmsc6dcUqkdJKvyL1/ceCI5StKHk6EbuIQOjJKtevVy6sUaQsvXftyzjwOM/fUf0rHJuk2Kw5Ik2tDbLSCta1TUAJSBkk7dQFVO1zJzXHjkdyVMnJckPBSdchsR0YJTrbUnoigYASpBBOQd84rzugPK6e7sTH7qylVtItjUIOdG8vSvpAoIBCj5IIXsE7jtpaVdDsuCZ1wWAU2hJCgCCJqNx7KxRrtLls9NGtiHW9Sk6kTUEZSopI5dRBHqqjTZN+/2n6IXB2K4H2O8mtEpYWzpRuEIHRKB8cKKtx5sCrEwqRH7nt3XG6ZuQlNxU0UEhYPSPFJGN+wgj1UOO1iHvfty/wcf51H9KO/Lly8D/APzEf0qkXSJPisXlTF1vRVEtLE2P/vbhzIPSas9o8VPieTudqlyLxIauEi2Kdnd9r4hjrQlKHMCIpbf0vJDZ8YYzjmMc6NAWWzvy5f4QD/5xH9KxKu0tMpEVVsQJC21OJb79RkpBAJ5cgVAeuqba03qNAtE+LOub1wluTmlsypK1tbJfLQKFHAwpCMHnudzml6X5CpCX7JJvkiSizrTKVIS6pxpwvx+lDesbLCdR0pyBgYFPQh2bH79uR5Wcf51H9K8Zub/hJiFKt6o6323FtqD6Vg6NOQcYx5QpNwbID1xuItsq4SrKG2iy7PLildN42sIU54xTp0ZzsCTims3502f7vK+DdQ1vQDfCv2h7TRRRWdjFsv5etv2Uj8lMvbS2X8vW37KR+SmVUxh27nfnvUe4Q2LlCehTAtcd5OlxCXVIyOzKSCPUakUUWI+GW0MMoZZSG2kJCUoTsAAMAAV99WMnA6s0UUAAyORI9BqPHhx4z0p5lvS5LcDr51E61BKUg4J7EpG3ZUiigKAEjkSPXQNtgTjszXmoE4BGR1dde0tw2Dqxk47M0ZPae3nRRTAOrGTg896N+sn053oNax7oHdRYspet9lKXpaSUqeBBSg+MDp5glKgM59/OhJt7BsbJkSmYbfSyX22W8+W6vSMn09dQkcQ2dayhF3hFW+3fCQCQfG6xyPOuVLrxDc7tLVKnTHXHlaMnURugYScdRHPbrJqGqZIXnW+6rUCkkrO4JyR6zv6a3WB9ydSOxm3kPDU24lY7Urz8KyHPIk+2uP277cWysiU5qczqV9I5AB358gBVz4Z7q19tz6ETH++2CokoeOxKlD6XNAAz5O3LY1LwyQ9SOjCSeZJ9JpRN+dNn+7yvg3XvDV/hcR2xE6Arxc6VoV5SFdnswQeRBBryb86bP93lfBus/PcY3ooorMBbL+Xrb9lI/JTKlsv5etv2Uj8lMqtjCiiikAUUUUAYZcluJFckPHDbadSv6emtdXW7zLk+tTrym2M4S0gkAentNWXjp1SYsVoEhLjhKh24G3xzVVfhNwWEv3GUGdeDgp2TqwAD7axm23SOnDFJamRW1raeGlxYVp2IUc8qsvDXEj3fbcWasuMugBtxXlIPYT1il821xYTKZ0qahthrBUpeEhXjbbk4HUKgSIZhhDzK1OMlZWlYA0p3yBkEg/6VC1Lc1nGMlRtT00V8tLDraHByWkH2ivquk4SDfXHmrNPci56dEdam8KCTqCTjc7D0muRbk8uROfdcKipbiiSrBJ36yNifOK7HICgQoBQPMHrFc2d07gGXwzcXZ0VCnbQ+4VNuJH/BJOdCuzzHr9Nb4Gr3IlwU22wHLhI6JshICSpSjySBVyj8DNuQ+l6OW5kZ6RI2259XVTvuQWiDJt0qe/HLymnQlaFE7KG6SMcxzyO2tn2hyLJhB2NGcjNalKDamlNkb7nSQCPZWPUZcmqoukjrwY4afErZzvxFw0/aVOKSFltpehwKHjIJGRnzeekHKt/cRLst2tUq4+I020rEhwpWkqSk4KcEDfHIgdQrQiG1OLShCVKWogJSBkk+aujppzlF6/IwzxjF+E3P/Z+nLdeukZQVgNIVnTkHBIGVZ5gHAGOVbQm/Omz/AHeV8G6p3ca4NlcOW+TPuzIamzdIS0fKabG+FdhJ3x5h11cZvzps/wB3lfBus51rdELgb0UUVgMWy/l62/ZSPyUypbL+Xrb9lI/JTKrYwooopAFFFFAFb45bJgx3RsW3Dv2ZT/pUax3JqcytWSlxKtLic8j2+g0y4uQXLWlpCSt1b6AhIGSonPKoHDnBr8Rl5+bKU1Le06UsEHowO0nZRqPhTnPZHRjyxjCpE1bDZGFKbdTjCk41e0Gqperq1KQ9HjYLaCSXE8lkA8vQeurg9w09KSpmVcMsLGlYbZ0qUOwEnb2Gkb/ALsUL8GS0ut4IDT6dKh6FDb3Cql0+StkUuoxray3QwExGB2NJHurNUWBJafa0IOHGSG3Wz5TasDYj2e2pVNHM+QrHIjtSmHGJDSHWXElK21p1JUD1EddZKjypBaKW2kdK+4cNt5xnzk9SR1n1DJwKaTb2JKzH4WtPDMp2Ta8xY0spS5G6TxNe+CjO4OM7A+ymZ6IIK1PEHljTmpi7SHVB5UhZl6SguFIKCD9AtnbTy25+fNab4lvr73EOq2yEMQ2VKShpoaG3sHxlFGTttsD/AKVeTDXikzs6KE88vhwXBd+IbIeLG02g3NMSOtQW8nGXVpHIJBPaNyeymfCvAHD3DDgegRlOy+YkyFBawD+zsAPUM1B4FfPEFteTcIqm2mHElJZHQsuHfcBIB1DAz4x5jtq1a3ILeXFLkRkn/iYytsfvY8ofvDftGxNVHHKMPC9jn6jVHK4z5RNpRN+dNn+7yvg3TZKgoApIIIyCDnNKZvzps/3eV8G6yXJmxvRRRUALZm19tv2Uj8lSEOy3A8pphohtakYceIJI9CDz2PPrqPM+Xrb9lI/JU2OpxMuUlpAUSG17nGMhQ9fkit4JN0yZcEFubJfbU+2I7bSFEFJWSpWwO2wHX/rWRu4gr0LKNWM4Sd8eilFnirj36bbJK0rQvLjeU5xg56+eyx1fRNWKRa232ejcXqSCCnbBSQeojceqljxucbT3Wz/VF60oq1zufSHEuJCkEEHsqI5cEmeILASp8pydStKRyOM884IOAORpROdlWq6xowdUGZKkpClgLwScdWPpafPvWC+Q5bLhlyErLOkaltKyWVA+K4nO4Izv1Y6xuKxk5RTaV1yDcElJ8P7+RMu3ftruMW5rX3wwkFK0hGkN5G4G/XgYJ6xjODVkiyGpcVMiO4HGnEgoUOsVXoV0YvEFVtui0h11rAdaVhD4x5SCeSgd9PMecUqhuz7FNfWtTyopdWCSNTTpBwVEgEoVt6Ntx11pHMoeOO8H8mRJadpv9H5ffr7l8A2I7OVQbzcWbZbnZb5T4g8VP7aupI85NIF8ZtlADUTonlDxRJdSAT+6EalK9QpfMj3e7sJedZUjKgQ46QkJKtgG0nbrO53Pb1VpPq01WLxP0FUYvxb+i3+nBJ4ajqaiu3N14NKOekWvBQsk6iSc5O/WD5vNTa23lia+qP0brTwSVBK0kBSQcageeNxjIGeqq8Ic+YttMpxSGWQOiQptIS1jrCBspX7xJx1b1ZbPAZgxv7pJK3d3HFeUs8hn1VyQk3UUqS7+bNHfPN8vj2XJPrDDAU5IkDGVK6NJPYjbH/u1VmqNBcQO+G1bqbfWVJ6wFHUPcfceyuzB+Yib2F7Vx7xjXGQsPPxoy3FIQ2OkcKUncDt8YKx5sdlaiuDNz4rvD15ZhurWhxIjtxxlLYHIBW2Tvkkdas1s62322sIQpy5wQtQ1qHfCPFKjqI59WceqstyuVqelQ0qkMSEJUhQTHkIJbPSt4UQD5I5n110TWrzOnpssunt/Dt+pG4WkcRSYj8O/Q1MFtsJZlKCUqWTtukHBxnOobdRpxYZYXHQ3y0f3ZR+ypJ0keopr5k8RWRtYQu8QQvOMdOk7+o1B4bg9NHjzi66npkauiCxp5nBVgbnc+YZ68A047bHPmuUnNx0324HbLfeshUdGAysFxpP7G/jJHm3BHZkjsqDN+dNn+7yvg3TF/PfsUDmEuFR82E/zxS6Z86LP9hL+DdcuRVPYS4G9FFFc5QtmfL1s+ykfkqe0SicQNukbwD26Tn8xqBL+Xrb9lI/JU2QShsOp3LR14HWBzHszW0HTQnwJuIGXIl4iXVJOAtCVejdKhnsKVZ9KRVo6TzADtNLr60l21PKKEOhIDmlQyk4/0qNw2vvu2htS1KVGdWwrPPxVHGf+nT7q0g1DNKHff+RLeFdvo/7MnEFvau8QsE4dAJbVqIAPnx1cqj2S4LGiDPKy8nKUvLHlkfRP72D6+Y66eJbCR1Cld3gMXDxRkLTjxxseYx7OYPViqnjalrhz5+pMXWz4Z8S7HbXysoYQ2XBhYSkaV+lPI+701WbvC7xucO2QLhLK3FjKCvxW8nAwPbz7KZ3W+SrE0gSWGnFlPikrIKz6BVftzz0G8MT7qw+t5ay65t424wNjjln4V5vVzw2oxVO1b4PO6ySm44IO91+39st7VnksnHhMNqxg97xG0EjszzqK5HHSoQ4uUrCgpKVurVkjt3INZ3b/AG9S21rkhnXhQDqFI/lUx25Q1Hpm5cchI8Yh1Owz6a7ZYcc14ZfO/qeljwrFu437mGIwFgLIGkbDHXU/FQItyiPzVMxn0PJWNYU2dSUq6xnlvzx6fNTCstKi2kbScm9wql8UcWJ4f4kZaQx0yFsAzAD9HJ0af3gNR32II81XF51tlpbry0obQkqUpRwEgdZrnnuiXg3KRcZ7ZKEvOBDeTv0YASPaBn11cLvY7eg6eOVznkVxim2Ql3i2lxZTISE6iQFA5AztXyu621POS0f4QT/KqOVb868ya2/1097Oxf5FnUVHQi7rvdtCTh8HbGAlW/ureHA/EbN34ahuwYclZbbDRKglCNSdj4xPL0AnzVywDW8v7PF012+62pat2XEyGxnqUMH3pHtp6PhJuJw9b+J5etio5Ekl2NsR2lpWtx9YW6vsGAlPUkdvPn1+wUvm/Omz/d5XwbpvSib86bP93lfBusLbds4apDeiiisgFsv5etv2Uj8lMu2lsv5etv2Uj8lMqtjCHgtriObhAwAetB5fzHqqsRHHuHrutLqHFRXNnjpJwE4CHR2gAhKhz8UGrC7qaebkJSVBAIWBzKTjl5wQD7aJrTdxbRpCVoIy25zwe0VrKDy1OL8S+2jO3CV+/qvvgzOvl3xWvJP0hyNIrtxCxB1tRQXXWzhatPiNnz9p81Y27g/YpaY0mIt2OokpDScqT2lA+kn90bjsIpktVsvsNwQ5DRIJ1BGxSrkdSeYO/X20pZXli1jdS+Zn1GLJLG5Ynt9+wjtVockSGrteFdM8vC2mldQ6ierswOQppbtEniq5Fe4ZaQ3g7+n4VLcdQHlOrADbQKvMAKT8GrWbrc1SMh1wJWrs3ycZ9Y2rJwjiljgvN7+xwOEcU4Y15u37DWZAiPygFx0FQPlDxT7q8ncPW99gtqZIQRy1Zx7c1JXvMV5t6nuJy2D212yxQlyjvSS4E9utERmIWozelxIw2tZ1KTjlg9Qqa0vW2FY0kjdPYesURTofKeo0OI6Ke5jZLqEqHnUNj7tNZ5MaUfCi4bFP7qLsoWNqPGYeWy45qkLbRlKUJwQFHqBOPZWjuLF/7k0P2nO3zf611JjIwcH1Vpzu92KJFs1unwYbLBElTbpZbCdWpORnH8J9tZY0nNHq4vxD4fRz6bT+bzNImjFGaZW2OFwLq+pAJZYTjUnOCpxIz5jjNdp5It5VsjuCygzxstgrI74huICe0gpV8Emtbmr13E0KV3Q4JSPJaeJPYOjUM++pmvCxrk6XpRN+dNn+7yvg3TelE3502f7vK+DdcKNGN6KKKgBbL+Xrb9lI/JTKlsv5etv2Uj8lMqtjCsZbUhRcYVocO5yfFX/EP586yUUKTTtCas8V3ncmlMSENrUDhbTmMpP/AH1ik1wsfe7vfMJR1pSpKSV6XEg8wF75HLZWeXOm7rLT2zraVgcsjlWMsuBAS2+vA+i4dQ/r760l8PI7kt+5GhxeqOzECLmuC0pu5sLkNryhZQnC8Y6xyVn90+qpVvv3D7LhcLxafUMLU6wtBxknfIwBnI9Xmp426hLaW3WljUd8J1j3f0qCmBY57jqGERy8glLgaVpWg9hAwRzHOhwy3cWn+om43c42/R1/419DOhSXnlONrStKhkFJBBFMubNV1fDcfDjbZ0gnOVJz8MGsSuEsOB1mWWlpOUlsKRv1ZIVn/s1o8mVf8X+4XD1+X8jZRDb6VdXXWW5OITGbeKkp0OIIycczg+40huNqvJbCGLisZPjAOAYHpUknt3519RuGTMS09c5i3XW/JJJUU+gq9HMAGlLJOSaUNxp41vb9v5HtUHu4Nlfc+kqSAejkMqPmGrH86usBeWNCnOlcaUW1r23IPP2Yqrd2BoO9zu7ajjQG1jzkOJ299ZQtTVlPdHMB51tDuXcLp4h4P4qa0jp3ktNx1HqWnKx79I9davNdIdw+2iDwM1II/vJshb5yOoeKn/659ddWSWmNkRVs5wWkpUQRgg8qunccUtHdDtRQnOekCtuQ6NWTSbjm3i18X3eGkYQ3LXoH7pOoe4irn/Z+jtO8WTH3EgrYhKU2SORKkg+4kes05vwWC5OgqUTfnTZ/u8r4N03pRN+dNn+7yvg3XEuTRjeiiioAWy/l62/ZSPyUypbL+Xrb9lI/JTKrYwooopAFFFFAGu+7Rfr1YbNCXZypll95SJL7flJGBpSD9HVvvz2qlxmrt3Tb94SsMBqwstM9BJnIcJLnI4yACpWw5dXM8q3q8y0+0pp9tDjaxhSHEhSVekHY15HYajNJajtNstp8lDSAgD1CtoZdMaS3JcbKsHLVwTYoMK+319Tryy0Jr7h6VRVzI56UpHX1bVEm8bsrvVrsfC15ZuUqW6A6txsOoZaAJUStOnKsDYb+esPdO7nzvGbkSTDnojSYzZb0PJJQtJOercH1Vh7nPcyRwnOVcp8tEufoKGw2khDQPM77knlyq45Eo87kuO5sNwrc2KynzhKc+8GvhTQXgOLcUn9kqwPdislFYucu5dLk+UpShIShISkbBKRgAdlVPuquwhwLdGJs1uMp9rDOrcuLBCgkAbnJGNuWc1Zrg68zAlOxW+lkNsrU03+2oJJA9ZrlKfOvl+vXTzlS5c9RKQhSFKV/CE42HmAqsUNTsTdbCUIBUATgZ3J6q6/4ehswbDbocVwOMsRm0NuJPiqGkeMPMefrrSds7kV/uiWnJwh2plQBIUSt0elA5HzZredtht263xYLSlKbjMIZQVcyEgAZ9lXmknshR5Oe+7iwgcfSFoSU6orKlHHlHTjPuA9VNf7PjkNHEFxbWpffS4g6IHkpIUCr1+T6s1aO7Xw65Njw7vEhLkLYCmJHRoKlBsnKVYG50qyP+qtd8B2q9scVWx+1W+Qhxl9JcX0agnozsvUogAJ05q01LGLhnSlKJvzps/3eV8G6b0om/Omz/d5XwbrlXJbG9FFFQAtl/L1t+ykfkplS2X8vW37KR+SmVWwCiiikMKMjfflSXiPv19lmHDiOudM60ovoWAlvS82ohXWBpCt/NjmRVSdicVy1LU7Gm4SNbaHXAopcLTyVYJO+5QNgE9YAq1G1yS2bHG9GapIb4iD7iH/CrkQSVKW4ytKH1Apc0hKSogAK6PJCtJ22A1UwtLl3jXJS7mJvRLK23ekwtsuKeAZ6MJzhIQTqOABtnfNDj6jss256jzxXgUkqKQoahuRncdlUXiKzXqVNvohof73uLSGvFcxgNshQKd9iVhSD6R2V73pxOlycthUhExR0MkISGThaeiKlFR8UJ1agE5I1Z305FFdxWXkHPLevc55b+iqVCYvqJLapCLsI6lasIcb6UudGwElw5wU5D2erPVyppwum7IW54T76ALLWsSVBWZHjdJ0e+yPJx1dnXQ4peY7LDXgQgKKghIUfpAbn1869oqRhRRRQAUZJ2JJ9JooBxQgClE3502f7vK+DdNyc0om/Omz/AHeV8G6a5ExvRRRWYCq6OGPdLfJUy+40hDyVKYYW7pKtGMhAJ6j7K+/DMfrj3H8Mk/p0xIB515pT2CtLXYBf4Zj/AFFy/DJP6dHhmP8AUXL8Mk/p0w0p7BRpT2Ci12AX+GIx/wDD3H8Lk/p0eGI3/L3H8Mk/p0w0p7BRpT2Ci12AX+GY/wBRcvwyT+nQLzHByGLiP/TJP6dMNKewUaU9gpWuwbi/wzH+ouP4ZJ/To8MR/wDl7j+GSf06YaU9go0p7BRt2AX+GI2Md73Ht+TJP6dHhmP9RcvwyT+nTDSnsFGlPYKNuwbi/wAMx/qLl+GSf06PDMf6i5fhkn9OmGlPYKNKewU7XYBf4Zj/AFFy/DJP6dHhmP8AUXL8Mk/p0w0p7BRpT2Ci12AX+GY/1Fy/DJP6dHhmP9RcvwyT+nTDSnsFGlPYKLXYBf4Zj/UXL8Mk/p1E6YzuI7c8xHlpaYYkBxx6I60lJVo0jK0jOcHl2U70p7BXoAHIUWuwUe8tv5UUUVFBR//Z"/>
          <p:cNvSpPr>
            <a:spLocks noChangeAspect="1" noChangeArrowheads="1"/>
          </p:cNvSpPr>
          <p:nvPr/>
        </p:nvSpPr>
        <p:spPr bwMode="auto">
          <a:xfrm>
            <a:off x="4438650" y="-571500"/>
            <a:ext cx="11239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15393" name="AutoShape 70" descr="data:image/jpg;base64,/9j/4AAQSkZJRgABAQAAAQABAAD/2wBDAAkGBwgHBgkIBwgKCgkLDRYPDQwMDRsUFRAWIB0iIiAdHx8kKDQsJCYxJx8fLT0tMTU3Ojo6Iys/RD84QzQ5Ojf/2wBDAQoKCg0MDRoPDxo3JR8lNzc3Nzc3Nzc3Nzc3Nzc3Nzc3Nzc3Nzc3Nzc3Nzc3Nzc3Nzc3Nzc3Nzc3Nzc3Nzc3Nzf/wAARCADBAJADASIAAhEBAxEB/8QAGwAAAgMBAQEAAAAAAAAAAAAABAUCAwYAAQf/xAA/EAACAQIFAQYEBAMHAgcAAAABAgMEEQAFEiExQQYTIlFhcRQygZGhscHwI0LRBxUzUmJy4TTxFiQmQ1OSwv/EABcBAQEBAQAAAAAAAAAAAAAAAAECAAP/xAAdEQEBAQEBAQADAQAAAAAAAAAAARECEiEDMUFR/9oADAMBAAIRAxEAPwDKvm89PV6Ph6d1ZbWn8IIvtYnboeL8gb8YS5jXSjMmNTIska2bSkt1ta+xXb09SMOcrWlzSrWirqVGSRSVlBKAtfbcHey3vfzO9gAQMzo46Y9zS03d0wqu5aqtrLEXuFN7C3Rb3Nxc7XxHGX5jf1BqiJEVomYKrgx6tgyg8gdPY2I+uJVNbBHOnfkNFsS8fmdyL7HbYHqCLWwkqpnqHgjRST8iIFF97WFhzcn8cfRuyn9lrVCrL2ilamBIb4KJ/H7M3C/S59jirzP6rCKirFBihozIuqykwKC7ci4W12O3TzG4xqKbsxJW5hDHnMtZl/xbE0yLBcSWF9JJOzaRfbbnbG9y+hyzJoGgyWjpYF0/4kVi7k3+Y7k/U9cVVzx5hDVQ1RqFaIpKURh3iHcqfDcqdr+Z36bHn55n8M5DwdkOz1Blwp3FXIkjBSpkGqRt7bL19t9h5YArMm7O0ksclHk8EgmYCQyatQO9ySx9PK+HsVVpy6J3lWdXS6SWI1xtxe5texF7c78YyWaVcmYVFRHGzq4sY5I21WsbqbDrsL32w/FYPGWZGxJXKKHST8yxg7dN/W3GKmpMpdSf7romJIuDDuxvbpew3G5+uEtPm9dRFBX5bOG0H+JHGW99WxsPTF0faekVrvI4hAPeI0DMST5N02J2I388PxsHNleQVOhxlkIY7FlLKBbY73vsPT88VL2byOKKSFIXQMQWCzMdIOw5v9vwwGmbUV5BQ0ksMcrX1R02kaja99rb+v3xJnmYFXoTT0x8MSAIGJtzbgeg3Nx5DBkI6p7I02YiFKSpEMkaCMPMge4Gwub3v679MU1OQ1OWUqTCNcwpYr6paaY6kG1za17Ej1thx2bWKGciKMwKpKqBwST0W9jf+uNHHLqJsyRSsviZEFzuBvcb7C24v7YnriVN5fKZwtdUTRQSImlCqO5IFwLi4HQkW28/MjFOqtpZJaWvaIU5usodFNx/mG1vW/l1GPpi5Jk8uaGspqKKGoW9nTdWJ58HAPtY77jffF9q6Kuqe0cNNmaUlItY0UKVnd37w35122K2vbm3+UHBl3E3Yr7QZplz0MOXiiULGjNHNFqDjSPCASARexJ87jfbbPUGiqr1icGYRqwSRyxNgdrgk+p+uHmYw0sK1aFEWYFQtRDKGluA1u8NzvpNtPLG5txZRk6MtSPh6kPqBIuGAba/uOv72w+PNtEmXSesq2p4I1gJUsjBWdASoIs34W4+/lKnz8LQLSVNFFVSx1bVDSuSpQG2sXBst9K9OmBBUGN1lmhJhY6dAI/lOkkD/d9d8aTsTTQ57WzS1ipJRUshqJVl3YkgWF/Lwi58ltvipz5/TY0PYfIYMnip85zKIvmNQh7jvBqMKne9rCzEXN+gIHJw/TMGMvw1THOVdn0llIVhza9hcW1dDcKb7cq87zXTJI5lkdvm0L5dBz/T+taVszU57qKWSK1nCXbbz322ub26dDbDa6YdRmwqR3qUpcalkSMXTYaib7Hr9PPpOqqaT4qkR3VpVaQwRtJZuLMB672sbjc9cIqrM8up4qv4qopJ/AQKeaVTdtJBHy8HUQfp64oPaPLKSWVY83eWKTmJgWWPbcI1gQu+1+MGthj2fnieiaimBDw3iCkCwbUyg+4UD974lcoIYHPf6Q2uoVAoLA23sdIYeoN7HjfGby6ujqc2rjTSMYZW1hr2IuAL2I4uOvpzhuMyMcrILB28QVmBLC1r7bAbdb/XEqHTVwgkVELsDsQQbXt1ueMCd7Zi0cCAsQWV0sBwL3sdW3U8+2+ApJpJZXYRs+o2YllsL32vcX2v+GJqzaBeMksNkFr+21x9eMLOaSGJmggjkMRkJ1Fe963I3vbrt0H4XOl0TSZFEdhqQ/MLcEW9BgWWndjG4idXsS1xqH1HINxb9jEEjqZafU8kIfdQsTAqx3sBvsfTa18Os0mRo0cTNEsiy94FaaQlSUJv4TpIbytbpuRbDGNJD3umQoyyEXKKNRHHmNwR5ceeMxlecVZENFFl81QLG8lOwnUEDcEgkg/7rHDCfNaUzfCVlfTUk+pTLS1VixQrfTYkaSdj1t5HG0HNPUFKnu3Rki30SHwhzcgruNjyfI7eoFiimzWlNNVxLNC6DQZPmsSRxY2IvYHnY+oKoQuhM4dpVcAB7KFj23f67Eji4FrXOLqOpaRAHUoyEHSygi549L+o8x9cGJz6hzOhzRaaqqpMwSWZXFSUQd7GoJG/OoKviA22uemBstWJ61gii6i9gOcbXO4Za/Ip5qaqlkqKdy50SXLArZkNuRpbr5XxkMryurhzFdYdWlOmzJa1zg+T9pvxh4w9fWGanVpu8Z9UOk6Yweqkk89Otx1tje9nXekyISaDHNWsZpFsLhLWQeZFhe588I8kyamFGwWR93LQzRyiwU2IDAi4HO/2640MdPNWd0JBqCKERAOQLC58wdjbjfFWq5hbVVazEgK0jEm1jcA739/pi+lymtzAlaybu6USWAVwBb/b13wypxTwI7OrTSXusUbA2Gx3a9rb8b23GCZMzCoJIIFZUA3lXWb+gN7aQfS++wxKkqfs3lEVTCFVSmr+IZYyykGwABuFBuw23J6DrhzQ9n8thpzD/dVOCWcKQrSCw9SNxa/XbbC983qZSYHkRV0GR4oH7tudtlINivl1vgChlvljwCeeaF3MiPK5kZkfcXvywuPtsPPaPoSqpKrLcxkOUwMYNdrgW073FzsOuDo45HL9+XSY/OyoAQOg1E2JH264GBaOJkDMygqqm5a1gPmN/wBPxwRJqZB3e7Le2o7j/bufXr1wFRpqRU960bSxMmhmaZCbg7MQW6i/Bx7LAWjHdQaXQhwFZUUHzNn49/tjlmDMInEoY3sshBO3t974sjlESMHdpiviLCwFjx+xfjzw6ymhq62FGjq6fvSpYL3bowYHp823Tp5YsqZMxlp5DR5dVmZU1DXEND2I53NyR069fTmcsTHA1tQvqurEWtx09+PbnDGGmlRJbR0qhixKTMUD7eK5F7bdRfrx02sIpc7p5qVHqKaWgqTYF56FyoAIuBpHy+RJNvM4KqocrzqnNTX0NNLBIFCGeLS5N7AXax36Dbf0xNfnedYHVx/DRu8B7xR4rqpJUdVN7H1tYjq5r0riWqek1sqxzKzRsjFhpv0vcgW9TtjApTsfkSKj5elbRnwljSVEl92sONS31WvcbemLJslzimXXT1kOZReHw1sYRrA3B7xBvY8Er19NmdHLWCJO9kgJuxbwhrnxXC6el9xu1hqHrgymllEWqoV9RIL6XZ1Wx3C9QNj98ZiWGshy946GrAppalQ4Eilu/O3eePYObbdGHNumM9RUdTDWVFMsxE0bMiOw1WA4Nri+2Nvm9LS5llwpKqNXiLqU1FQUYX+Q/wCYbkEHpxjKw0FXV1NVBPUpHUwNpqCPC0qpYagf9QKtb38sao6uQgy6gp3X4NnmWDQx1I+56j+nQ2OHFZWGOPRSxRx6FPibe7WNi1t7XHA4wHlzU61ElNEymdYw2gC5C3sfbfHtUDLZRbSedt7X3xnTFlJ4XI7sOVUEKW8NwbfqeMVOXUSxRgRxl7KyHdQPCN267Dp0xaCIwrMupydICnkn9MeLTSsqlQHvcqAtwovdQB1/4+mNpxdSNI2l27uGEHw2l0kcXsCNO4NuBxiDJG8iPMzSyqNLsJNaA8gjYXHr0+uOt8OjCopIRGpBIUDUo42ba/3tf64mIJLiKMqsOohAyi4uTtpHvgCmRZfh0JvDItgYwLi/rvxbgD/jFhnk70qCXLeILfSFA6j08/XpiEsJ7lomLEWIABJJ58uD+/b2B4ZBaC+uxLqxAseu5+/pfGZY85DoRBwSinujp5PJJ346j/mLN3SB2jcAeG7cqON1vv7jzwSiodBAYBgfluL22t5X/D674reSCPTIaYs6gkrq3UfS+/oD+ODSqhKSALCrBS4YNKokCsCCLX3HoQCL4dLJTiJ3qRLrVFRtMZbT7LYi/iNyt9hY8bKxE8sqTQgGLu7rYBt+R1t06D6+b2ieGKASfFyvG8jE6ZAdBP8AKPCCQPXcX69EUUL1MMayQo4kYKzRPuttr6tja4HB69cD0xpoZWCOqkoqIwmKoyjdQLHSDv0346cXVuefAmeesOumQKIZk8Tsx5Ugm3QWN9wRbfEFzECJJJkI+JKxFVjLHUdwpGnpYi+3F/XGDyFauaVax20SBCBAr64W8Vw5uAb2twep5I3NpoqelXu6dAiksEtxe5Yi3uSb9fyEkaX4WZqOSWeG5vErjWCPmVL89djxbk4qgkeWMPZolqE/jJEgLodzqL6uh2Gx3/FA2SBO6ad5ZLsrIo1AKgJY6gLbN4raufub57tGgR48wkliiiQxx+MMLgqfmG9iCunbnVY+jTMqefXDMrTu2lgsLGyNcLe3l8vW9iSfeU9bGa+WJWsY411sUuotYgW8yGB+vXGvPqZU2bGMyWmCyy1jRkStEEYlRfkbE/T9Rgp1JcB1AYHy3Xpijs3GDQzTXIWRl2DBrG17XHlcbYlUyxF2Vl192dyo5NyemDY6z7F8UbNEQy6XHi8Rvp6Df649hR3VQWZtO7Otv2Otvc9cDJUuB4IrLYab3B6/bEo+9KgX8O5UE259cR11ipzRId9DJIomil2KkE3HS9+Tbzx4FnKl3Vk07B2Jufttx/TA2hkBEg8S8Fjx98VF5G1LIBccaAdx9vyxPpU5HoxjAeaS3I1A8+uxv98BGFJpi6yKsn8xS9mxylOpYDzItghYomIbWzEC2ni4xvbeMUAy2BNQU6WbFoqNKgLVQs3JZUv9jj34aMAELcdOBb3xMUiDSPDc+W+2GUZA0dVJGzj48x6t7mM2Jv5qdvpgiaqlmZmps0olLt4iY2Db3Fzqvtb8sTGWwujiRL77EG+A/wC7YVZ47lGB2HmOmHRkE5ZHSx1hrsxzSWqngv3LMCQhPLKDyfSw6+mNAlVRVC2izBFI+ZtS3II4IIO3nxwOl7ZCSkWM2DHxDcW3vipqZVGpm02Hnz9Mb0fD6JTSNSQPNLEpVwAZI3Lk8AbdLA35I2IBIxXTKxEffHWVfYhdP8psWHnYn8MfNzJLGn8MyqSbEKGAt9ME0VdXUY10k8ii+rSDcX9jipUXl9BqEWSS0Bi12JVnUkFx4bNbqCB9dsQqHqu5kcoElSN2XSCQ2k7dOv6HGXoe2rR1BOYwK1xoLx+H7qdsPoa+kzZHemkjlV6eRH1ufANN7kDfqfsemL/aLGXyeGT4F4FZhGjszsW3YkDk+354hSiIaQ9xsATbY72wTkMsT0VX3NlXvAbXubkDk29BjymCopbncgXFhsdv36Y546S/HhIjnc6F7twCH1Xu1+MTfUAHOoD0F7DztiE4MbK0KqEUnVYWI5P5nAUFYKpCjiyXuQu5uTibFQyaWFIyCxdr+E2vt634wKZA8eznrbVv1x40bOEYAoVa9hYk/vbEnhV2AK7W6ixH9MHlUqMl2Fgl1Ftwef8AnHrWvqQkb7i9iP6YmESNDc2AN7nj/jCySeVqsnSFiXgsdzjTnTsNRKdQLNe22/P79cSaQaiZDdbb+Lj0/PC9JmMh0qRHbY+uGWXUclXIsEK3Y3LMRtbzOGc1F6gb4mNREhmsiCwZmuRt5nEZaohg0Qtfm5PHnjT0/ZClqFaM1ytKy2CNFz0Ox35xlO0VDJluZGmmGlgLXXa4tsR9MV5adR53zSMW1BRfxMeBiSurupiW9r7te/vYYXhpRpKlGRfE2o264ZUjIx1Lseo6jE+V+nqPOLjuk0+g3/HHgSmmdv8A25SBtbfF4EaqVLAXsLk9TsPxwPU06sjEnSwAsw88MTsCSoBKYpkBPANgAfXFslI1AaXMKENqhu0gH+ldd/bTt98V5UjZrmX92VEpRnG0ibkWB3A642cNFBT9n65ZajvIo6aXu5dADBTGSTa/v16W88dJHPqsp2ZVYFngbxpJZtRa9jYbe9j08sHH5pFb5GYeA9OuB8nLS94ysAkNkt53BJ/Ej7YJZh3hW+5F9/354lv450IWRizDXbpe1udsD0+WrEzPSuI0bxaeRvvt1wbckqo2FrXHn7fvnFugEWDWIsAV8/If84WBGGpN9MkZ9bG4OOMcn8zRqAP5QSceyyFHCRpIDYdOMVyRTSELGGuTe5FtsBlUlUk1CNtbggXc+H+mI90CCdN7mwGDe4WGnW5dtA6m+q3n54Hpqaas19yvhsbKNtxt9sMNquwMpFthyMPcrhEdKIqmN1jc3mddyNjxsb2uOhHPlY15Lkc6VvxVYqBYwdMRa5L32Jtewv8Avz21MlHrXXDGGhUp3mgbDqAb7bgH6YUWoLVQaIyseoDUbkKWt6HY+twOmM92wgjzrLZawBhUZYwWR2iZFdG32J5I6+W/nbGpEdKoRxRyeMhSoZbpqG5NzbY7G1+eDg0QU5pXpyDNFJEU0ykeIW4O21/b6YyZcfE4BG3huD5jywYsMaR2ZR5luCD743Nd/Z7l01GPgJ54Ksr4GZtaBvJhYXHS4t+mMplFMr1c9DmUbd5FIIzEhBbmxJvtYc+o4F9sC9gSigE8pjNfHTobaWnYEE3tzh7SdlzUIWbMIEUGxCxliPa5Hvg/MuxlO9HrymWWlqlBt4iVkG3lYdf++B8j7NTU6IMwrHMglCGMDQvy3sLi528vLnbGgtMMq7PZTl08ksTSPWlGjLs5Syt6A77jn32xf2hSGPIMybXr/wDKSDUfEW8DAX98MpIoYFUJdnU2PXTcdfTYfb3wpz6sV8izAsw2gfWRcjZCOv7+uKSw2QnVFWBr3ulzfcbeft+uCJYwkrNICACSLA8cm5456YA7PRtIldKLXK6BfY3te/2wxkF0IBsFYnUfvt5/liFz69DHSdK2ubkW6YmZzGASPCBYnk36AAYrdQ1nRNTWsxv0HH3xAMqkKCAxFxpG+Mw4T0zvZolke5sWJPpbjEJZkHiCC97Aqt+f3+7YBs0aJHE5Fha7b3t+uJxsU8JaRnW5sRucZk60yaAItQYnbUbfsY9y+rWnkZEI0gAAg+mIpIZYUlkRo9YuoKkdCf0wBMZEm1Rrs4NwRxgXPphmHaOqpHK0kpuvzMenkMU0+f18x70TFpALEiwI9tre+2AYqQ1F9ZtI2/n9fxwStDqh1RLpO1z+eH6MkHf+Js1UkBohqG91O1vqDgWs7ZZlEFSGbupCN3167c+fpbm/HvgWele5sb8Agk7eYONFlPYVa6i1yTmKV72Vk2XyOx4Pp5401NwqyftvmdNUO9YVqUdQC5AVhY/5hyPTF/autetalzvLleJ9IEmlT4R0ufv98eS/2bZ4a5YllhWj/nnDjwr1sOb2xtJMngSNqSKnC05iVTGFABHFr2vf1564RshNlfaiTNKCEEKatW0yC3zWB3/duuDMxzmY0zz/AAVRDFFGJu/RtpfNbbk8ncbGwsRbbB1NHLk2dCKGZJYyAwdW/lJ2JA6f0w5SomWpjqBNaWO9wkd+8B4N777bb352tja1hyM8eVwA7a5lHdwppEmobsLnY7e1t8FZxEW7O5x3MwRngZtbbKqgDV9gCeu98LqClo5pvi3pYviozeCVWIEYYC4twTcci224xZm7sOx2ZK+lZPgZzpU6f5eg5tvxi0s7kcUUTVkVI5kiIjdWO4Nww+1xwdwQwPFyRUsi6lfTpsAdR9BtbGV/s/zDuc4ny5wWNQtkYG9tF249btjTZ5BGk6KB4mkBJt0OOdmK4+x0ZOiPSFIJ3KmwA3xAqzSMF0sw8Wkm30xctlhWxUqov4jxvc48JZmjCtoF7E9bDp9dvpfBFVBYRDIrKztEykgkA2N/P1/TFiwiZ7oBsLEtyB5A8jHpWJSWPy6gD5eW4/pgqk0vECtxvcAqbi3mMLKK0agp8Osbi+9jb8MDJEzyMCAATyPL/vf7YrrChlYySVOoOF3cWGkkgj3vvi6B2WN31KrP8qlbaffBpkouJI6ddLHc76V5/f8ATFsWaxU9wlBTynr37sd/uBhVNmNPHC3fPpPkev8AXCWTtBBGQPERfkbYRj6DQ5xkWsTVGUTRyrvqp2Mi+9ibjHtT2zaIL/dkENLCrBWMo1yW2vYDYfXy++BGc0rBW1PdWDDnYjg7YqFfWZpMEoaSorJfJIy5A+mN9FkfSqLtgZJrmrDsVtolhUBvZl3H48cYcjNIaillqaeCZnUiOSIsNSNcHi9uGvccgbX2x8erI83ooe8zPKa6ki/+WSFlUe5tYfXBGVZ89OQNRlgkTup49R/iR32HoQb2PrhHmfx9ESKSvE4kiiiYOArPYmQBupBPhsTYcg+mBqigCSII6fTGGYOwj3Uje9zY26XA5IPA3zPZzPZqauEEwMyFiIwwGrrYXt7DG8QNWwxVEKWSTTIDDUFgw0i1xx6EegN+mM1mFtMylC0bI6iyghxsb238uvrhBntXTfBZ5AKuN7UUgjS73Um+rnbiwtfY8DfGleFYoyqINBKjQUAAF+QLevv+nzHN5ooMszdzqaSon7uM8CxZi3v4V/HFQSfCbsVP/wCp8paQKO+nMa26gqy//q2NhWGRc1lUksmrUrXuLeWMnHRwUOZ0FbQTPLTU86AOVtuDq9hcHi9/fG1zqFUrJGPyt4m6dLf0wd/634bsr1dSRIIguk7kseMeKyxzOBotclmBA3Fr3++PF+Q6lGny5OPZFB0sQjI/zgr81x+OIi6Jp+5FjLGr94bkMNR39foPtjkLwzSxQ0jpAiAxsxB1He45NhtyfPAsRMQKxyMwtYax6/v7YLgutwLhTuotsPPr9eMUCXMW0y2LXABN73tgRRVVdo6ZtXmegHnfD2oip5TaWMMCLgcbeeIRy0qBYE/g9LgbfhjZDLXmS9laaqlLZjKZFU+I9N/Qc/XG9oMn7P00CxLlVI+1mLx6vvf2xkoqpkkCpX0ehhYEhk07b3Nt7/rhl/fdJToBJmUUl/5YIHcDi+5t+mHU3TqXs/2PlnV5slo1kbi10U29jbDnK5qChpxBltPT08NzZIAAD725OMNUdosphdnvUTseqRiL87k4jl/afKIIwqUVZTqoPhgdSo9ADx7C2HR5bxq9JTdSRFIbNrBCsNgfztY82OMl2h7A5dVss+UhKKsf5+7W0LG3JUfL7jb04OA6rt3SoG+Hy6pkN7gyTBR+AOA4c8z7tPVLFLopcujazxUwI1bbAkm5HnY39LYBlZ+fs/mWRVsPxZA71zolp2DhbG25IsOnzY29NnFRBkUk70s8tTHE04iBWQlrnwgrzxfrYG29rYKzOEz0PdmNRAALuJCDbjawve1+Pw6KstrjHHHJTvp7sWUmMjbptyP3tjExzWtWKg+KljI0IZCpI2IFwOT1tj5T2riNP2cypWUyT1MslQ/ogCopPuS2Nt2hqxLFBRLI15bBzIpGgX55259cAVtfUUud0ksFHFVUAiSB5WTZAxJAve4Iuu3Bt12xvU5+jq5Cj4CjghjijhCpLqkkbU7xkMFsdTbnbgFb7ix23P8AjjLHHqW0qpp7sMrEAeo24GD5qNZ/4k9VUmY7AhV2v62/7cYGPZqKRgS8rWa+ovc/s4M6v7bnOUaKW4szE28hbF4YkeAiw3uvne+LosjSFV7udlI6s18A09QkhKjdgbW4/YxrzY6bohnAV2Ow6/bEIikq6agAxTEhV/zqR1629NsSb5ASDcG1r23xWBKDqYLqG3sMGthjPDGIkCC7adtgPCPUfv0worFtE7KQzqAb6diRglp2dNJOwGB3hkaB1ZtTEFb2sCTxjWmTEnKKNW56Cx5wFUzzGwhW3r1w5SnC7X8IG3njlgRAL+I8bjn1xsbWWenrZDcFufLFsUdZGfFdr+YxpnVF4UlrcXxWy6p1SOMkH5mAvthG0nIkYXMRJA+UdcMslz1aS6TRjRp2twxPn5+35c42mR18VD3aLk9QsMvNSYLFON2/mtfrYDf0Jwi7ZZFSrGKqgj0ENpkXpc7g/v0xsTu/sFXdoXqNSRO6qTuCOfr58+m+ARnE0EWt2DMDZrkjfz53P9PXC+NTGSGB1AYZ9m8hTPawvW1Hw1DDs8h5ZuijyPmeg98M+m5IGomrc5zHRQ0pkkkRox4fAgsTYm1gbDb1wyzDLO0VO4VKCZYyY1DKNBVQNIG9lLArqDbG/wBMfQsuyiOkgWmyrM9MIvaOmIsPPw3/ABxOTJH1FXzeWMHgMRsf/tjXnXO1k8xzikC93S0yxnm7Es344VNmDuNzt9sByPdy2KH1sduMd8iBcuYCIEliT53vhKRt3guCTe4xeKNnJuBbzOLJYAq6B0sOPzxs1UuK4a11FiSf9QwXTVMU51A3sCGHG/53wolLRPpCDz2PTAU7lfEgZRq5AN8TfxSrnbXR6GXWo2PFxwcVpDBY6LXuTq/1dTjKU+aVMB/xdQPR+v1wVD2h0Me8iW/mp598RfxdRc6jUxy60vfxqLMLcEYpCsxKi9iNyDxhHH2lpwQ5RgwPRcXr2noTu5dT/sN8bx1/jfDqOM67C7kgm56YpkDq6tFe3N1bi1rW/HCsdrKBBdVdj6rtiiXtfGb91Slj5kgY3jr/ABvh+tTVQi3eOIywcqDbU3njytzWpNI0VTJ3cTW+dzjKy9o6ycWiRIVP+Rbn7nA4kldtbrI79SbnFT8d/qbYZy1ZqC3cAgEi7sNz9OmNT2RqaWPL5aITqasOztG3zFCBYjz2H4YymT0lVW1UcEMTNI5AVev36D1x9Up+w+SRxRPPTa6oaSahZGVtQ6ix2GKzHPrrSgO6yd5TTtHINwVN/wB/XGgy7tOxiEWZw97YW7yPk+6n9MC5z2fILVFCPVowfywljk1HTMpV/M7ff+uLQQjEumOx2JMc/wAq4m3+MfrjsdhhKa3/AKlvYYpf/AGOx2KioBqfkHthXL8+Ox2LjBsVP1x2OxaogOBgmHhfb9cdjsakbS/yY0lL/h/THY7HLpNb/wDs34q/r+WNVW/4L+2Ox2Irkug/wV9sYjN/+uk9zjsdhZ//2Q=="/>
          <p:cNvSpPr>
            <a:spLocks noChangeAspect="1" noChangeArrowheads="1"/>
          </p:cNvSpPr>
          <p:nvPr/>
        </p:nvSpPr>
        <p:spPr bwMode="auto">
          <a:xfrm>
            <a:off x="4448175" y="-533400"/>
            <a:ext cx="8382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grpSp>
        <p:nvGrpSpPr>
          <p:cNvPr id="2" name="53 Grupo"/>
          <p:cNvGrpSpPr/>
          <p:nvPr/>
        </p:nvGrpSpPr>
        <p:grpSpPr>
          <a:xfrm>
            <a:off x="7224925" y="2349046"/>
            <a:ext cx="1717586" cy="4179383"/>
            <a:chOff x="7224925" y="2349046"/>
            <a:chExt cx="1717586" cy="4179383"/>
          </a:xfrm>
          <a:scene3d>
            <a:camera prst="orthographicFront">
              <a:rot lat="0" lon="0" rev="0"/>
            </a:camera>
            <a:lightRig rig="glow" dir="t">
              <a:rot lat="0" lon="0" rev="4800000"/>
            </a:lightRig>
          </a:scene3d>
        </p:grpSpPr>
        <p:grpSp>
          <p:nvGrpSpPr>
            <p:cNvPr id="3" name="51 Grupo"/>
            <p:cNvGrpSpPr/>
            <p:nvPr/>
          </p:nvGrpSpPr>
          <p:grpSpPr>
            <a:xfrm>
              <a:off x="7234994" y="2349046"/>
              <a:ext cx="1707517" cy="4179383"/>
              <a:chOff x="7234994" y="2349046"/>
              <a:chExt cx="1707517" cy="4179383"/>
            </a:xfrm>
          </p:grpSpPr>
          <p:pic>
            <p:nvPicPr>
              <p:cNvPr id="15408" name="Picture 48" descr="http://www.mejoresplayas.org/imgs/CancunMexico.jpg"/>
              <p:cNvPicPr>
                <a:picLocks noChangeAspect="1" noChangeArrowheads="1"/>
              </p:cNvPicPr>
              <p:nvPr/>
            </p:nvPicPr>
            <p:blipFill>
              <a:blip r:embed="rId3" cstate="email"/>
              <a:srcRect/>
              <a:stretch>
                <a:fillRect/>
              </a:stretch>
            </p:blipFill>
            <p:spPr bwMode="auto">
              <a:xfrm>
                <a:off x="8489663" y="4288208"/>
                <a:ext cx="441434" cy="1166648"/>
              </a:xfrm>
              <a:prstGeom prst="rect">
                <a:avLst/>
              </a:prstGeom>
              <a:noFill/>
              <a:ln>
                <a:noFill/>
              </a:ln>
              <a:effectLst>
                <a:outerShdw blurRad="190500" dist="228600" dir="2700000" algn="ctr">
                  <a:srgbClr val="000000">
                    <a:alpha val="30000"/>
                  </a:srgbClr>
                </a:outerShdw>
              </a:effectLst>
              <a:sp3d prstMaterial="matte">
                <a:bevelT w="127000" h="63500"/>
              </a:sp3d>
            </p:spPr>
          </p:pic>
          <p:pic>
            <p:nvPicPr>
              <p:cNvPr id="15422" name="Picture 62" descr="http://geografia.laguia2000.com/wp-content/uploads/2007/06/mex_cent_amer_map.jpg"/>
              <p:cNvPicPr>
                <a:picLocks noChangeAspect="1" noChangeArrowheads="1"/>
              </p:cNvPicPr>
              <p:nvPr/>
            </p:nvPicPr>
            <p:blipFill>
              <a:blip r:embed="rId4" cstate="email"/>
              <a:srcRect/>
              <a:stretch>
                <a:fillRect/>
              </a:stretch>
            </p:blipFill>
            <p:spPr bwMode="auto">
              <a:xfrm>
                <a:off x="7259542" y="5364434"/>
                <a:ext cx="1025717" cy="760932"/>
              </a:xfrm>
              <a:prstGeom prst="rect">
                <a:avLst/>
              </a:prstGeom>
              <a:noFill/>
              <a:ln>
                <a:noFill/>
              </a:ln>
              <a:effectLst>
                <a:outerShdw blurRad="190500" dist="228600" dir="2700000" algn="ctr">
                  <a:srgbClr val="000000">
                    <a:alpha val="30000"/>
                  </a:srgbClr>
                </a:outerShdw>
              </a:effectLst>
              <a:sp3d prstMaterial="matte">
                <a:bevelT w="127000" h="63500"/>
              </a:sp3d>
            </p:spPr>
          </p:pic>
          <p:pic>
            <p:nvPicPr>
              <p:cNvPr id="15406" name="Picture 46" descr="http://api.ning.com/files/RKeTrDmIkj289XsgUiX5tzkqJSpAuUZwECB9fgSW*XmRYgCOSNRGxcqdSd4-R5Sio6psgFpTvCsry7wppnwLv2ahB8Z0VYx5/jarochabailando.jpg"/>
              <p:cNvPicPr>
                <a:picLocks noChangeAspect="1" noChangeArrowheads="1"/>
              </p:cNvPicPr>
              <p:nvPr/>
            </p:nvPicPr>
            <p:blipFill>
              <a:blip r:embed="rId5" cstate="email"/>
              <a:srcRect/>
              <a:stretch>
                <a:fillRect/>
              </a:stretch>
            </p:blipFill>
            <p:spPr bwMode="auto">
              <a:xfrm>
                <a:off x="8063994" y="3468399"/>
                <a:ext cx="867103" cy="835571"/>
              </a:xfrm>
              <a:prstGeom prst="rect">
                <a:avLst/>
              </a:prstGeom>
              <a:noFill/>
              <a:ln>
                <a:noFill/>
              </a:ln>
              <a:effectLst>
                <a:outerShdw blurRad="190500" dist="228600" dir="2700000" algn="ctr">
                  <a:srgbClr val="000000">
                    <a:alpha val="30000"/>
                  </a:srgbClr>
                </a:outerShdw>
              </a:effectLst>
              <a:sp3d prstMaterial="matte">
                <a:bevelT w="127000" h="63500"/>
              </a:sp3d>
            </p:spPr>
          </p:pic>
          <p:pic>
            <p:nvPicPr>
              <p:cNvPr id="15416" name="Picture 56" descr="http://www.kalipedia.com/kalipediamedia/penrelcul/media/200707/18/relycult/20070718klpprcryc_227.Ies.SCO.jpg"/>
              <p:cNvPicPr>
                <a:picLocks noChangeAspect="1" noChangeArrowheads="1"/>
              </p:cNvPicPr>
              <p:nvPr/>
            </p:nvPicPr>
            <p:blipFill>
              <a:blip r:embed="rId6" cstate="email"/>
              <a:srcRect/>
              <a:stretch>
                <a:fillRect/>
              </a:stretch>
            </p:blipFill>
            <p:spPr bwMode="auto">
              <a:xfrm>
                <a:off x="8237415" y="2905242"/>
                <a:ext cx="693682" cy="594688"/>
              </a:xfrm>
              <a:prstGeom prst="rect">
                <a:avLst/>
              </a:prstGeom>
              <a:noFill/>
              <a:ln>
                <a:noFill/>
              </a:ln>
              <a:effectLst>
                <a:outerShdw blurRad="190500" dist="228600" dir="2700000" algn="ctr">
                  <a:srgbClr val="000000">
                    <a:alpha val="30000"/>
                  </a:srgbClr>
                </a:outerShdw>
              </a:effectLst>
              <a:sp3d prstMaterial="matte">
                <a:bevelT w="127000" h="63500"/>
              </a:sp3d>
            </p:spPr>
          </p:pic>
          <p:pic>
            <p:nvPicPr>
              <p:cNvPr id="15410" name="Picture 50" descr="http://www.esacademic.com/pictures/eswiki/84/Taxco_Santa_Prisca.jpg"/>
              <p:cNvPicPr>
                <a:picLocks noChangeAspect="1" noChangeArrowheads="1"/>
              </p:cNvPicPr>
              <p:nvPr/>
            </p:nvPicPr>
            <p:blipFill>
              <a:blip r:embed="rId7" cstate="email"/>
              <a:srcRect/>
              <a:stretch>
                <a:fillRect/>
              </a:stretch>
            </p:blipFill>
            <p:spPr bwMode="auto">
              <a:xfrm>
                <a:off x="7236372" y="2948136"/>
                <a:ext cx="1007386" cy="769991"/>
              </a:xfrm>
              <a:prstGeom prst="rect">
                <a:avLst/>
              </a:prstGeom>
              <a:noFill/>
              <a:ln>
                <a:noFill/>
              </a:ln>
              <a:effectLst>
                <a:outerShdw blurRad="190500" dist="228600" dir="2700000" algn="ctr">
                  <a:srgbClr val="000000">
                    <a:alpha val="30000"/>
                  </a:srgbClr>
                </a:outerShdw>
              </a:effectLst>
              <a:sp3d prstMaterial="matte">
                <a:bevelT w="127000" h="63500"/>
              </a:sp3d>
            </p:spPr>
          </p:pic>
          <p:pic>
            <p:nvPicPr>
              <p:cNvPr id="15412" name="Picture 52" descr="http://www.portalciencia.net/images/teotihuacan1.jpg"/>
              <p:cNvPicPr>
                <a:picLocks noChangeAspect="1" noChangeArrowheads="1"/>
              </p:cNvPicPr>
              <p:nvPr/>
            </p:nvPicPr>
            <p:blipFill>
              <a:blip r:embed="rId8" cstate="email"/>
              <a:srcRect/>
              <a:stretch>
                <a:fillRect/>
              </a:stretch>
            </p:blipFill>
            <p:spPr bwMode="auto">
              <a:xfrm>
                <a:off x="7234994" y="2349046"/>
                <a:ext cx="1694320" cy="599089"/>
              </a:xfrm>
              <a:prstGeom prst="rect">
                <a:avLst/>
              </a:prstGeom>
              <a:noFill/>
              <a:ln>
                <a:noFill/>
              </a:ln>
              <a:effectLst>
                <a:outerShdw blurRad="190500" dist="228600" dir="2700000" algn="ctr">
                  <a:srgbClr val="000000">
                    <a:alpha val="30000"/>
                  </a:srgbClr>
                </a:outerShdw>
              </a:effectLst>
              <a:sp3d prstMaterial="matte">
                <a:bevelT w="127000" h="63500"/>
              </a:sp3d>
            </p:spPr>
          </p:pic>
          <p:pic>
            <p:nvPicPr>
              <p:cNvPr id="15404" name="Picture 44" descr="http://t0.gstatic.com/images?q=tbn:ZhXoakwkGvDZqM:http://nuestrogourmet.com/wp-content/uploads/2007/01/pozole.gif&amp;t=1"/>
              <p:cNvPicPr>
                <a:picLocks noChangeAspect="1" noChangeArrowheads="1"/>
              </p:cNvPicPr>
              <p:nvPr/>
            </p:nvPicPr>
            <p:blipFill>
              <a:blip r:embed="rId9" cstate="email"/>
              <a:srcRect/>
              <a:stretch>
                <a:fillRect/>
              </a:stretch>
            </p:blipFill>
            <p:spPr bwMode="auto">
              <a:xfrm flipH="1">
                <a:off x="7244047" y="4776716"/>
                <a:ext cx="851337" cy="610674"/>
              </a:xfrm>
              <a:prstGeom prst="rect">
                <a:avLst/>
              </a:prstGeom>
              <a:noFill/>
              <a:ln>
                <a:noFill/>
              </a:ln>
              <a:effectLst>
                <a:outerShdw blurRad="190500" dist="228600" dir="2700000" algn="ctr">
                  <a:srgbClr val="000000">
                    <a:alpha val="30000"/>
                  </a:srgbClr>
                </a:outerShdw>
              </a:effectLst>
              <a:sp3d prstMaterial="matte">
                <a:bevelT w="127000" h="63500"/>
              </a:sp3d>
            </p:spPr>
          </p:pic>
          <p:pic>
            <p:nvPicPr>
              <p:cNvPr id="15420" name="Picture 60" descr="http://alcaldealdocornejo.files.wordpress.com/2008/09/mexico2.jpg"/>
              <p:cNvPicPr>
                <a:picLocks noChangeAspect="1" noChangeArrowheads="1"/>
              </p:cNvPicPr>
              <p:nvPr/>
            </p:nvPicPr>
            <p:blipFill>
              <a:blip r:embed="rId10" cstate="email"/>
              <a:srcRect/>
              <a:stretch>
                <a:fillRect/>
              </a:stretch>
            </p:blipFill>
            <p:spPr bwMode="auto">
              <a:xfrm>
                <a:off x="7935741" y="4713873"/>
                <a:ext cx="573849" cy="788276"/>
              </a:xfrm>
              <a:prstGeom prst="rect">
                <a:avLst/>
              </a:prstGeom>
              <a:noFill/>
              <a:ln>
                <a:noFill/>
              </a:ln>
              <a:effectLst>
                <a:outerShdw blurRad="190500" dist="228600" dir="2700000" algn="ctr">
                  <a:srgbClr val="000000">
                    <a:alpha val="30000"/>
                  </a:srgbClr>
                </a:outerShdw>
              </a:effectLst>
              <a:sp3d prstMaterial="matte">
                <a:bevelT w="127000" h="63500"/>
              </a:sp3d>
            </p:spPr>
          </p:pic>
          <p:pic>
            <p:nvPicPr>
              <p:cNvPr id="15418" name="Picture 58" descr="http://www.abcpedia.com/arteydibujo/imagenes/pintura-mexicana-rivera.jpg"/>
              <p:cNvPicPr>
                <a:picLocks noChangeAspect="1" noChangeArrowheads="1"/>
              </p:cNvPicPr>
              <p:nvPr/>
            </p:nvPicPr>
            <p:blipFill>
              <a:blip r:embed="rId11" cstate="email"/>
              <a:srcRect/>
              <a:stretch>
                <a:fillRect/>
              </a:stretch>
            </p:blipFill>
            <p:spPr bwMode="auto">
              <a:xfrm>
                <a:off x="8284751" y="5439087"/>
                <a:ext cx="642299" cy="630621"/>
              </a:xfrm>
              <a:prstGeom prst="rect">
                <a:avLst/>
              </a:prstGeom>
              <a:noFill/>
              <a:ln>
                <a:noFill/>
              </a:ln>
              <a:effectLst>
                <a:outerShdw blurRad="190500" dist="228600" dir="2700000" algn="ctr">
                  <a:srgbClr val="000000">
                    <a:alpha val="30000"/>
                  </a:srgbClr>
                </a:outerShdw>
              </a:effectLst>
              <a:sp3d prstMaterial="matte">
                <a:bevelT w="127000" h="63500"/>
              </a:sp3d>
            </p:spPr>
          </p:pic>
          <p:pic>
            <p:nvPicPr>
              <p:cNvPr id="15424" name="Picture 64" descr="http://www.frc.ri.cmu.edu/project/depthx/images/depthx.jpg"/>
              <p:cNvPicPr>
                <a:picLocks noChangeAspect="1" noChangeArrowheads="1"/>
              </p:cNvPicPr>
              <p:nvPr/>
            </p:nvPicPr>
            <p:blipFill>
              <a:blip r:embed="rId12" cstate="email"/>
              <a:srcRect/>
              <a:stretch>
                <a:fillRect/>
              </a:stretch>
            </p:blipFill>
            <p:spPr bwMode="auto">
              <a:xfrm>
                <a:off x="7235687" y="3704886"/>
                <a:ext cx="899320" cy="630620"/>
              </a:xfrm>
              <a:prstGeom prst="rect">
                <a:avLst/>
              </a:prstGeom>
              <a:noFill/>
              <a:ln>
                <a:noFill/>
              </a:ln>
              <a:effectLst>
                <a:outerShdw blurRad="190500" dist="228600" dir="2700000" algn="ctr">
                  <a:srgbClr val="000000">
                    <a:alpha val="30000"/>
                  </a:srgbClr>
                </a:outerShdw>
              </a:effectLst>
              <a:sp3d prstMaterial="matte">
                <a:bevelT w="127000" h="63500"/>
              </a:sp3d>
            </p:spPr>
          </p:pic>
          <p:pic>
            <p:nvPicPr>
              <p:cNvPr id="15426" name="Picture 66" descr="http://t1.gstatic.com/images?q=tbn:i4wpK3AhRPuXfM:http://i643.photobucket.com/albums/uu157/piji/jarraas.jpg&amp;t=1"/>
              <p:cNvPicPr>
                <a:picLocks noChangeAspect="1" noChangeArrowheads="1"/>
              </p:cNvPicPr>
              <p:nvPr/>
            </p:nvPicPr>
            <p:blipFill>
              <a:blip r:embed="rId13" cstate="email"/>
              <a:srcRect/>
              <a:stretch>
                <a:fillRect/>
              </a:stretch>
            </p:blipFill>
            <p:spPr bwMode="auto">
              <a:xfrm>
                <a:off x="7942997" y="6059606"/>
                <a:ext cx="477672" cy="467092"/>
              </a:xfrm>
              <a:prstGeom prst="rect">
                <a:avLst/>
              </a:prstGeom>
              <a:noFill/>
              <a:ln>
                <a:noFill/>
              </a:ln>
              <a:effectLst>
                <a:outerShdw blurRad="190500" dist="228600" dir="2700000" algn="ctr">
                  <a:srgbClr val="000000">
                    <a:alpha val="30000"/>
                  </a:srgbClr>
                </a:outerShdw>
              </a:effectLst>
              <a:sp3d prstMaterial="matte">
                <a:bevelT w="127000" h="63500"/>
              </a:sp3d>
            </p:spPr>
          </p:pic>
          <p:pic>
            <p:nvPicPr>
              <p:cNvPr id="15428" name="Picture 68" descr="http://www.cbtis179.edu.mx/portal/blog/wp-content/uploads/2009/11/famili4NT_.jpg"/>
              <p:cNvPicPr>
                <a:picLocks noChangeAspect="1" noChangeArrowheads="1"/>
              </p:cNvPicPr>
              <p:nvPr/>
            </p:nvPicPr>
            <p:blipFill>
              <a:blip r:embed="rId14" cstate="email"/>
              <a:srcRect/>
              <a:stretch>
                <a:fillRect/>
              </a:stretch>
            </p:blipFill>
            <p:spPr bwMode="auto">
              <a:xfrm>
                <a:off x="7259419" y="5910400"/>
                <a:ext cx="779112" cy="618029"/>
              </a:xfrm>
              <a:prstGeom prst="rect">
                <a:avLst/>
              </a:prstGeom>
              <a:noFill/>
              <a:ln>
                <a:noFill/>
              </a:ln>
              <a:effectLst>
                <a:outerShdw blurRad="190500" dist="228600" dir="2700000" algn="ctr">
                  <a:srgbClr val="000000">
                    <a:alpha val="30000"/>
                  </a:srgbClr>
                </a:outerShdw>
              </a:effectLst>
              <a:sp3d prstMaterial="matte">
                <a:bevelT w="127000" h="63500"/>
              </a:sp3d>
            </p:spPr>
          </p:pic>
          <p:pic>
            <p:nvPicPr>
              <p:cNvPr id="15432" name="Picture 72" descr="http://mexicohabla.com/wordpress/wp-content/uploads/2008/05/windowslivewriter0bef85ebe317-9a9ccabeza-colosal-n1-del-museo-xalapa91.jpg"/>
              <p:cNvPicPr>
                <a:picLocks noChangeAspect="1" noChangeArrowheads="1"/>
              </p:cNvPicPr>
              <p:nvPr/>
            </p:nvPicPr>
            <p:blipFill>
              <a:blip r:embed="rId15" cstate="email"/>
              <a:srcRect/>
              <a:stretch>
                <a:fillRect/>
              </a:stretch>
            </p:blipFill>
            <p:spPr bwMode="auto">
              <a:xfrm>
                <a:off x="8411998" y="5813946"/>
                <a:ext cx="530513" cy="709683"/>
              </a:xfrm>
              <a:prstGeom prst="rect">
                <a:avLst/>
              </a:prstGeom>
              <a:noFill/>
              <a:ln>
                <a:noFill/>
              </a:ln>
              <a:effectLst>
                <a:outerShdw blurRad="190500" dist="228600" dir="2700000" algn="ctr">
                  <a:srgbClr val="000000">
                    <a:alpha val="30000"/>
                  </a:srgbClr>
                </a:outerShdw>
              </a:effectLst>
              <a:sp3d prstMaterial="matte">
                <a:bevelT w="127000" h="63500"/>
              </a:sp3d>
            </p:spPr>
          </p:pic>
          <p:pic>
            <p:nvPicPr>
              <p:cNvPr id="15414" name="Picture 54" descr="http://1.bp.blogspot.com/_8kJavZTDnhA/TKUfKmW9m-I/AAAAAAAABBM/6YdssB6U9Cg/s1600/20070708-Palacio+bellas+artes.jpg"/>
              <p:cNvPicPr>
                <a:picLocks noChangeAspect="1" noChangeArrowheads="1"/>
              </p:cNvPicPr>
              <p:nvPr/>
            </p:nvPicPr>
            <p:blipFill>
              <a:blip r:embed="rId16" cstate="email"/>
              <a:srcRect/>
              <a:stretch>
                <a:fillRect/>
              </a:stretch>
            </p:blipFill>
            <p:spPr bwMode="auto">
              <a:xfrm>
                <a:off x="8070574" y="4099019"/>
                <a:ext cx="860523" cy="642567"/>
              </a:xfrm>
              <a:prstGeom prst="rect">
                <a:avLst/>
              </a:prstGeom>
              <a:noFill/>
              <a:ln>
                <a:noFill/>
              </a:ln>
              <a:effectLst>
                <a:outerShdw blurRad="190500" dist="228600" dir="2700000" algn="ctr">
                  <a:srgbClr val="000000">
                    <a:alpha val="30000"/>
                  </a:srgbClr>
                </a:outerShdw>
              </a:effectLst>
              <a:sp3d prstMaterial="matte">
                <a:bevelT w="127000" h="63500"/>
              </a:sp3d>
            </p:spPr>
          </p:pic>
        </p:grpSp>
        <p:pic>
          <p:nvPicPr>
            <p:cNvPr id="15434" name="Picture 74" descr="http://i2.esmas.com/2009/09/25/75108/museo-nacional-de-antropologia-300x350.jpg"/>
            <p:cNvPicPr>
              <a:picLocks noChangeAspect="1" noChangeArrowheads="1"/>
            </p:cNvPicPr>
            <p:nvPr/>
          </p:nvPicPr>
          <p:blipFill>
            <a:blip r:embed="rId17" cstate="email"/>
            <a:srcRect/>
            <a:stretch>
              <a:fillRect/>
            </a:stretch>
          </p:blipFill>
          <p:spPr bwMode="auto">
            <a:xfrm>
              <a:off x="7224925" y="4299045"/>
              <a:ext cx="840901" cy="586854"/>
            </a:xfrm>
            <a:prstGeom prst="rect">
              <a:avLst/>
            </a:prstGeom>
            <a:noFill/>
            <a:ln>
              <a:noFill/>
            </a:ln>
            <a:effectLst>
              <a:outerShdw blurRad="190500" dist="228600" dir="2700000" algn="ctr">
                <a:srgbClr val="000000">
                  <a:alpha val="30000"/>
                </a:srgbClr>
              </a:outerShdw>
            </a:effectLst>
            <a:sp3d prstMaterial="matte">
              <a:bevelT w="127000" h="63500"/>
            </a:sp3d>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1 Rectángulo"/>
          <p:cNvSpPr>
            <a:spLocks noChangeArrowheads="1"/>
          </p:cNvSpPr>
          <p:nvPr/>
        </p:nvSpPr>
        <p:spPr bwMode="auto">
          <a:xfrm>
            <a:off x="571500" y="1000125"/>
            <a:ext cx="8315325" cy="508000"/>
          </a:xfrm>
          <a:prstGeom prst="rect">
            <a:avLst/>
          </a:prstGeom>
          <a:solidFill>
            <a:srgbClr val="C00000"/>
          </a:solidFill>
          <a:ln w="22225" algn="ctr">
            <a:solidFill>
              <a:srgbClr val="000000"/>
            </a:solidFill>
            <a:round/>
            <a:headEnd/>
            <a:tailEnd/>
          </a:ln>
        </p:spPr>
        <p:txBody>
          <a:bodyPr anchor="ctr">
            <a:spAutoFit/>
          </a:bodyPr>
          <a:lstStyle/>
          <a:p>
            <a:endParaRPr lang="es-ES"/>
          </a:p>
          <a:p>
            <a:endParaRPr lang="es-ES"/>
          </a:p>
          <a:p>
            <a:endParaRPr lang="es-MX"/>
          </a:p>
        </p:txBody>
      </p:sp>
      <p:sp>
        <p:nvSpPr>
          <p:cNvPr id="16387" name="Rectangle 4"/>
          <p:cNvSpPr>
            <a:spLocks noChangeArrowheads="1"/>
          </p:cNvSpPr>
          <p:nvPr/>
        </p:nvSpPr>
        <p:spPr bwMode="auto">
          <a:xfrm>
            <a:off x="749300" y="88900"/>
            <a:ext cx="7975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sp>
        <p:nvSpPr>
          <p:cNvPr id="16388" name="Rectangle 2"/>
          <p:cNvSpPr>
            <a:spLocks noGrp="1" noChangeArrowheads="1"/>
          </p:cNvSpPr>
          <p:nvPr>
            <p:ph type="title" idx="4294967295"/>
          </p:nvPr>
        </p:nvSpPr>
        <p:spPr bwMode="auto">
          <a:xfrm>
            <a:off x="771525" y="0"/>
            <a:ext cx="7853363"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s-ES" sz="1800" smtClean="0"/>
              <a:t>¿Qué importancia tiene el Patrimonio Cultural?</a:t>
            </a:r>
          </a:p>
        </p:txBody>
      </p:sp>
      <p:sp>
        <p:nvSpPr>
          <p:cNvPr id="16389" name="6 Rectángulo redondeado"/>
          <p:cNvSpPr>
            <a:spLocks noChangeArrowheads="1"/>
          </p:cNvSpPr>
          <p:nvPr/>
        </p:nvSpPr>
        <p:spPr bwMode="auto">
          <a:xfrm>
            <a:off x="709613" y="1096963"/>
            <a:ext cx="8048625" cy="32226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dashDot"/>
                <a:round/>
                <a:headEnd/>
                <a:tailEnd/>
              </a14:hiddenLine>
            </a:ext>
          </a:extLst>
        </p:spPr>
        <p:txBody>
          <a:bodyPr anchor="ctr"/>
          <a:lstStyle/>
          <a:p>
            <a:pPr algn="just" eaLnBrk="1" hangingPunct="1"/>
            <a:r>
              <a:rPr lang="es-ES_tradnl" sz="1600">
                <a:solidFill>
                  <a:schemeClr val="bg1"/>
                </a:solidFill>
                <a:cs typeface="Arial" charset="0"/>
              </a:rPr>
              <a:t>El Patrimonio Cultural deriva en significados de gran importancia para el país y sus habitantes. </a:t>
            </a:r>
          </a:p>
        </p:txBody>
      </p:sp>
      <p:sp>
        <p:nvSpPr>
          <p:cNvPr id="16391" name="Rectangle 7"/>
          <p:cNvSpPr>
            <a:spLocks noChangeArrowheads="1"/>
          </p:cNvSpPr>
          <p:nvPr/>
        </p:nvSpPr>
        <p:spPr bwMode="auto">
          <a:xfrm>
            <a:off x="3673475" y="4649788"/>
            <a:ext cx="3825875" cy="1816100"/>
          </a:xfrm>
          <a:prstGeom prst="rect">
            <a:avLst/>
          </a:prstGeom>
          <a:noFill/>
          <a:ln w="22225" algn="ctr">
            <a:noFill/>
            <a:miter lim="800000"/>
            <a:headEnd/>
            <a:tailEnd/>
          </a:ln>
        </p:spPr>
        <p:txBody>
          <a:bodyPr anchor="ctr">
            <a:spAutoFit/>
          </a:bodyPr>
          <a:lstStyle/>
          <a:p>
            <a:pPr algn="just">
              <a:buFontTx/>
              <a:buChar char="•"/>
              <a:defRPr/>
            </a:pPr>
            <a:r>
              <a:rPr lang="es-MX" sz="1600" dirty="0">
                <a:solidFill>
                  <a:schemeClr val="tx1">
                    <a:lumMod val="50000"/>
                    <a:lumOff val="50000"/>
                  </a:schemeClr>
                </a:solidFill>
                <a:cs typeface="Arial" charset="0"/>
              </a:rPr>
              <a:t>Turismo nacional e internacional</a:t>
            </a:r>
          </a:p>
          <a:p>
            <a:pPr algn="just">
              <a:buFontTx/>
              <a:buChar char="•"/>
              <a:defRPr/>
            </a:pPr>
            <a:r>
              <a:rPr lang="es-MX" sz="1600" dirty="0">
                <a:solidFill>
                  <a:schemeClr val="tx1">
                    <a:lumMod val="50000"/>
                    <a:lumOff val="50000"/>
                  </a:schemeClr>
                </a:solidFill>
                <a:cs typeface="Arial" charset="0"/>
              </a:rPr>
              <a:t>Recreación</a:t>
            </a:r>
          </a:p>
          <a:p>
            <a:pPr algn="just">
              <a:buFontTx/>
              <a:buChar char="•"/>
              <a:defRPr/>
            </a:pPr>
            <a:r>
              <a:rPr lang="es-MX" sz="1600" dirty="0">
                <a:solidFill>
                  <a:schemeClr val="tx1">
                    <a:lumMod val="50000"/>
                    <a:lumOff val="50000"/>
                  </a:schemeClr>
                </a:solidFill>
                <a:ea typeface="Calibri" pitchFamily="34" charset="0"/>
                <a:cs typeface="Arial" charset="0"/>
              </a:rPr>
              <a:t>Ingreso para el estado</a:t>
            </a:r>
          </a:p>
          <a:p>
            <a:pPr algn="just">
              <a:buFontTx/>
              <a:buChar char="•"/>
              <a:defRPr/>
            </a:pPr>
            <a:r>
              <a:rPr lang="es-MX" sz="1600" dirty="0">
                <a:solidFill>
                  <a:schemeClr val="tx1">
                    <a:lumMod val="50000"/>
                    <a:lumOff val="50000"/>
                  </a:schemeClr>
                </a:solidFill>
                <a:ea typeface="Calibri" pitchFamily="34" charset="0"/>
                <a:cs typeface="Arial" charset="0"/>
              </a:rPr>
              <a:t>Inversi</a:t>
            </a:r>
            <a:r>
              <a:rPr lang="es-MX" sz="1600" dirty="0">
                <a:solidFill>
                  <a:schemeClr val="tx1">
                    <a:lumMod val="50000"/>
                    <a:lumOff val="50000"/>
                  </a:schemeClr>
                </a:solidFill>
                <a:latin typeface="Calibri" pitchFamily="34" charset="0"/>
                <a:ea typeface="Calibri" pitchFamily="34" charset="0"/>
                <a:cs typeface="Arial" charset="0"/>
              </a:rPr>
              <a:t>ó</a:t>
            </a:r>
            <a:r>
              <a:rPr lang="es-MX" sz="1600" dirty="0">
                <a:solidFill>
                  <a:schemeClr val="tx1">
                    <a:lumMod val="50000"/>
                    <a:lumOff val="50000"/>
                  </a:schemeClr>
                </a:solidFill>
                <a:ea typeface="Calibri" pitchFamily="34" charset="0"/>
                <a:cs typeface="Arial" charset="0"/>
              </a:rPr>
              <a:t>n </a:t>
            </a:r>
          </a:p>
          <a:p>
            <a:pPr algn="just">
              <a:buFontTx/>
              <a:buChar char="•"/>
              <a:defRPr/>
            </a:pPr>
            <a:r>
              <a:rPr lang="es-MX" sz="1600" dirty="0">
                <a:solidFill>
                  <a:schemeClr val="tx1">
                    <a:lumMod val="50000"/>
                    <a:lumOff val="50000"/>
                  </a:schemeClr>
                </a:solidFill>
                <a:cs typeface="Calibri" pitchFamily="34" charset="0"/>
              </a:rPr>
              <a:t>Empleos directos/indirectos</a:t>
            </a:r>
          </a:p>
          <a:p>
            <a:pPr algn="just">
              <a:buFontTx/>
              <a:buChar char="•"/>
              <a:defRPr/>
            </a:pPr>
            <a:r>
              <a:rPr lang="es-MX" sz="1600" dirty="0">
                <a:solidFill>
                  <a:schemeClr val="tx1">
                    <a:lumMod val="50000"/>
                    <a:lumOff val="50000"/>
                  </a:schemeClr>
                </a:solidFill>
                <a:cs typeface="Arial" charset="0"/>
              </a:rPr>
              <a:t>Derrama económica</a:t>
            </a:r>
            <a:endParaRPr lang="es-MX" sz="1600" dirty="0">
              <a:solidFill>
                <a:schemeClr val="tx1">
                  <a:lumMod val="50000"/>
                  <a:lumOff val="50000"/>
                </a:schemeClr>
              </a:solidFill>
            </a:endParaRPr>
          </a:p>
          <a:p>
            <a:pPr algn="just">
              <a:buFontTx/>
              <a:buChar char="•"/>
              <a:defRPr/>
            </a:pPr>
            <a:endParaRPr lang="es-MX" sz="1600" dirty="0">
              <a:solidFill>
                <a:schemeClr val="tx1">
                  <a:lumMod val="50000"/>
                  <a:lumOff val="50000"/>
                </a:schemeClr>
              </a:solidFill>
            </a:endParaRPr>
          </a:p>
        </p:txBody>
      </p:sp>
      <p:sp>
        <p:nvSpPr>
          <p:cNvPr id="17" name="16 Rectángulo"/>
          <p:cNvSpPr/>
          <p:nvPr/>
        </p:nvSpPr>
        <p:spPr>
          <a:xfrm>
            <a:off x="217488" y="5240338"/>
            <a:ext cx="2644775" cy="830262"/>
          </a:xfrm>
          <a:prstGeom prst="rect">
            <a:avLst/>
          </a:prstGeom>
          <a:ln w="28575">
            <a:solidFill>
              <a:schemeClr val="tx1">
                <a:lumMod val="75000"/>
                <a:lumOff val="25000"/>
              </a:schemeClr>
            </a:solidFill>
          </a:ln>
        </p:spPr>
        <p:txBody>
          <a:bodyPr wrap="none">
            <a:spAutoFit/>
          </a:bodyPr>
          <a:lstStyle/>
          <a:p>
            <a:pPr algn="l">
              <a:defRPr/>
            </a:pPr>
            <a:r>
              <a:rPr lang="es-MX" sz="2400" dirty="0">
                <a:solidFill>
                  <a:srgbClr val="C0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2. </a:t>
            </a:r>
          </a:p>
          <a:p>
            <a:pPr algn="l">
              <a:defRPr/>
            </a:pPr>
            <a:r>
              <a:rPr lang="es-MX" sz="2400" dirty="0">
                <a:solidFill>
                  <a:srgbClr val="C0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Socioeconómico</a:t>
            </a:r>
            <a:endParaRPr lang="es-MX" sz="2400" dirty="0">
              <a:solidFill>
                <a:srgbClr val="C00000"/>
              </a:solidFill>
              <a:effectLst>
                <a:outerShdw blurRad="38100" dist="38100" dir="2700000" algn="tl">
                  <a:srgbClr val="000000">
                    <a:alpha val="43137"/>
                  </a:srgbClr>
                </a:outerShdw>
              </a:effectLst>
              <a:latin typeface="Arial" pitchFamily="34" charset="0"/>
              <a:ea typeface="Calibri" pitchFamily="34" charset="0"/>
              <a:cs typeface="Arial" pitchFamily="34" charset="0"/>
            </a:endParaRPr>
          </a:p>
        </p:txBody>
      </p:sp>
      <p:sp>
        <p:nvSpPr>
          <p:cNvPr id="18" name="17 Rectángulo"/>
          <p:cNvSpPr/>
          <p:nvPr/>
        </p:nvSpPr>
        <p:spPr>
          <a:xfrm>
            <a:off x="706438" y="1846263"/>
            <a:ext cx="2173287" cy="830262"/>
          </a:xfrm>
          <a:prstGeom prst="rect">
            <a:avLst/>
          </a:prstGeom>
          <a:ln w="28575">
            <a:solidFill>
              <a:schemeClr val="tx1">
                <a:lumMod val="75000"/>
                <a:lumOff val="25000"/>
              </a:schemeClr>
            </a:solidFill>
          </a:ln>
        </p:spPr>
        <p:txBody>
          <a:bodyPr>
            <a:spAutoFit/>
          </a:bodyPr>
          <a:lstStyle/>
          <a:p>
            <a:pPr algn="l">
              <a:defRPr/>
            </a:pPr>
            <a:r>
              <a:rPr lang="es-MX" sz="2400" dirty="0">
                <a:solidFill>
                  <a:srgbClr val="C0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1. Sociocultural</a:t>
            </a:r>
            <a:endParaRPr lang="es-MX" sz="2400" dirty="0">
              <a:solidFill>
                <a:srgbClr val="C00000"/>
              </a:solidFill>
              <a:effectLst>
                <a:outerShdw blurRad="38100" dist="38100" dir="2700000" algn="tl">
                  <a:srgbClr val="000000">
                    <a:alpha val="43137"/>
                  </a:srgbClr>
                </a:outerShdw>
              </a:effectLst>
              <a:latin typeface="Arial" pitchFamily="34" charset="0"/>
              <a:ea typeface="Calibri" pitchFamily="34" charset="0"/>
              <a:cs typeface="Arial" pitchFamily="34" charset="0"/>
            </a:endParaRPr>
          </a:p>
        </p:txBody>
      </p:sp>
      <p:sp>
        <p:nvSpPr>
          <p:cNvPr id="32" name="31 CuadroTexto"/>
          <p:cNvSpPr txBox="1"/>
          <p:nvPr/>
        </p:nvSpPr>
        <p:spPr>
          <a:xfrm>
            <a:off x="3740150" y="1673225"/>
            <a:ext cx="3697288" cy="1323975"/>
          </a:xfrm>
          <a:prstGeom prst="rect">
            <a:avLst/>
          </a:prstGeom>
          <a:noFill/>
        </p:spPr>
        <p:txBody>
          <a:bodyPr>
            <a:spAutoFit/>
          </a:bodyPr>
          <a:lstStyle/>
          <a:p>
            <a:pPr algn="l">
              <a:buFont typeface="Arial" pitchFamily="34" charset="0"/>
              <a:buChar char="•"/>
              <a:defRPr/>
            </a:pPr>
            <a:r>
              <a:rPr lang="es-MX" sz="1600" dirty="0">
                <a:solidFill>
                  <a:schemeClr val="tx1">
                    <a:lumMod val="50000"/>
                    <a:lumOff val="50000"/>
                  </a:schemeClr>
                </a:solidFill>
              </a:rPr>
              <a:t>Riqueza del País</a:t>
            </a:r>
          </a:p>
          <a:p>
            <a:pPr algn="l">
              <a:buFont typeface="Arial" pitchFamily="34" charset="0"/>
              <a:buChar char="•"/>
              <a:defRPr/>
            </a:pPr>
            <a:r>
              <a:rPr lang="es-MX" sz="1600" dirty="0">
                <a:solidFill>
                  <a:schemeClr val="tx1">
                    <a:lumMod val="50000"/>
                    <a:lumOff val="50000"/>
                  </a:schemeClr>
                </a:solidFill>
              </a:rPr>
              <a:t>Lo que define al País</a:t>
            </a:r>
          </a:p>
          <a:p>
            <a:pPr algn="l">
              <a:buFont typeface="Arial" pitchFamily="34" charset="0"/>
              <a:buChar char="•"/>
              <a:defRPr/>
            </a:pPr>
            <a:r>
              <a:rPr lang="es-MX" sz="1600" dirty="0">
                <a:solidFill>
                  <a:schemeClr val="tx1">
                    <a:lumMod val="50000"/>
                    <a:lumOff val="50000"/>
                  </a:schemeClr>
                </a:solidFill>
              </a:rPr>
              <a:t>Cultura, costumbres, tradiciones</a:t>
            </a:r>
          </a:p>
          <a:p>
            <a:pPr algn="l">
              <a:buFont typeface="Arial" pitchFamily="34" charset="0"/>
              <a:buChar char="•"/>
              <a:defRPr/>
            </a:pPr>
            <a:r>
              <a:rPr lang="es-MX" sz="1600" dirty="0">
                <a:solidFill>
                  <a:schemeClr val="tx1">
                    <a:lumMod val="50000"/>
                    <a:lumOff val="50000"/>
                  </a:schemeClr>
                </a:solidFill>
              </a:rPr>
              <a:t>Educación</a:t>
            </a:r>
          </a:p>
          <a:p>
            <a:pPr algn="l">
              <a:buFont typeface="Arial" pitchFamily="34" charset="0"/>
              <a:buChar char="•"/>
              <a:defRPr/>
            </a:pPr>
            <a:r>
              <a:rPr lang="es-MX" sz="1600" dirty="0">
                <a:solidFill>
                  <a:schemeClr val="tx1">
                    <a:lumMod val="50000"/>
                    <a:lumOff val="50000"/>
                  </a:schemeClr>
                </a:solidFill>
              </a:rPr>
              <a:t>Territorio</a:t>
            </a:r>
          </a:p>
        </p:txBody>
      </p:sp>
      <p:cxnSp>
        <p:nvCxnSpPr>
          <p:cNvPr id="16394" name="35 Conector recto de flecha"/>
          <p:cNvCxnSpPr>
            <a:cxnSpLocks noChangeShapeType="1"/>
          </p:cNvCxnSpPr>
          <p:nvPr/>
        </p:nvCxnSpPr>
        <p:spPr bwMode="auto">
          <a:xfrm>
            <a:off x="2906713" y="2295525"/>
            <a:ext cx="835025" cy="1588"/>
          </a:xfrm>
          <a:prstGeom prst="straightConnector1">
            <a:avLst/>
          </a:prstGeom>
          <a:noFill/>
          <a:ln w="22225" algn="ctr">
            <a:solidFill>
              <a:srgbClr val="000000"/>
            </a:solidFill>
            <a:round/>
            <a:headEnd/>
            <a:tailEnd type="arrow" w="med" len="med"/>
          </a:ln>
        </p:spPr>
      </p:cxnSp>
      <p:cxnSp>
        <p:nvCxnSpPr>
          <p:cNvPr id="16395" name="36 Conector recto de flecha"/>
          <p:cNvCxnSpPr>
            <a:cxnSpLocks noChangeShapeType="1"/>
          </p:cNvCxnSpPr>
          <p:nvPr/>
        </p:nvCxnSpPr>
        <p:spPr bwMode="auto">
          <a:xfrm>
            <a:off x="2870200" y="5657850"/>
            <a:ext cx="835025" cy="1588"/>
          </a:xfrm>
          <a:prstGeom prst="straightConnector1">
            <a:avLst/>
          </a:prstGeom>
          <a:noFill/>
          <a:ln w="22225" algn="ctr">
            <a:solidFill>
              <a:srgbClr val="000000"/>
            </a:solidFill>
            <a:round/>
            <a:headEnd/>
            <a:tailEnd type="arrow" w="med" len="med"/>
          </a:ln>
        </p:spPr>
      </p:cxnSp>
      <p:sp>
        <p:nvSpPr>
          <p:cNvPr id="16396" name="27 Rectángulo"/>
          <p:cNvSpPr>
            <a:spLocks noChangeArrowheads="1"/>
          </p:cNvSpPr>
          <p:nvPr/>
        </p:nvSpPr>
        <p:spPr bwMode="auto">
          <a:xfrm>
            <a:off x="504825" y="2765425"/>
            <a:ext cx="2525713"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1300" b="0" i="1">
                <a:solidFill>
                  <a:srgbClr val="C00000"/>
                </a:solidFill>
              </a:rPr>
              <a:t>“es todo lo que gira alrededor del ser humano, desde el inicio hasta la fecha, todo lo que hemos formado en base a ya sea, los cimientos, la cultura, la educación, el entorno”</a:t>
            </a:r>
          </a:p>
          <a:p>
            <a:r>
              <a:rPr lang="es-MX" sz="1300" b="0" i="1">
                <a:solidFill>
                  <a:srgbClr val="C00000"/>
                </a:solidFill>
              </a:rPr>
              <a:t>(CUE, B/C+)</a:t>
            </a:r>
          </a:p>
        </p:txBody>
      </p:sp>
      <p:sp>
        <p:nvSpPr>
          <p:cNvPr id="40" name="39 CuadroTexto"/>
          <p:cNvSpPr txBox="1"/>
          <p:nvPr/>
        </p:nvSpPr>
        <p:spPr>
          <a:xfrm>
            <a:off x="3234523" y="3125334"/>
            <a:ext cx="5759353"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s-MX" sz="1800" dirty="0">
                <a:solidFill>
                  <a:schemeClr val="tx1"/>
                </a:solidFill>
              </a:rPr>
              <a:t>Pensar en el PC genera un sentido de identidad, pertenencia, cohesión y responsabilidad social.</a:t>
            </a:r>
          </a:p>
        </p:txBody>
      </p:sp>
      <p:sp>
        <p:nvSpPr>
          <p:cNvPr id="16400" name="27 Rectángulo"/>
          <p:cNvSpPr>
            <a:spLocks noChangeArrowheads="1"/>
          </p:cNvSpPr>
          <p:nvPr/>
        </p:nvSpPr>
        <p:spPr bwMode="auto">
          <a:xfrm>
            <a:off x="3011488" y="3792538"/>
            <a:ext cx="63055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1300" b="0" i="1">
                <a:solidFill>
                  <a:srgbClr val="C00000"/>
                </a:solidFill>
              </a:rPr>
              <a:t>“es lo más importante que tenemos, es de todos, hay que cuidarlo” (CUE, B/C+)</a:t>
            </a:r>
          </a:p>
        </p:txBody>
      </p:sp>
      <p:sp>
        <p:nvSpPr>
          <p:cNvPr id="42" name="41 CuadroTexto"/>
          <p:cNvSpPr txBox="1"/>
          <p:nvPr/>
        </p:nvSpPr>
        <p:spPr>
          <a:xfrm>
            <a:off x="6826465" y="5226789"/>
            <a:ext cx="2191407" cy="954107"/>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s-MX" sz="1400" dirty="0">
                <a:solidFill>
                  <a:schemeClr val="tx1"/>
                </a:solidFill>
              </a:rPr>
              <a:t>También, se percibe un potencial con beneficios para el Estado y la Sociedad</a:t>
            </a:r>
          </a:p>
        </p:txBody>
      </p:sp>
      <p:sp>
        <p:nvSpPr>
          <p:cNvPr id="16404" name="42 Rectángulo"/>
          <p:cNvSpPr>
            <a:spLocks noChangeArrowheads="1"/>
          </p:cNvSpPr>
          <p:nvPr/>
        </p:nvSpPr>
        <p:spPr bwMode="auto">
          <a:xfrm>
            <a:off x="3286125" y="4037013"/>
            <a:ext cx="58531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r>
              <a:rPr lang="es-MX" sz="1300" b="0" i="1">
                <a:solidFill>
                  <a:srgbClr val="C00000"/>
                </a:solidFill>
              </a:rPr>
              <a:t>“Hay que enseñar a los niños a amar sus costumbres, su cultura” (DF, D/D+)</a:t>
            </a:r>
          </a:p>
        </p:txBody>
      </p:sp>
      <p:sp>
        <p:nvSpPr>
          <p:cNvPr id="16405" name="Rectangle 32"/>
          <p:cNvSpPr>
            <a:spLocks noChangeArrowheads="1"/>
          </p:cNvSpPr>
          <p:nvPr/>
        </p:nvSpPr>
        <p:spPr bwMode="auto">
          <a:xfrm>
            <a:off x="1512888" y="6164263"/>
            <a:ext cx="76311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nchor="ctr">
            <a:spAutoFit/>
          </a:bodyPr>
          <a:lstStyle/>
          <a:p>
            <a:pPr algn="just">
              <a:buFontTx/>
              <a:buChar char="•"/>
            </a:pPr>
            <a:r>
              <a:rPr lang="es-MX" sz="1300" b="0" i="1">
                <a:solidFill>
                  <a:srgbClr val="C00000"/>
                </a:solidFill>
              </a:rPr>
              <a:t>“se enfocan en ruinas, museos, calles… el centro a todo eso, para ellos (turistas)  es algo precioso, les gusta… deberíamos de explotar lo la misma gente de aquí de Mérida” (MER, C)</a:t>
            </a:r>
          </a:p>
        </p:txBody>
      </p:sp>
      <p:cxnSp>
        <p:nvCxnSpPr>
          <p:cNvPr id="16406" name="46 Conector recto"/>
          <p:cNvCxnSpPr>
            <a:cxnSpLocks noChangeShapeType="1"/>
          </p:cNvCxnSpPr>
          <p:nvPr/>
        </p:nvCxnSpPr>
        <p:spPr bwMode="auto">
          <a:xfrm>
            <a:off x="568325" y="4460875"/>
            <a:ext cx="8118475" cy="1588"/>
          </a:xfrm>
          <a:prstGeom prst="line">
            <a:avLst/>
          </a:prstGeom>
          <a:noFill/>
          <a:ln w="22225" algn="ctr">
            <a:solidFill>
              <a:schemeClr val="accent1"/>
            </a:solidFill>
            <a:round/>
            <a:headEnd/>
            <a:tailEnd/>
          </a:ln>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21 Rectángulo"/>
          <p:cNvSpPr>
            <a:spLocks noChangeArrowheads="1"/>
          </p:cNvSpPr>
          <p:nvPr/>
        </p:nvSpPr>
        <p:spPr bwMode="auto">
          <a:xfrm>
            <a:off x="571500" y="874713"/>
            <a:ext cx="8315325" cy="646112"/>
          </a:xfrm>
          <a:prstGeom prst="rect">
            <a:avLst/>
          </a:prstGeom>
          <a:solidFill>
            <a:srgbClr val="C00000"/>
          </a:solidFill>
          <a:ln w="22225" algn="ctr">
            <a:solidFill>
              <a:srgbClr val="000000"/>
            </a:solidFill>
            <a:round/>
            <a:headEnd/>
            <a:tailEnd/>
          </a:ln>
        </p:spPr>
        <p:txBody>
          <a:bodyPr anchor="ctr">
            <a:spAutoFit/>
          </a:bodyPr>
          <a:lstStyle/>
          <a:p>
            <a:endParaRPr lang="es-ES"/>
          </a:p>
          <a:p>
            <a:endParaRPr lang="es-ES"/>
          </a:p>
          <a:p>
            <a:endParaRPr lang="es-ES"/>
          </a:p>
          <a:p>
            <a:endParaRPr lang="es-ES"/>
          </a:p>
        </p:txBody>
      </p:sp>
      <p:sp>
        <p:nvSpPr>
          <p:cNvPr id="17411" name="Rectangle 4"/>
          <p:cNvSpPr>
            <a:spLocks noChangeArrowheads="1"/>
          </p:cNvSpPr>
          <p:nvPr/>
        </p:nvSpPr>
        <p:spPr bwMode="auto">
          <a:xfrm>
            <a:off x="749300" y="88900"/>
            <a:ext cx="7975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sp>
        <p:nvSpPr>
          <p:cNvPr id="17412" name="Rectangle 2"/>
          <p:cNvSpPr>
            <a:spLocks noGrp="1" noChangeArrowheads="1"/>
          </p:cNvSpPr>
          <p:nvPr>
            <p:ph type="title" idx="4294967295"/>
          </p:nvPr>
        </p:nvSpPr>
        <p:spPr bwMode="auto">
          <a:xfrm>
            <a:off x="771525" y="0"/>
            <a:ext cx="7853363"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s-ES" sz="1800" smtClean="0"/>
              <a:t>¿Quién o quiénes son los responsables del cuidado del PC?</a:t>
            </a:r>
          </a:p>
        </p:txBody>
      </p:sp>
      <p:sp>
        <p:nvSpPr>
          <p:cNvPr id="17413" name="6 Rectángulo redondeado"/>
          <p:cNvSpPr>
            <a:spLocks noChangeArrowheads="1"/>
          </p:cNvSpPr>
          <p:nvPr/>
        </p:nvSpPr>
        <p:spPr bwMode="auto">
          <a:xfrm>
            <a:off x="630238" y="954088"/>
            <a:ext cx="8128000" cy="51276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dashDot"/>
                <a:round/>
                <a:headEnd/>
                <a:tailEnd/>
              </a14:hiddenLine>
            </a:ext>
          </a:extLst>
        </p:spPr>
        <p:txBody>
          <a:bodyPr anchor="ctr"/>
          <a:lstStyle/>
          <a:p>
            <a:pPr algn="just" eaLnBrk="1" hangingPunct="1"/>
            <a:r>
              <a:rPr lang="es-MX" sz="1600">
                <a:solidFill>
                  <a:schemeClr val="bg1"/>
                </a:solidFill>
                <a:cs typeface="Arial" charset="0"/>
              </a:rPr>
              <a:t>De manera espontánea se menciona que tanto el Gobierno como la Sociedad son responsables del cuidado del Patrimonio Cultural.</a:t>
            </a:r>
          </a:p>
        </p:txBody>
      </p:sp>
      <p:sp>
        <p:nvSpPr>
          <p:cNvPr id="17414"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6D70096E-050C-4113-A390-2DB3EBE0C2E9}" type="slidenum">
              <a:rPr lang="es-ES" sz="1400" b="0" i="1" smtClean="0">
                <a:solidFill>
                  <a:srgbClr val="800000"/>
                </a:solidFill>
                <a:latin typeface="Century Gothic" pitchFamily="34" charset="0"/>
              </a:rPr>
              <a:pPr/>
              <a:t>16</a:t>
            </a:fld>
            <a:r>
              <a:rPr lang="es-ES" sz="1400" b="0" smtClean="0">
                <a:solidFill>
                  <a:schemeClr val="tx1"/>
                </a:solidFill>
              </a:rPr>
              <a:t> </a:t>
            </a:r>
            <a:r>
              <a:rPr lang="es-ES" sz="1400" b="0" smtClean="0">
                <a:solidFill>
                  <a:srgbClr val="B40000"/>
                </a:solidFill>
              </a:rPr>
              <a:t>-</a:t>
            </a:r>
          </a:p>
        </p:txBody>
      </p:sp>
      <p:sp>
        <p:nvSpPr>
          <p:cNvPr id="17415" name="23 Rectángulo"/>
          <p:cNvSpPr>
            <a:spLocks noChangeArrowheads="1"/>
          </p:cNvSpPr>
          <p:nvPr/>
        </p:nvSpPr>
        <p:spPr bwMode="auto">
          <a:xfrm>
            <a:off x="2652713" y="1733550"/>
            <a:ext cx="4124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MX" sz="1200" b="0" i="1">
                <a:solidFill>
                  <a:srgbClr val="C00000"/>
                </a:solidFill>
              </a:rPr>
              <a:t>“cada uno tiene que poner un granito de arena”  (MER, C)</a:t>
            </a:r>
          </a:p>
        </p:txBody>
      </p:sp>
      <p:sp>
        <p:nvSpPr>
          <p:cNvPr id="17416" name="32 Rectángulo"/>
          <p:cNvSpPr>
            <a:spLocks noChangeArrowheads="1"/>
          </p:cNvSpPr>
          <p:nvPr/>
        </p:nvSpPr>
        <p:spPr bwMode="auto">
          <a:xfrm>
            <a:off x="1592263" y="2181225"/>
            <a:ext cx="627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1200" b="0" i="1">
                <a:solidFill>
                  <a:srgbClr val="C00000"/>
                </a:solidFill>
              </a:rPr>
              <a:t>Yo creo que todos los mexicanos tenemos la obligación de hacerlo, de cuidar nuestro patrimonio cultural, que haya gente que le preocupa más y haya gente que lo respete más y hay gente a la que no le importa pero es obligación de todos (CUE, B/C+)</a:t>
            </a:r>
          </a:p>
        </p:txBody>
      </p:sp>
      <p:sp>
        <p:nvSpPr>
          <p:cNvPr id="17417" name="32 Rectángulo"/>
          <p:cNvSpPr>
            <a:spLocks noChangeArrowheads="1"/>
          </p:cNvSpPr>
          <p:nvPr/>
        </p:nvSpPr>
        <p:spPr bwMode="auto">
          <a:xfrm>
            <a:off x="1573213" y="3043238"/>
            <a:ext cx="6273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1200" b="0" i="1">
                <a:solidFill>
                  <a:srgbClr val="C00000"/>
                </a:solidFill>
              </a:rPr>
              <a:t>“nosotros mismos y el Presidente” (DF, D/D+)</a:t>
            </a:r>
          </a:p>
        </p:txBody>
      </p:sp>
      <p:pic>
        <p:nvPicPr>
          <p:cNvPr id="17418" name="Picture 7" descr="715558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213" y="3929063"/>
            <a:ext cx="30734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1 Rectángulo"/>
          <p:cNvSpPr>
            <a:spLocks noChangeArrowheads="1"/>
          </p:cNvSpPr>
          <p:nvPr/>
        </p:nvSpPr>
        <p:spPr bwMode="auto">
          <a:xfrm>
            <a:off x="571500" y="874713"/>
            <a:ext cx="8315325" cy="784225"/>
          </a:xfrm>
          <a:prstGeom prst="rect">
            <a:avLst/>
          </a:prstGeom>
          <a:solidFill>
            <a:srgbClr val="C00000"/>
          </a:solidFill>
          <a:ln w="22225" algn="ctr">
            <a:solidFill>
              <a:srgbClr val="000000"/>
            </a:solidFill>
            <a:round/>
            <a:headEnd/>
            <a:tailEnd/>
          </a:ln>
        </p:spPr>
        <p:txBody>
          <a:bodyPr anchor="ctr">
            <a:spAutoFit/>
          </a:bodyPr>
          <a:lstStyle/>
          <a:p>
            <a:endParaRPr lang="es-ES"/>
          </a:p>
          <a:p>
            <a:endParaRPr lang="es-ES"/>
          </a:p>
          <a:p>
            <a:endParaRPr lang="es-ES"/>
          </a:p>
          <a:p>
            <a:endParaRPr lang="es-ES"/>
          </a:p>
          <a:p>
            <a:endParaRPr lang="es-ES"/>
          </a:p>
        </p:txBody>
      </p:sp>
      <p:sp>
        <p:nvSpPr>
          <p:cNvPr id="18435" name="Rectangle 4"/>
          <p:cNvSpPr>
            <a:spLocks noChangeArrowheads="1"/>
          </p:cNvSpPr>
          <p:nvPr/>
        </p:nvSpPr>
        <p:spPr bwMode="auto">
          <a:xfrm>
            <a:off x="749300" y="88900"/>
            <a:ext cx="7975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sp>
        <p:nvSpPr>
          <p:cNvPr id="18436" name="6 Rectángulo redondeado"/>
          <p:cNvSpPr>
            <a:spLocks noChangeArrowheads="1"/>
          </p:cNvSpPr>
          <p:nvPr/>
        </p:nvSpPr>
        <p:spPr bwMode="auto">
          <a:xfrm>
            <a:off x="693738" y="985838"/>
            <a:ext cx="8016875" cy="51117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dashDot"/>
                <a:round/>
                <a:headEnd/>
                <a:tailEnd/>
              </a14:hiddenLine>
            </a:ext>
          </a:extLst>
        </p:spPr>
        <p:txBody>
          <a:bodyPr anchor="ctr"/>
          <a:lstStyle/>
          <a:p>
            <a:pPr algn="just" eaLnBrk="1" hangingPunct="1"/>
            <a:r>
              <a:rPr lang="es-ES_tradnl" sz="1600">
                <a:solidFill>
                  <a:schemeClr val="bg1"/>
                </a:solidFill>
                <a:cs typeface="Arial" charset="0"/>
              </a:rPr>
              <a:t>A pesar de la importancia que representa el PC,  los participantes, en su mayoría, consideran que actualmente el Gobierno y la Sociedad NO lo difunden, fomentan  o cuidan adecuadamente.</a:t>
            </a:r>
          </a:p>
        </p:txBody>
      </p:sp>
      <p:sp>
        <p:nvSpPr>
          <p:cNvPr id="18437"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813814B1-A659-46ED-BADA-B96A4E36587D}" type="slidenum">
              <a:rPr lang="es-ES" sz="1400" b="0" i="1" smtClean="0">
                <a:solidFill>
                  <a:srgbClr val="800000"/>
                </a:solidFill>
                <a:latin typeface="Century Gothic" pitchFamily="34" charset="0"/>
              </a:rPr>
              <a:pPr/>
              <a:t>17</a:t>
            </a:fld>
            <a:r>
              <a:rPr lang="es-ES" sz="1400" b="0" smtClean="0">
                <a:solidFill>
                  <a:schemeClr val="tx1"/>
                </a:solidFill>
              </a:rPr>
              <a:t> </a:t>
            </a:r>
            <a:r>
              <a:rPr lang="es-ES" sz="1400" b="0" smtClean="0">
                <a:solidFill>
                  <a:srgbClr val="B40000"/>
                </a:solidFill>
              </a:rPr>
              <a:t>-</a:t>
            </a:r>
          </a:p>
        </p:txBody>
      </p:sp>
      <p:sp>
        <p:nvSpPr>
          <p:cNvPr id="18438" name="37 Rectángulo"/>
          <p:cNvSpPr>
            <a:spLocks noChangeArrowheads="1"/>
          </p:cNvSpPr>
          <p:nvPr/>
        </p:nvSpPr>
        <p:spPr bwMode="auto">
          <a:xfrm>
            <a:off x="4654550" y="4819650"/>
            <a:ext cx="4557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1200" b="0" i="1">
                <a:solidFill>
                  <a:srgbClr val="C00000"/>
                </a:solidFill>
              </a:rPr>
              <a:t>“falta de información, falta de seguimiento”</a:t>
            </a:r>
          </a:p>
          <a:p>
            <a:r>
              <a:rPr lang="es-MX" sz="1200" b="0" i="1">
                <a:solidFill>
                  <a:srgbClr val="C00000"/>
                </a:solidFill>
              </a:rPr>
              <a:t>“sólo se hace en temporadas o en las fiestas” </a:t>
            </a:r>
          </a:p>
        </p:txBody>
      </p:sp>
      <p:sp>
        <p:nvSpPr>
          <p:cNvPr id="43" name="42 Rectángulo"/>
          <p:cNvSpPr/>
          <p:nvPr/>
        </p:nvSpPr>
        <p:spPr bwMode="auto">
          <a:xfrm>
            <a:off x="565150" y="2473325"/>
            <a:ext cx="1311275" cy="338138"/>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nchor="ctr">
            <a:spAutoFit/>
          </a:bodyPr>
          <a:lstStyle/>
          <a:p>
            <a:pPr>
              <a:defRPr/>
            </a:pPr>
            <a:r>
              <a:rPr lang="es-MX" sz="1600" dirty="0">
                <a:solidFill>
                  <a:srgbClr val="000000"/>
                </a:solidFill>
              </a:rPr>
              <a:t>DF</a:t>
            </a:r>
          </a:p>
        </p:txBody>
      </p:sp>
      <p:sp>
        <p:nvSpPr>
          <p:cNvPr id="44" name="43 Rectángulo"/>
          <p:cNvSpPr/>
          <p:nvPr/>
        </p:nvSpPr>
        <p:spPr bwMode="auto">
          <a:xfrm>
            <a:off x="2601913" y="2489200"/>
            <a:ext cx="1852612" cy="338138"/>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nchor="ctr">
            <a:spAutoFit/>
          </a:bodyPr>
          <a:lstStyle/>
          <a:p>
            <a:pPr>
              <a:defRPr/>
            </a:pPr>
            <a:r>
              <a:rPr lang="es-MX" sz="1600" dirty="0">
                <a:solidFill>
                  <a:srgbClr val="000000"/>
                </a:solidFill>
              </a:rPr>
              <a:t>CUERNAVACA</a:t>
            </a:r>
          </a:p>
        </p:txBody>
      </p:sp>
      <p:sp>
        <p:nvSpPr>
          <p:cNvPr id="45" name="44 Rectángulo"/>
          <p:cNvSpPr/>
          <p:nvPr/>
        </p:nvSpPr>
        <p:spPr bwMode="auto">
          <a:xfrm>
            <a:off x="6234113" y="2513013"/>
            <a:ext cx="1468437" cy="338137"/>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nchor="ctr">
            <a:spAutoFit/>
          </a:bodyPr>
          <a:lstStyle/>
          <a:p>
            <a:pPr>
              <a:defRPr/>
            </a:pPr>
            <a:r>
              <a:rPr lang="es-MX" sz="1600" dirty="0">
                <a:solidFill>
                  <a:srgbClr val="000000"/>
                </a:solidFill>
              </a:rPr>
              <a:t>MÉRIDA</a:t>
            </a:r>
          </a:p>
        </p:txBody>
      </p:sp>
      <p:sp>
        <p:nvSpPr>
          <p:cNvPr id="46" name="45 CuadroTexto"/>
          <p:cNvSpPr txBox="1"/>
          <p:nvPr/>
        </p:nvSpPr>
        <p:spPr>
          <a:xfrm>
            <a:off x="4899025" y="2655888"/>
            <a:ext cx="4244975" cy="2490787"/>
          </a:xfrm>
          <a:prstGeom prst="rect">
            <a:avLst/>
          </a:prstGeom>
          <a:noFill/>
          <a:ln>
            <a:miter lim="800000"/>
            <a:headEnd/>
            <a:tailEnd/>
          </a:ln>
        </p:spPr>
        <p:txBody>
          <a:bodyPr anchor="ctr"/>
          <a:lstStyle/>
          <a:p>
            <a:pPr algn="l" eaLnBrk="1" hangingPunct="1">
              <a:defRPr/>
            </a:pPr>
            <a:r>
              <a:rPr lang="es-MX" sz="1200" kern="0" dirty="0">
                <a:solidFill>
                  <a:schemeClr val="tx1">
                    <a:lumMod val="50000"/>
                    <a:lumOff val="50000"/>
                  </a:schemeClr>
                </a:solidFill>
                <a:latin typeface="+mj-lt"/>
                <a:ea typeface="+mj-ea"/>
                <a:cs typeface="+mj-cs"/>
              </a:rPr>
              <a:t>-Se delega más la responsabilidad al Gobierno </a:t>
            </a:r>
          </a:p>
          <a:p>
            <a:pPr algn="l" eaLnBrk="1" hangingPunct="1">
              <a:defRPr/>
            </a:pPr>
            <a:endParaRPr lang="es-MX" sz="1000" kern="0" dirty="0">
              <a:solidFill>
                <a:schemeClr val="tx1">
                  <a:lumMod val="50000"/>
                  <a:lumOff val="50000"/>
                </a:schemeClr>
              </a:solidFill>
              <a:latin typeface="+mj-lt"/>
              <a:ea typeface="+mj-ea"/>
              <a:cs typeface="+mj-cs"/>
            </a:endParaRPr>
          </a:p>
          <a:p>
            <a:pPr algn="l" eaLnBrk="1" hangingPunct="1">
              <a:defRPr/>
            </a:pPr>
            <a:r>
              <a:rPr lang="es-MX" sz="1200" kern="0" dirty="0">
                <a:solidFill>
                  <a:schemeClr val="tx1">
                    <a:lumMod val="50000"/>
                    <a:lumOff val="50000"/>
                  </a:schemeClr>
                </a:solidFill>
                <a:latin typeface="+mj-lt"/>
                <a:ea typeface="+mj-ea"/>
                <a:cs typeface="+mj-cs"/>
              </a:rPr>
              <a:t>-Se percibe que el INAH y CULTUR son responsables directos del cuidado del PC, como brazos del Gobierno Federal.</a:t>
            </a:r>
            <a:br>
              <a:rPr lang="es-MX" sz="1200" kern="0" dirty="0">
                <a:solidFill>
                  <a:schemeClr val="tx1">
                    <a:lumMod val="50000"/>
                    <a:lumOff val="50000"/>
                  </a:schemeClr>
                </a:solidFill>
                <a:latin typeface="+mj-lt"/>
                <a:ea typeface="+mj-ea"/>
                <a:cs typeface="+mj-cs"/>
              </a:rPr>
            </a:br>
            <a:endParaRPr lang="es-MX" sz="1200" kern="0" dirty="0">
              <a:solidFill>
                <a:schemeClr val="tx1">
                  <a:lumMod val="50000"/>
                  <a:lumOff val="50000"/>
                </a:schemeClr>
              </a:solidFill>
              <a:latin typeface="+mj-lt"/>
              <a:ea typeface="+mj-ea"/>
              <a:cs typeface="+mj-cs"/>
            </a:endParaRPr>
          </a:p>
          <a:p>
            <a:pPr algn="l" eaLnBrk="1" hangingPunct="1">
              <a:defRPr/>
            </a:pPr>
            <a:r>
              <a:rPr lang="es-MX" sz="1200" kern="0" dirty="0">
                <a:solidFill>
                  <a:schemeClr val="tx1">
                    <a:lumMod val="50000"/>
                    <a:lumOff val="50000"/>
                  </a:schemeClr>
                </a:solidFill>
                <a:latin typeface="+mj-lt"/>
                <a:ea typeface="+mj-ea"/>
                <a:cs typeface="+mj-cs"/>
              </a:rPr>
              <a:t>-La mayoría de los participantes crítica la participación del gobierno en sus responsabilidades de preservar, difundir, fomentar y explotar sustentablemente el PC.</a:t>
            </a:r>
          </a:p>
        </p:txBody>
      </p:sp>
      <p:sp>
        <p:nvSpPr>
          <p:cNvPr id="48" name="47 Rectángulo"/>
          <p:cNvSpPr/>
          <p:nvPr/>
        </p:nvSpPr>
        <p:spPr>
          <a:xfrm>
            <a:off x="438150" y="1768475"/>
            <a:ext cx="8642350" cy="646113"/>
          </a:xfrm>
          <a:prstGeom prst="rect">
            <a:avLst/>
          </a:prstGeom>
        </p:spPr>
        <p:txBody>
          <a:bodyPr>
            <a:spAutoFit/>
          </a:bodyPr>
          <a:lstStyle/>
          <a:p>
            <a:pPr>
              <a:defRPr/>
            </a:pPr>
            <a:r>
              <a:rPr lang="es-MX" sz="1800" kern="0" dirty="0">
                <a:solidFill>
                  <a:schemeClr val="tx1">
                    <a:lumMod val="50000"/>
                    <a:lumOff val="50000"/>
                  </a:schemeClr>
                </a:solidFill>
                <a:latin typeface="+mj-lt"/>
                <a:ea typeface="+mj-ea"/>
                <a:cs typeface="+mj-cs"/>
              </a:rPr>
              <a:t>En cuanto a la responsabilidad del Gobierno, se percibe ligeramente mayor a la de la Sociedad y la percepción cuenta con diferencias por segmento: </a:t>
            </a:r>
          </a:p>
        </p:txBody>
      </p:sp>
      <p:sp>
        <p:nvSpPr>
          <p:cNvPr id="20" name="19 CuadroTexto"/>
          <p:cNvSpPr txBox="1"/>
          <p:nvPr/>
        </p:nvSpPr>
        <p:spPr>
          <a:xfrm>
            <a:off x="423863" y="2803525"/>
            <a:ext cx="4270375" cy="2490788"/>
          </a:xfrm>
          <a:prstGeom prst="rect">
            <a:avLst/>
          </a:prstGeom>
          <a:noFill/>
          <a:ln>
            <a:miter lim="800000"/>
            <a:headEnd/>
            <a:tailEnd/>
          </a:ln>
        </p:spPr>
        <p:txBody>
          <a:bodyPr anchor="ctr"/>
          <a:lstStyle/>
          <a:p>
            <a:pPr algn="l" eaLnBrk="1" hangingPunct="1">
              <a:defRPr/>
            </a:pPr>
            <a:r>
              <a:rPr lang="es-MX" sz="1200" kern="0" dirty="0">
                <a:solidFill>
                  <a:schemeClr val="tx1">
                    <a:lumMod val="50000"/>
                    <a:lumOff val="50000"/>
                  </a:schemeClr>
                </a:solidFill>
                <a:latin typeface="+mj-lt"/>
                <a:ea typeface="+mj-ea"/>
                <a:cs typeface="+mj-cs"/>
              </a:rPr>
              <a:t>-La responsabilidad entre Gobierno y Sociedad se percibe equilibrada.</a:t>
            </a:r>
          </a:p>
          <a:p>
            <a:pPr algn="l" eaLnBrk="1" hangingPunct="1">
              <a:defRPr/>
            </a:pPr>
            <a:endParaRPr lang="es-MX" sz="600" kern="0" dirty="0">
              <a:solidFill>
                <a:schemeClr val="tx1">
                  <a:lumMod val="50000"/>
                  <a:lumOff val="50000"/>
                </a:schemeClr>
              </a:solidFill>
              <a:latin typeface="+mj-lt"/>
              <a:ea typeface="+mj-ea"/>
              <a:cs typeface="+mj-cs"/>
            </a:endParaRPr>
          </a:p>
          <a:p>
            <a:pPr algn="l" eaLnBrk="1" hangingPunct="1">
              <a:defRPr/>
            </a:pPr>
            <a:r>
              <a:rPr lang="es-MX" sz="1200" kern="0" dirty="0">
                <a:solidFill>
                  <a:schemeClr val="tx1">
                    <a:lumMod val="50000"/>
                    <a:lumOff val="50000"/>
                  </a:schemeClr>
                </a:solidFill>
                <a:latin typeface="+mj-lt"/>
                <a:ea typeface="+mj-ea"/>
                <a:cs typeface="+mj-cs"/>
              </a:rPr>
              <a:t>-Aproximadamente la mitad de los participantes percibe que el INAH está de alguna forma involucrado en el cuidado del PC. Pero no se conoce con certeza qué y quién está haciendo algo. Sólo la minoría hizo algún comentario puntual referente a la participación del INAH.</a:t>
            </a:r>
          </a:p>
          <a:p>
            <a:pPr algn="l" eaLnBrk="1" hangingPunct="1">
              <a:defRPr/>
            </a:pPr>
            <a:endParaRPr lang="es-MX" sz="400" kern="0" dirty="0">
              <a:solidFill>
                <a:schemeClr val="tx1">
                  <a:lumMod val="50000"/>
                  <a:lumOff val="50000"/>
                </a:schemeClr>
              </a:solidFill>
              <a:latin typeface="+mj-lt"/>
              <a:ea typeface="+mj-ea"/>
              <a:cs typeface="+mj-cs"/>
            </a:endParaRPr>
          </a:p>
          <a:p>
            <a:pPr algn="l" eaLnBrk="1" hangingPunct="1">
              <a:defRPr/>
            </a:pPr>
            <a:r>
              <a:rPr lang="es-MX" sz="1200" kern="0" dirty="0">
                <a:solidFill>
                  <a:schemeClr val="tx1">
                    <a:lumMod val="50000"/>
                    <a:lumOff val="50000"/>
                  </a:schemeClr>
                </a:solidFill>
                <a:latin typeface="+mj-lt"/>
                <a:ea typeface="+mj-ea"/>
                <a:cs typeface="+mj-cs"/>
              </a:rPr>
              <a:t>-Se menciona el INBA y la Secretaría de Turismo como coadyuvantes y al Gobierno Federal como principal responsable. </a:t>
            </a:r>
          </a:p>
        </p:txBody>
      </p:sp>
      <p:cxnSp>
        <p:nvCxnSpPr>
          <p:cNvPr id="18445" name="22 Conector recto"/>
          <p:cNvCxnSpPr>
            <a:cxnSpLocks noChangeShapeType="1"/>
          </p:cNvCxnSpPr>
          <p:nvPr/>
        </p:nvCxnSpPr>
        <p:spPr bwMode="auto">
          <a:xfrm rot="5400000">
            <a:off x="3235325" y="4262438"/>
            <a:ext cx="3259137" cy="1588"/>
          </a:xfrm>
          <a:prstGeom prst="line">
            <a:avLst/>
          </a:prstGeom>
          <a:noFill/>
          <a:ln w="22225" algn="ctr">
            <a:solidFill>
              <a:schemeClr val="accent1"/>
            </a:solidFill>
            <a:round/>
            <a:headEnd/>
            <a:tailEnd/>
          </a:ln>
        </p:spPr>
      </p:cxnSp>
      <p:sp>
        <p:nvSpPr>
          <p:cNvPr id="18446" name="24 Rectángulo"/>
          <p:cNvSpPr>
            <a:spLocks noChangeArrowheads="1"/>
          </p:cNvSpPr>
          <p:nvPr/>
        </p:nvSpPr>
        <p:spPr bwMode="auto">
          <a:xfrm>
            <a:off x="4889500" y="5265738"/>
            <a:ext cx="425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MX" sz="1200" b="0" i="1">
                <a:solidFill>
                  <a:srgbClr val="C00000"/>
                </a:solidFill>
              </a:rPr>
              <a:t>“es algo tradicional de años y lo convierten en restaurantes”</a:t>
            </a:r>
          </a:p>
        </p:txBody>
      </p:sp>
      <p:sp>
        <p:nvSpPr>
          <p:cNvPr id="18447" name="Rectangle 1"/>
          <p:cNvSpPr>
            <a:spLocks noChangeArrowheads="1"/>
          </p:cNvSpPr>
          <p:nvPr/>
        </p:nvSpPr>
        <p:spPr bwMode="auto">
          <a:xfrm>
            <a:off x="4927600" y="5546725"/>
            <a:ext cx="421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nchor="ctr">
            <a:spAutoFit/>
          </a:bodyPr>
          <a:lstStyle/>
          <a:p>
            <a:r>
              <a:rPr lang="es-MX" sz="1200" b="0" i="1">
                <a:solidFill>
                  <a:srgbClr val="C00000"/>
                </a:solidFill>
              </a:rPr>
              <a:t>“Solo si hay cambio de elecciones entonces si con platillo y bombo se hace todo” </a:t>
            </a:r>
          </a:p>
        </p:txBody>
      </p:sp>
      <p:sp>
        <p:nvSpPr>
          <p:cNvPr id="18448" name="25 Rectángulo"/>
          <p:cNvSpPr>
            <a:spLocks noChangeArrowheads="1"/>
          </p:cNvSpPr>
          <p:nvPr/>
        </p:nvSpPr>
        <p:spPr bwMode="auto">
          <a:xfrm>
            <a:off x="4586288" y="594677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1200" b="0" i="1">
                <a:solidFill>
                  <a:srgbClr val="C00000"/>
                </a:solidFill>
              </a:rPr>
              <a:t>“Casi todo el dinero que va para monumentos y zonas arqueológicas se queda en la burocracia” </a:t>
            </a:r>
          </a:p>
          <a:p>
            <a:r>
              <a:rPr lang="es-MX" sz="1200" b="0" i="1">
                <a:solidFill>
                  <a:srgbClr val="C00000"/>
                </a:solidFill>
              </a:rPr>
              <a:t>“como el INAH sigue en pleito sindical no trabaja bien”</a:t>
            </a:r>
          </a:p>
        </p:txBody>
      </p:sp>
      <p:sp>
        <p:nvSpPr>
          <p:cNvPr id="18449" name="Rectangle 2"/>
          <p:cNvSpPr>
            <a:spLocks noChangeArrowheads="1"/>
          </p:cNvSpPr>
          <p:nvPr/>
        </p:nvSpPr>
        <p:spPr bwMode="auto">
          <a:xfrm>
            <a:off x="587375" y="5159375"/>
            <a:ext cx="3794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nchor="ctr">
            <a:spAutoFit/>
          </a:bodyPr>
          <a:lstStyle/>
          <a:p>
            <a:r>
              <a:rPr lang="es-MX" sz="1200" b="0" i="1">
                <a:solidFill>
                  <a:srgbClr val="C00000"/>
                </a:solidFill>
              </a:rPr>
              <a:t>“Todos los Mexicanos debemos cuidarlo,.. Difundirlo sería el Estado, cuidarlo la población” (CUE B/C+)</a:t>
            </a:r>
          </a:p>
        </p:txBody>
      </p:sp>
      <p:sp>
        <p:nvSpPr>
          <p:cNvPr id="28" name="Rectangle 2"/>
          <p:cNvSpPr txBox="1">
            <a:spLocks noChangeArrowheads="1"/>
          </p:cNvSpPr>
          <p:nvPr/>
        </p:nvSpPr>
        <p:spPr bwMode="auto">
          <a:xfrm>
            <a:off x="771525" y="0"/>
            <a:ext cx="7853363" cy="765175"/>
          </a:xfrm>
          <a:prstGeom prst="rect">
            <a:avLst/>
          </a:prstGeom>
          <a:noFill/>
          <a:ln>
            <a:miter lim="800000"/>
            <a:headEnd/>
            <a:tailEnd/>
          </a:ln>
        </p:spPr>
        <p:txBody>
          <a:bodyPr anchor="ctr"/>
          <a:lstStyle/>
          <a:p>
            <a:pPr algn="l" eaLnBrk="1" hangingPunct="1">
              <a:defRPr/>
            </a:pPr>
            <a:r>
              <a:rPr lang="es-ES" sz="1800" kern="0">
                <a:solidFill>
                  <a:srgbClr val="990000"/>
                </a:solidFill>
                <a:latin typeface="+mj-lt"/>
                <a:ea typeface="+mj-ea"/>
                <a:cs typeface="+mj-cs"/>
              </a:rPr>
              <a:t>¿Quién o quiénes son los responsables del cuidado del PC?</a:t>
            </a:r>
            <a:endParaRPr lang="es-ES" sz="1800" kern="0" dirty="0">
              <a:solidFill>
                <a:srgbClr val="990000"/>
              </a:solidFill>
              <a:latin typeface="+mj-lt"/>
              <a:ea typeface="+mj-ea"/>
              <a:cs typeface="+mj-cs"/>
            </a:endParaRPr>
          </a:p>
        </p:txBody>
      </p:sp>
      <p:sp>
        <p:nvSpPr>
          <p:cNvPr id="18451" name="33 Rectángulo"/>
          <p:cNvSpPr>
            <a:spLocks noChangeArrowheads="1"/>
          </p:cNvSpPr>
          <p:nvPr/>
        </p:nvSpPr>
        <p:spPr bwMode="auto">
          <a:xfrm>
            <a:off x="327025" y="5624513"/>
            <a:ext cx="4545013"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1200" b="0" i="1">
                <a:solidFill>
                  <a:srgbClr val="C00000"/>
                </a:solidFill>
              </a:rPr>
              <a:t>“Yo creo que la difusión es importantísima porque, si no hay una difusión de lo que uno tiene que hacer y respetar, al entrar a un museo si uno no tiene esa difusión, esa educación de cómo llegar a un entorno obviamente no va a saber comportarse”</a:t>
            </a:r>
          </a:p>
          <a:p>
            <a:r>
              <a:rPr lang="es-MX" sz="1200" b="0" i="1">
                <a:solidFill>
                  <a:srgbClr val="C00000"/>
                </a:solidFill>
              </a:rPr>
              <a:t> (DF, D/D+)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1 Rectángulo"/>
          <p:cNvSpPr>
            <a:spLocks noChangeArrowheads="1"/>
          </p:cNvSpPr>
          <p:nvPr/>
        </p:nvSpPr>
        <p:spPr bwMode="auto">
          <a:xfrm>
            <a:off x="571500" y="874713"/>
            <a:ext cx="8315325" cy="922337"/>
          </a:xfrm>
          <a:prstGeom prst="rect">
            <a:avLst/>
          </a:prstGeom>
          <a:solidFill>
            <a:srgbClr val="C00000"/>
          </a:solidFill>
          <a:ln w="22225" algn="ctr">
            <a:solidFill>
              <a:srgbClr val="000000"/>
            </a:solidFill>
            <a:round/>
            <a:headEnd/>
            <a:tailEnd/>
          </a:ln>
        </p:spPr>
        <p:txBody>
          <a:bodyPr anchor="ctr">
            <a:spAutoFit/>
          </a:bodyPr>
          <a:lstStyle/>
          <a:p>
            <a:endParaRPr lang="es-ES"/>
          </a:p>
          <a:p>
            <a:endParaRPr lang="es-ES"/>
          </a:p>
          <a:p>
            <a:endParaRPr lang="es-ES"/>
          </a:p>
          <a:p>
            <a:endParaRPr lang="es-ES"/>
          </a:p>
          <a:p>
            <a:endParaRPr lang="es-ES"/>
          </a:p>
          <a:p>
            <a:endParaRPr lang="es-ES"/>
          </a:p>
        </p:txBody>
      </p:sp>
      <p:sp>
        <p:nvSpPr>
          <p:cNvPr id="19459" name="Rectangle 4"/>
          <p:cNvSpPr>
            <a:spLocks noChangeArrowheads="1"/>
          </p:cNvSpPr>
          <p:nvPr/>
        </p:nvSpPr>
        <p:spPr bwMode="auto">
          <a:xfrm>
            <a:off x="749300" y="88900"/>
            <a:ext cx="7975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sp>
        <p:nvSpPr>
          <p:cNvPr id="19460" name="6 Rectángulo redondeado"/>
          <p:cNvSpPr>
            <a:spLocks noChangeArrowheads="1"/>
          </p:cNvSpPr>
          <p:nvPr/>
        </p:nvSpPr>
        <p:spPr bwMode="auto">
          <a:xfrm>
            <a:off x="677863" y="1100138"/>
            <a:ext cx="8143875" cy="51117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dashDot"/>
                <a:round/>
                <a:headEnd/>
                <a:tailEnd/>
              </a14:hiddenLine>
            </a:ext>
          </a:extLst>
        </p:spPr>
        <p:txBody>
          <a:bodyPr anchor="ctr"/>
          <a:lstStyle/>
          <a:p>
            <a:pPr algn="just" eaLnBrk="1" hangingPunct="1"/>
            <a:r>
              <a:rPr lang="es-ES_tradnl" sz="1600">
                <a:solidFill>
                  <a:schemeClr val="bg1"/>
                </a:solidFill>
                <a:cs typeface="Arial" charset="0"/>
              </a:rPr>
              <a:t>En cuanto a la Responsabilidad de la Sociedad en el cuidado del PC,</a:t>
            </a:r>
            <a:r>
              <a:rPr lang="es-MX" sz="1600">
                <a:solidFill>
                  <a:schemeClr val="bg1"/>
                </a:solidFill>
                <a:cs typeface="Arial" charset="0"/>
              </a:rPr>
              <a:t> </a:t>
            </a:r>
            <a:r>
              <a:rPr lang="es-MX" sz="1600">
                <a:solidFill>
                  <a:schemeClr val="bg1"/>
                </a:solidFill>
              </a:rPr>
              <a:t>sin diferencia por segmentos, la gran mayoría lo percibe como un “deber ser”…</a:t>
            </a:r>
          </a:p>
          <a:p>
            <a:pPr algn="just" eaLnBrk="1" hangingPunct="1"/>
            <a:endParaRPr lang="es-ES_tradnl" sz="1600">
              <a:solidFill>
                <a:schemeClr val="bg1"/>
              </a:solidFill>
              <a:cs typeface="Arial" charset="0"/>
            </a:endParaRPr>
          </a:p>
        </p:txBody>
      </p:sp>
      <p:sp>
        <p:nvSpPr>
          <p:cNvPr id="19461" name="Rectangle 2"/>
          <p:cNvSpPr>
            <a:spLocks noChangeArrowheads="1"/>
          </p:cNvSpPr>
          <p:nvPr/>
        </p:nvSpPr>
        <p:spPr bwMode="auto">
          <a:xfrm>
            <a:off x="0" y="4365625"/>
            <a:ext cx="9144000" cy="2492375"/>
          </a:xfrm>
          <a:prstGeom prst="rect">
            <a:avLst/>
          </a:prstGeom>
          <a:solidFill>
            <a:schemeClr val="bg1"/>
          </a:solidFill>
          <a:ln>
            <a:noFill/>
          </a:ln>
          <a:extLst>
            <a:ext uri="{91240B29-F687-4F45-9708-019B960494DF}">
              <a14:hiddenLine xmlns:a14="http://schemas.microsoft.com/office/drawing/2010/main" w="22225" algn="ctr">
                <a:solidFill>
                  <a:srgbClr val="000000"/>
                </a:solidFill>
                <a:miter lim="800000"/>
                <a:headEnd/>
                <a:tailEnd/>
              </a14:hiddenLine>
            </a:ext>
          </a:extLst>
        </p:spPr>
        <p:txBody>
          <a:bodyPr anchor="ctr">
            <a:spAutoFit/>
          </a:bodyPr>
          <a:lstStyle/>
          <a:p>
            <a:r>
              <a:rPr lang="es-MX" sz="1200" b="0" i="1">
                <a:solidFill>
                  <a:srgbClr val="C00000"/>
                </a:solidFill>
              </a:rPr>
              <a:t>“Eso es la base fundamental para cambiar ese sistema hacia los niños, darles esa educación, esos principios de que cuiden”</a:t>
            </a:r>
          </a:p>
          <a:p>
            <a:r>
              <a:rPr lang="es-MX" sz="1200" b="0" i="1">
                <a:solidFill>
                  <a:srgbClr val="C00000"/>
                </a:solidFill>
              </a:rPr>
              <a:t>“Es lo que viene siendo una educación cívica que en muchas escuelas ya no se llevan esas materias a nivel preparatoria, porque antes era una materia pero ahorita creo que ya no existe”</a:t>
            </a:r>
          </a:p>
          <a:p>
            <a:r>
              <a:rPr lang="es-MX" sz="1200" b="0" i="1">
                <a:solidFill>
                  <a:srgbClr val="C00000"/>
                </a:solidFill>
              </a:rPr>
              <a:t>“preservarlo requiere de una cultura y desgraciadamente no la hay”</a:t>
            </a:r>
          </a:p>
          <a:p>
            <a:r>
              <a:rPr lang="es-MX" sz="1200" b="0" i="1">
                <a:solidFill>
                  <a:srgbClr val="C00000"/>
                </a:solidFill>
              </a:rPr>
              <a:t>“No hay que abandonarlo, hay que preservarlo, hay que continuarlo “</a:t>
            </a:r>
          </a:p>
          <a:p>
            <a:r>
              <a:rPr lang="es-MX" sz="1200" b="0" i="1">
                <a:solidFill>
                  <a:srgbClr val="C00000"/>
                </a:solidFill>
              </a:rPr>
              <a:t>“no sabemos valorar”</a:t>
            </a:r>
          </a:p>
          <a:p>
            <a:r>
              <a:rPr lang="es-MX" sz="1200" b="0" i="1">
                <a:solidFill>
                  <a:srgbClr val="C00000"/>
                </a:solidFill>
              </a:rPr>
              <a:t>“lo tenemos y no nos importa”</a:t>
            </a:r>
          </a:p>
          <a:p>
            <a:r>
              <a:rPr lang="es-MX" sz="1200" b="0" i="1">
                <a:solidFill>
                  <a:srgbClr val="C00000"/>
                </a:solidFill>
              </a:rPr>
              <a:t>“el niño y el muchacho no tiene ni en sus casa ni en su forma de vivir la cultura de cuidar lo que hay aquí entonces si lo hemos venido arrastrando en generaciones cada vez la gente se interesa menos en el cuidado de todo, del medio ambiente, del agua aunque existan campañas”</a:t>
            </a:r>
          </a:p>
          <a:p>
            <a:r>
              <a:rPr lang="es-MX" sz="1200" b="0" i="1">
                <a:solidFill>
                  <a:srgbClr val="C00000"/>
                </a:solidFill>
              </a:rPr>
              <a:t>“Yo digo que si es importante como que hay que saber de la historia por decir nuestros hijos nos van a preguntar si no lo sabemos nos vamos a quedar como con cara de  ¿qué?”</a:t>
            </a:r>
          </a:p>
          <a:p>
            <a:r>
              <a:rPr lang="es-MX" sz="1200" b="0" i="1">
                <a:solidFill>
                  <a:srgbClr val="C00000"/>
                </a:solidFill>
              </a:rPr>
              <a:t>“hay gente de 25, 30 años, compañeros míos que no conocen Chichen Itza… dices, no puede ser”</a:t>
            </a:r>
            <a:endParaRPr lang="es-MX"/>
          </a:p>
        </p:txBody>
      </p:sp>
      <p:sp>
        <p:nvSpPr>
          <p:cNvPr id="40" name="Rectangle 2"/>
          <p:cNvSpPr txBox="1">
            <a:spLocks noChangeArrowheads="1"/>
          </p:cNvSpPr>
          <p:nvPr/>
        </p:nvSpPr>
        <p:spPr bwMode="auto">
          <a:xfrm>
            <a:off x="514350" y="0"/>
            <a:ext cx="7853363" cy="765175"/>
          </a:xfrm>
          <a:prstGeom prst="rect">
            <a:avLst/>
          </a:prstGeom>
          <a:noFill/>
          <a:ln>
            <a:miter lim="800000"/>
            <a:headEnd/>
            <a:tailEnd/>
          </a:ln>
        </p:spPr>
        <p:txBody>
          <a:bodyPr anchor="ctr"/>
          <a:lstStyle/>
          <a:p>
            <a:pPr algn="l" eaLnBrk="1" hangingPunct="1">
              <a:defRPr/>
            </a:pPr>
            <a:r>
              <a:rPr lang="es-ES" sz="1800" kern="0" dirty="0">
                <a:solidFill>
                  <a:srgbClr val="990000"/>
                </a:solidFill>
                <a:latin typeface="+mj-lt"/>
                <a:ea typeface="+mj-ea"/>
                <a:cs typeface="+mj-cs"/>
              </a:rPr>
              <a:t>¿Quién o quiénes son los responsables del cuidado del PC?</a:t>
            </a:r>
          </a:p>
        </p:txBody>
      </p:sp>
      <p:sp>
        <p:nvSpPr>
          <p:cNvPr id="42" name="41 CuadroTexto"/>
          <p:cNvSpPr txBox="1"/>
          <p:nvPr/>
        </p:nvSpPr>
        <p:spPr>
          <a:xfrm>
            <a:off x="883108" y="1963628"/>
            <a:ext cx="7817104"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just">
              <a:defRPr/>
            </a:pPr>
            <a:r>
              <a:rPr lang="es-MX" sz="1800" dirty="0">
                <a:solidFill>
                  <a:schemeClr val="tx1"/>
                </a:solidFill>
              </a:rPr>
              <a:t>…y aceptan que la sociedad en general y ellos en lo individual no cumplen adecuadamente su parte</a:t>
            </a:r>
          </a:p>
        </p:txBody>
      </p:sp>
      <p:sp>
        <p:nvSpPr>
          <p:cNvPr id="19466" name="20 Rectángulo"/>
          <p:cNvSpPr>
            <a:spLocks noChangeArrowheads="1"/>
          </p:cNvSpPr>
          <p:nvPr/>
        </p:nvSpPr>
        <p:spPr bwMode="auto">
          <a:xfrm>
            <a:off x="68263" y="5346700"/>
            <a:ext cx="2174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MX"/>
              <a:t>.</a:t>
            </a:r>
          </a:p>
        </p:txBody>
      </p:sp>
      <p:sp>
        <p:nvSpPr>
          <p:cNvPr id="19467" name="56 Rectángulo"/>
          <p:cNvSpPr>
            <a:spLocks noChangeArrowheads="1"/>
          </p:cNvSpPr>
          <p:nvPr/>
        </p:nvSpPr>
        <p:spPr bwMode="auto">
          <a:xfrm>
            <a:off x="744538" y="2659063"/>
            <a:ext cx="8094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r>
              <a:rPr lang="es-MX" sz="1600" i="1">
                <a:solidFill>
                  <a:srgbClr val="C00000"/>
                </a:solidFill>
              </a:rPr>
              <a:t>“Como queremos que hagan algo si nosotros mismos no lo hacemos” (DF, D/D+)</a:t>
            </a:r>
          </a:p>
        </p:txBody>
      </p:sp>
      <p:sp>
        <p:nvSpPr>
          <p:cNvPr id="19468" name="57 Rectángulo"/>
          <p:cNvSpPr>
            <a:spLocks noChangeArrowheads="1"/>
          </p:cNvSpPr>
          <p:nvPr/>
        </p:nvSpPr>
        <p:spPr bwMode="auto">
          <a:xfrm>
            <a:off x="450850" y="2922588"/>
            <a:ext cx="82026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1200" b="0" i="1">
                <a:solidFill>
                  <a:srgbClr val="C00000"/>
                </a:solidFill>
              </a:rPr>
              <a:t>“Que nos enseñen porque muchos no sabemos”</a:t>
            </a:r>
          </a:p>
          <a:p>
            <a:r>
              <a:rPr lang="es-MX" sz="1200" b="0" i="1">
                <a:solidFill>
                  <a:srgbClr val="C00000"/>
                </a:solidFill>
              </a:rPr>
              <a:t>“Inculcarles que amen su comida, sus lenguas y por lo tanto que le tengan más respeto, más cariño”. </a:t>
            </a:r>
          </a:p>
          <a:p>
            <a:r>
              <a:rPr lang="es-MX" sz="1200" b="0" i="1">
                <a:solidFill>
                  <a:srgbClr val="C00000"/>
                </a:solidFill>
              </a:rPr>
              <a:t>“Sí me gusta pero mi familia no es muy dada a visitar estos lugares”</a:t>
            </a:r>
          </a:p>
          <a:p>
            <a:r>
              <a:rPr lang="es-MX" sz="1200" b="0" i="1">
                <a:solidFill>
                  <a:srgbClr val="C00000"/>
                </a:solidFill>
              </a:rPr>
              <a:t>“Tengo que estar ahí en relación a mi trabajo”</a:t>
            </a:r>
          </a:p>
          <a:p>
            <a:r>
              <a:rPr lang="es-MX" sz="1200" b="0" i="1">
                <a:solidFill>
                  <a:srgbClr val="C00000"/>
                </a:solidFill>
              </a:rPr>
              <a:t>“He tirado chicles por todos lados, me valía”</a:t>
            </a:r>
          </a:p>
          <a:p>
            <a:r>
              <a:rPr lang="es-MX" sz="1200" b="0" i="1">
                <a:solidFill>
                  <a:srgbClr val="C00000"/>
                </a:solidFill>
              </a:rPr>
              <a:t>“Todo eso me gusta mucho, pero cuando no hay gente”</a:t>
            </a:r>
          </a:p>
          <a:p>
            <a:r>
              <a:rPr lang="es-MX" sz="1200" b="0" i="1">
                <a:solidFill>
                  <a:srgbClr val="C00000"/>
                </a:solidFill>
              </a:rPr>
              <a:t>“es muy importante pero tiramos basura… hacemos pipí… rayamos... nos vale..:”</a:t>
            </a:r>
          </a:p>
          <a:p>
            <a:r>
              <a:rPr lang="es-MX" sz="1200" b="0" i="1">
                <a:solidFill>
                  <a:srgbClr val="C00000"/>
                </a:solidFill>
              </a:rPr>
              <a:t>“es un patrimonio cultural que deberíamos de retomar… lo perdimos y hay que recuperarlo”</a:t>
            </a:r>
          </a:p>
        </p:txBody>
      </p:sp>
      <p:sp>
        <p:nvSpPr>
          <p:cNvPr id="19469"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C6287A5A-4D9D-44E5-9277-3BE3404F11F3}" type="slidenum">
              <a:rPr lang="es-ES" sz="1400" b="0" i="1" smtClean="0">
                <a:solidFill>
                  <a:srgbClr val="800000"/>
                </a:solidFill>
                <a:latin typeface="Century Gothic" pitchFamily="34" charset="0"/>
              </a:rPr>
              <a:pPr/>
              <a:t>18</a:t>
            </a:fld>
            <a:r>
              <a:rPr lang="es-ES" sz="1400" b="0" smtClean="0">
                <a:solidFill>
                  <a:schemeClr val="tx1"/>
                </a:solidFill>
              </a:rPr>
              <a:t> </a:t>
            </a:r>
            <a:r>
              <a:rPr lang="es-ES" sz="1400" b="0" smtClean="0">
                <a:solidFill>
                  <a:srgbClr val="B40000"/>
                </a:solidFill>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4 Rectángulo"/>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22225" algn="ctr">
                <a:solidFill>
                  <a:srgbClr val="000000"/>
                </a:solidFill>
                <a:round/>
                <a:headEnd/>
                <a:tailEnd/>
              </a14:hiddenLine>
            </a:ext>
          </a:extLst>
        </p:spPr>
        <p:txBody>
          <a:bodyPr wrap="none" anchor="ctr">
            <a:spAutoFit/>
          </a:bodyPr>
          <a:lstStyle/>
          <a:p>
            <a:endParaRPr lang="es-MX"/>
          </a:p>
        </p:txBody>
      </p:sp>
      <p:sp>
        <p:nvSpPr>
          <p:cNvPr id="20483" name="Rectangle 2"/>
          <p:cNvSpPr>
            <a:spLocks noChangeArrowheads="1"/>
          </p:cNvSpPr>
          <p:nvPr/>
        </p:nvSpPr>
        <p:spPr bwMode="auto">
          <a:xfrm>
            <a:off x="615950" y="2392363"/>
            <a:ext cx="8204200" cy="1262062"/>
          </a:xfrm>
          <a:prstGeom prst="rect">
            <a:avLst/>
          </a:prstGeom>
          <a:gradFill rotWithShape="1">
            <a:gsLst>
              <a:gs pos="0">
                <a:srgbClr val="FCFCFC"/>
              </a:gs>
              <a:gs pos="100000">
                <a:srgbClr val="DDDDDD">
                  <a:alpha val="3100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sp>
        <p:nvSpPr>
          <p:cNvPr id="20484" name="Line 4"/>
          <p:cNvSpPr>
            <a:spLocks noChangeShapeType="1"/>
          </p:cNvSpPr>
          <p:nvPr/>
        </p:nvSpPr>
        <p:spPr bwMode="auto">
          <a:xfrm flipH="1">
            <a:off x="382588" y="3825875"/>
            <a:ext cx="8280400" cy="0"/>
          </a:xfrm>
          <a:prstGeom prst="line">
            <a:avLst/>
          </a:prstGeom>
          <a:noFill/>
          <a:ln w="19050">
            <a:solidFill>
              <a:srgbClr val="969696"/>
            </a:solidFill>
            <a:round/>
            <a:headEnd type="oval" w="med" len="med"/>
            <a:tailEnd/>
          </a:ln>
          <a:extLst>
            <a:ext uri="{909E8E84-426E-40DD-AFC4-6F175D3DCCD1}">
              <a14:hiddenFill xmlns:a14="http://schemas.microsoft.com/office/drawing/2010/main">
                <a:noFill/>
              </a14:hiddenFill>
            </a:ext>
          </a:extLst>
        </p:spPr>
        <p:txBody>
          <a:bodyPr/>
          <a:lstStyle/>
          <a:p>
            <a:endParaRPr lang="es-MX"/>
          </a:p>
        </p:txBody>
      </p:sp>
      <p:sp>
        <p:nvSpPr>
          <p:cNvPr id="20485" name="Line 5"/>
          <p:cNvSpPr>
            <a:spLocks noChangeShapeType="1"/>
          </p:cNvSpPr>
          <p:nvPr/>
        </p:nvSpPr>
        <p:spPr bwMode="auto">
          <a:xfrm flipH="1">
            <a:off x="382588" y="3825875"/>
            <a:ext cx="8280400" cy="0"/>
          </a:xfrm>
          <a:prstGeom prst="line">
            <a:avLst/>
          </a:prstGeom>
          <a:noFill/>
          <a:ln w="12700">
            <a:solidFill>
              <a:srgbClr val="BA0E0E"/>
            </a:solidFill>
            <a:round/>
            <a:headEnd type="oval" w="med" len="med"/>
            <a:tailEnd/>
          </a:ln>
          <a:extLst>
            <a:ext uri="{909E8E84-426E-40DD-AFC4-6F175D3DCCD1}">
              <a14:hiddenFill xmlns:a14="http://schemas.microsoft.com/office/drawing/2010/main">
                <a:noFill/>
              </a14:hiddenFill>
            </a:ext>
          </a:extLst>
        </p:spPr>
        <p:txBody>
          <a:bodyPr/>
          <a:lstStyle/>
          <a:p>
            <a:endParaRPr lang="es-MX"/>
          </a:p>
        </p:txBody>
      </p:sp>
      <p:sp>
        <p:nvSpPr>
          <p:cNvPr id="20486" name="23 CuadroTexto"/>
          <p:cNvSpPr txBox="1">
            <a:spLocks noChangeArrowheads="1"/>
          </p:cNvSpPr>
          <p:nvPr/>
        </p:nvSpPr>
        <p:spPr bwMode="auto">
          <a:xfrm>
            <a:off x="568325" y="2225675"/>
            <a:ext cx="80518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algn="r"/>
            <a:r>
              <a:rPr lang="es-ES" sz="4800">
                <a:solidFill>
                  <a:srgbClr val="960000"/>
                </a:solidFill>
              </a:rPr>
              <a:t>Imagen y Recordación Publicitaria del INAH</a:t>
            </a:r>
            <a:endParaRPr lang="es-MX" sz="4800">
              <a:solidFill>
                <a:srgbClr val="960000"/>
              </a:solidFill>
            </a:endParaRPr>
          </a:p>
        </p:txBody>
      </p:sp>
      <p:sp>
        <p:nvSpPr>
          <p:cNvPr id="20487" name="AutoShape 25"/>
          <p:cNvSpPr>
            <a:spLocks/>
          </p:cNvSpPr>
          <p:nvPr/>
        </p:nvSpPr>
        <p:spPr bwMode="auto">
          <a:xfrm flipH="1" flipV="1">
            <a:off x="0" y="1830388"/>
            <a:ext cx="349250" cy="3500437"/>
          </a:xfrm>
          <a:prstGeom prst="leftBracket">
            <a:avLst>
              <a:gd name="adj" fmla="val 51320"/>
            </a:avLst>
          </a:prstGeom>
          <a:solidFill>
            <a:srgbClr val="0064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s-MX"/>
          </a:p>
        </p:txBody>
      </p:sp>
      <p:sp>
        <p:nvSpPr>
          <p:cNvPr id="20488" name="Oval 15"/>
          <p:cNvSpPr>
            <a:spLocks noChangeArrowheads="1"/>
          </p:cNvSpPr>
          <p:nvPr/>
        </p:nvSpPr>
        <p:spPr bwMode="auto">
          <a:xfrm>
            <a:off x="0" y="5246688"/>
            <a:ext cx="179388" cy="144462"/>
          </a:xfrm>
          <a:prstGeom prst="ellipse">
            <a:avLst/>
          </a:prstGeom>
          <a:solidFill>
            <a:schemeClr val="bg1"/>
          </a:solidFill>
          <a:ln w="9525">
            <a:solidFill>
              <a:schemeClr val="bg1"/>
            </a:solidFill>
            <a:round/>
            <a:headEnd/>
            <a:tailEnd/>
          </a:ln>
        </p:spPr>
        <p:txBody>
          <a:bodyPr wrap="none" anchor="ctr"/>
          <a:lstStyle/>
          <a:p>
            <a:endParaRPr lang="es-MX"/>
          </a:p>
        </p:txBody>
      </p:sp>
      <p:sp>
        <p:nvSpPr>
          <p:cNvPr id="20489" name="AutoShape 26"/>
          <p:cNvSpPr>
            <a:spLocks/>
          </p:cNvSpPr>
          <p:nvPr/>
        </p:nvSpPr>
        <p:spPr bwMode="auto">
          <a:xfrm flipH="1" flipV="1">
            <a:off x="107950" y="1817688"/>
            <a:ext cx="287338" cy="3544887"/>
          </a:xfrm>
          <a:prstGeom prst="leftBracket">
            <a:avLst>
              <a:gd name="adj" fmla="val 73279"/>
            </a:avLst>
          </a:prstGeom>
          <a:noFill/>
          <a:ln w="19050">
            <a:solidFill>
              <a:srgbClr val="006600"/>
            </a:solidFill>
            <a:round/>
            <a:headEnd type="oval"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pic>
        <p:nvPicPr>
          <p:cNvPr id="20490"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116150">
            <a:off x="-39687" y="2057400"/>
            <a:ext cx="4318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WordArt 29"/>
          <p:cNvSpPr>
            <a:spLocks noChangeArrowheads="1" noChangeShapeType="1" noTextEdit="1"/>
          </p:cNvSpPr>
          <p:nvPr/>
        </p:nvSpPr>
        <p:spPr bwMode="auto">
          <a:xfrm rot="-5400000">
            <a:off x="-1085057" y="3640932"/>
            <a:ext cx="2506663" cy="260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s-MX" sz="2800" kern="10" spc="560">
                <a:solidFill>
                  <a:schemeClr val="bg1"/>
                </a:solidFill>
                <a:latin typeface="Century Gothic"/>
              </a:rPr>
              <a:t>covarrubias y asociados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49300" y="88900"/>
            <a:ext cx="7346950" cy="558800"/>
          </a:xfrm>
          <a:prstGeom prst="rect">
            <a:avLst/>
          </a:prstGeom>
          <a:gradFill rotWithShape="0">
            <a:gsLst>
              <a:gs pos="0">
                <a:srgbClr val="EAEAEA"/>
              </a:gs>
              <a:gs pos="100000">
                <a:srgbClr val="F0F0F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sp>
        <p:nvSpPr>
          <p:cNvPr id="3075" name="3 Marcador de número de diapositiva"/>
          <p:cNvSpPr txBox="1">
            <a:spLocks noGrp="1"/>
          </p:cNvSpPr>
          <p:nvPr/>
        </p:nvSpPr>
        <p:spPr bwMode="auto">
          <a:xfrm>
            <a:off x="7885113" y="6408738"/>
            <a:ext cx="801687"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algn="r" eaLnBrk="1" hangingPunct="1"/>
            <a:r>
              <a:rPr lang="es-ES" sz="1400" b="0">
                <a:solidFill>
                  <a:srgbClr val="B40000"/>
                </a:solidFill>
              </a:rPr>
              <a:t>-</a:t>
            </a:r>
            <a:r>
              <a:rPr lang="es-ES" sz="1400" b="0">
                <a:solidFill>
                  <a:schemeClr val="tx1"/>
                </a:solidFill>
              </a:rPr>
              <a:t> </a:t>
            </a:r>
            <a:fld id="{43AA7822-DA04-4639-9B30-FBD6CEBB83CF}" type="slidenum">
              <a:rPr lang="es-ES" sz="1400" b="0" i="1">
                <a:solidFill>
                  <a:srgbClr val="800000"/>
                </a:solidFill>
                <a:latin typeface="Century Gothic" pitchFamily="34" charset="0"/>
              </a:rPr>
              <a:pPr algn="r" eaLnBrk="1" hangingPunct="1"/>
              <a:t>2</a:t>
            </a:fld>
            <a:r>
              <a:rPr lang="es-ES" sz="1400" b="0">
                <a:solidFill>
                  <a:schemeClr val="tx1"/>
                </a:solidFill>
              </a:rPr>
              <a:t> </a:t>
            </a:r>
            <a:r>
              <a:rPr lang="es-ES" sz="1400" b="0">
                <a:solidFill>
                  <a:srgbClr val="B40000"/>
                </a:solidFill>
              </a:rPr>
              <a:t>-</a:t>
            </a:r>
          </a:p>
        </p:txBody>
      </p:sp>
      <p:sp>
        <p:nvSpPr>
          <p:cNvPr id="3076" name="Rectangle 3"/>
          <p:cNvSpPr>
            <a:spLocks noGrp="1" noChangeArrowheads="1"/>
          </p:cNvSpPr>
          <p:nvPr>
            <p:ph type="title" idx="4294967295"/>
          </p:nvPr>
        </p:nvSpPr>
        <p:spPr bwMode="auto">
          <a:xfrm>
            <a:off x="781050" y="-195263"/>
            <a:ext cx="7724775" cy="11430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s-MX" sz="1800" smtClean="0"/>
              <a:t>Índice</a:t>
            </a:r>
            <a:endParaRPr lang="es-ES" sz="1800" smtClean="0"/>
          </a:p>
        </p:txBody>
      </p:sp>
      <p:sp>
        <p:nvSpPr>
          <p:cNvPr id="3077" name="Rectangle 4"/>
          <p:cNvSpPr>
            <a:spLocks noChangeArrowheads="1"/>
          </p:cNvSpPr>
          <p:nvPr/>
        </p:nvSpPr>
        <p:spPr bwMode="auto">
          <a:xfrm>
            <a:off x="7734300" y="6362700"/>
            <a:ext cx="1206500" cy="4953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s-MX"/>
          </a:p>
        </p:txBody>
      </p:sp>
      <p:graphicFrame>
        <p:nvGraphicFramePr>
          <p:cNvPr id="231475" name="Group 51"/>
          <p:cNvGraphicFramePr>
            <a:graphicFrameLocks noGrp="1"/>
          </p:cNvGraphicFramePr>
          <p:nvPr/>
        </p:nvGraphicFramePr>
        <p:xfrm>
          <a:off x="7788275" y="1579563"/>
          <a:ext cx="1374775" cy="4310728"/>
        </p:xfrm>
        <a:graphic>
          <a:graphicData uri="http://schemas.openxmlformats.org/drawingml/2006/table">
            <a:tbl>
              <a:tblPr/>
              <a:tblGrid>
                <a:gridCol w="1374775"/>
              </a:tblGrid>
              <a:tr h="627777">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s-MX" sz="1600" b="1" i="0" u="none" strike="noStrike" cap="none" normalizeH="0" baseline="0" dirty="0" smtClean="0">
                          <a:ln>
                            <a:noFill/>
                          </a:ln>
                          <a:solidFill>
                            <a:schemeClr val="tx1">
                              <a:lumMod val="65000"/>
                              <a:lumOff val="35000"/>
                            </a:schemeClr>
                          </a:solidFill>
                          <a:effectLst/>
                          <a:latin typeface="Arial" charset="0"/>
                        </a:rPr>
                        <a:t>3</a:t>
                      </a:r>
                    </a:p>
                    <a:p>
                      <a:pPr marL="0" marR="0" lvl="0" indent="0" algn="l" defTabSz="914400" rtl="0" eaLnBrk="1" fontAlgn="base" latinLnBrk="0" hangingPunct="1">
                        <a:lnSpc>
                          <a:spcPct val="100000"/>
                        </a:lnSpc>
                        <a:spcBef>
                          <a:spcPct val="20000"/>
                        </a:spcBef>
                        <a:spcAft>
                          <a:spcPct val="0"/>
                        </a:spcAft>
                        <a:buClr>
                          <a:srgbClr val="A50021"/>
                        </a:buClr>
                        <a:buSzTx/>
                        <a:buFontTx/>
                        <a:buChar char="•"/>
                        <a:tabLst/>
                      </a:pPr>
                      <a:endParaRPr kumimoji="0" lang="es-ES" sz="1600" b="1" i="0" u="none" strike="noStrike" cap="none" normalizeH="0" baseline="0" dirty="0" smtClean="0">
                        <a:ln>
                          <a:noFill/>
                        </a:ln>
                        <a:solidFill>
                          <a:schemeClr val="tx1">
                            <a:lumMod val="65000"/>
                            <a:lumOff val="35000"/>
                          </a:schemeClr>
                        </a:solidFill>
                        <a:effectLst/>
                        <a:latin typeface="Arial" charset="0"/>
                      </a:endParaRPr>
                    </a:p>
                  </a:txBody>
                  <a:tcPr marT="45712" marB="45712" anchor="ctr" horzOverflow="overflow">
                    <a:lnL>
                      <a:noFill/>
                    </a:lnL>
                    <a:lnR>
                      <a:noFill/>
                    </a:lnR>
                    <a:lnT>
                      <a:noFill/>
                    </a:lnT>
                    <a:lnB>
                      <a:noFill/>
                    </a:lnB>
                    <a:lnTlToBr>
                      <a:noFill/>
                    </a:lnTlToBr>
                    <a:lnBlToTr>
                      <a:noFill/>
                    </a:lnBlToTr>
                    <a:noFill/>
                  </a:tcPr>
                </a:tc>
              </a:tr>
              <a:tr h="3315637">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s-ES" sz="1600" b="1" i="0" u="none" strike="noStrike" cap="none" normalizeH="0" baseline="0" dirty="0" smtClean="0">
                          <a:ln>
                            <a:noFill/>
                          </a:ln>
                          <a:solidFill>
                            <a:schemeClr val="tx1">
                              <a:lumMod val="65000"/>
                              <a:lumOff val="35000"/>
                            </a:schemeClr>
                          </a:solidFill>
                          <a:effectLst/>
                          <a:latin typeface="Arial" charset="0"/>
                        </a:rPr>
                        <a:t>4</a:t>
                      </a:r>
                    </a:p>
                    <a:p>
                      <a:pPr marL="0" marR="0" lvl="0" indent="0" algn="l" defTabSz="914400" rtl="0" eaLnBrk="1" fontAlgn="base" latinLnBrk="0" hangingPunct="1">
                        <a:lnSpc>
                          <a:spcPct val="100000"/>
                        </a:lnSpc>
                        <a:spcBef>
                          <a:spcPct val="20000"/>
                        </a:spcBef>
                        <a:spcAft>
                          <a:spcPct val="0"/>
                        </a:spcAft>
                        <a:buClr>
                          <a:srgbClr val="A50021"/>
                        </a:buClr>
                        <a:buSzTx/>
                        <a:buFontTx/>
                        <a:buChar char="•"/>
                        <a:tabLst/>
                      </a:pPr>
                      <a:endParaRPr kumimoji="0" lang="es-ES" sz="1600" b="1" i="0" u="none" strike="noStrike" cap="none" normalizeH="0" baseline="0" dirty="0" smtClean="0">
                        <a:ln>
                          <a:noFill/>
                        </a:ln>
                        <a:solidFill>
                          <a:schemeClr val="tx1">
                            <a:lumMod val="65000"/>
                            <a:lumOff val="35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s-ES" sz="1600" b="1" i="0" u="none" strike="noStrike" cap="none" normalizeH="0" baseline="0" dirty="0" smtClean="0">
                          <a:ln>
                            <a:noFill/>
                          </a:ln>
                          <a:solidFill>
                            <a:schemeClr val="tx1">
                              <a:lumMod val="65000"/>
                              <a:lumOff val="35000"/>
                            </a:schemeClr>
                          </a:solidFill>
                          <a:effectLst/>
                          <a:latin typeface="Arial" charset="0"/>
                        </a:rPr>
                        <a:t>5</a:t>
                      </a:r>
                    </a:p>
                    <a:p>
                      <a:pPr marL="0" marR="0" lvl="0" indent="0" algn="l" defTabSz="914400" rtl="0" eaLnBrk="1" fontAlgn="base" latinLnBrk="0" hangingPunct="1">
                        <a:lnSpc>
                          <a:spcPct val="100000"/>
                        </a:lnSpc>
                        <a:spcBef>
                          <a:spcPct val="20000"/>
                        </a:spcBef>
                        <a:spcAft>
                          <a:spcPct val="0"/>
                        </a:spcAft>
                        <a:buClr>
                          <a:srgbClr val="A50021"/>
                        </a:buClr>
                        <a:buSzTx/>
                        <a:buFontTx/>
                        <a:buChar char="•"/>
                        <a:tabLst/>
                      </a:pPr>
                      <a:endParaRPr kumimoji="0" lang="es-ES" sz="1600" b="1" i="0" u="none" strike="noStrike" cap="none" normalizeH="0" baseline="0" dirty="0" smtClean="0">
                        <a:ln>
                          <a:noFill/>
                        </a:ln>
                        <a:solidFill>
                          <a:schemeClr val="tx1">
                            <a:lumMod val="65000"/>
                            <a:lumOff val="35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s-ES" sz="1600" b="1" i="0" u="none" strike="noStrike" cap="none" normalizeH="0" baseline="0" dirty="0" smtClean="0">
                          <a:ln>
                            <a:noFill/>
                          </a:ln>
                          <a:solidFill>
                            <a:schemeClr val="tx1">
                              <a:lumMod val="65000"/>
                              <a:lumOff val="35000"/>
                            </a:schemeClr>
                          </a:solidFill>
                          <a:effectLst/>
                          <a:latin typeface="Arial" charset="0"/>
                        </a:rPr>
                        <a:t>11</a:t>
                      </a:r>
                    </a:p>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s-ES" sz="1600" b="1" i="0" u="none" strike="noStrike" cap="none" normalizeH="0" baseline="0" dirty="0" smtClean="0">
                          <a:ln>
                            <a:noFill/>
                          </a:ln>
                          <a:solidFill>
                            <a:schemeClr val="tx1">
                              <a:lumMod val="65000"/>
                              <a:lumOff val="35000"/>
                            </a:schemeClr>
                          </a:solidFill>
                          <a:effectLst/>
                          <a:latin typeface="Arial" charset="0"/>
                        </a:rPr>
                        <a:t>12</a:t>
                      </a:r>
                    </a:p>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s-ES" sz="1600" b="1" i="0" u="none" strike="noStrike" cap="none" normalizeH="0" baseline="0" dirty="0" smtClean="0">
                          <a:ln>
                            <a:noFill/>
                          </a:ln>
                          <a:solidFill>
                            <a:schemeClr val="tx1">
                              <a:lumMod val="65000"/>
                              <a:lumOff val="35000"/>
                            </a:schemeClr>
                          </a:solidFill>
                          <a:effectLst/>
                          <a:latin typeface="Arial" charset="0"/>
                        </a:rPr>
                        <a:t>19</a:t>
                      </a:r>
                    </a:p>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s-ES" sz="1600" b="1" i="0" u="none" strike="noStrike" cap="none" normalizeH="0" baseline="0" dirty="0" smtClean="0">
                        <a:ln>
                          <a:noFill/>
                        </a:ln>
                        <a:solidFill>
                          <a:schemeClr val="tx1">
                            <a:lumMod val="65000"/>
                            <a:lumOff val="35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s-ES" sz="1600" b="1" i="0" u="none" strike="noStrike" cap="none" normalizeH="0" baseline="0" dirty="0" smtClean="0">
                          <a:ln>
                            <a:noFill/>
                          </a:ln>
                          <a:solidFill>
                            <a:schemeClr val="tx1">
                              <a:lumMod val="65000"/>
                              <a:lumOff val="35000"/>
                            </a:schemeClr>
                          </a:solidFill>
                          <a:effectLst/>
                          <a:latin typeface="Arial" charset="0"/>
                        </a:rPr>
                        <a:t>23</a:t>
                      </a:r>
                    </a:p>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s-ES" sz="1600" b="1" i="0" u="none" strike="noStrike" cap="none" normalizeH="0" baseline="0" dirty="0" smtClean="0">
                          <a:ln>
                            <a:noFill/>
                          </a:ln>
                          <a:solidFill>
                            <a:schemeClr val="tx1">
                              <a:lumMod val="65000"/>
                              <a:lumOff val="35000"/>
                            </a:schemeClr>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s-ES" sz="100" b="1" i="0" u="none" strike="noStrike" cap="none" normalizeH="0" baseline="0" dirty="0" smtClean="0">
                        <a:ln>
                          <a:noFill/>
                        </a:ln>
                        <a:solidFill>
                          <a:schemeClr val="tx1">
                            <a:lumMod val="65000"/>
                            <a:lumOff val="35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s-ES" sz="100" b="1" i="0" u="none" strike="noStrike" cap="none" normalizeH="0" baseline="0" dirty="0" smtClean="0">
                        <a:ln>
                          <a:noFill/>
                        </a:ln>
                        <a:solidFill>
                          <a:schemeClr val="tx1">
                            <a:lumMod val="65000"/>
                            <a:lumOff val="35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s-ES" sz="100" b="1" i="0" u="none" strike="noStrike" cap="none" normalizeH="0" baseline="0" dirty="0" smtClean="0">
                        <a:ln>
                          <a:noFill/>
                        </a:ln>
                        <a:solidFill>
                          <a:schemeClr val="tx1">
                            <a:lumMod val="65000"/>
                            <a:lumOff val="35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s-ES" sz="1600" b="1" i="0" u="none" strike="noStrike" cap="none" normalizeH="0" baseline="0" dirty="0" smtClean="0">
                          <a:ln>
                            <a:noFill/>
                          </a:ln>
                          <a:solidFill>
                            <a:schemeClr val="tx1">
                              <a:lumMod val="65000"/>
                              <a:lumOff val="35000"/>
                            </a:schemeClr>
                          </a:solidFill>
                          <a:effectLst/>
                          <a:latin typeface="Arial" charset="0"/>
                        </a:rPr>
                        <a:t>32</a:t>
                      </a:r>
                    </a:p>
                  </a:txBody>
                  <a:tcPr marT="45712" marB="45712" anchor="ctr" horzOverflow="overflow">
                    <a:lnL>
                      <a:noFill/>
                    </a:lnL>
                    <a:lnR>
                      <a:noFill/>
                    </a:lnR>
                    <a:lnT>
                      <a:noFill/>
                    </a:lnT>
                    <a:lnB>
                      <a:noFill/>
                    </a:lnB>
                    <a:lnTlToBr>
                      <a:noFill/>
                    </a:lnTlToBr>
                    <a:lnBlToTr>
                      <a:noFill/>
                    </a:lnBlToTr>
                    <a:noFill/>
                  </a:tcPr>
                </a:tc>
              </a:tr>
              <a:tr h="36664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s-ES" sz="1600" b="1" i="0" u="none" strike="noStrike" cap="none" normalizeH="0" baseline="0" dirty="0" smtClean="0">
                        <a:ln>
                          <a:noFill/>
                        </a:ln>
                        <a:solidFill>
                          <a:schemeClr val="tx1">
                            <a:lumMod val="65000"/>
                            <a:lumOff val="35000"/>
                          </a:schemeClr>
                        </a:solidFill>
                        <a:effectLst/>
                        <a:latin typeface="Arial" charset="0"/>
                      </a:endParaRPr>
                    </a:p>
                  </a:txBody>
                  <a:tcPr marT="45712" marB="45712" anchor="ctr" horzOverflow="overflow">
                    <a:lnL>
                      <a:noFill/>
                    </a:lnL>
                    <a:lnR>
                      <a:noFill/>
                    </a:lnR>
                    <a:lnT>
                      <a:noFill/>
                    </a:lnT>
                    <a:lnB>
                      <a:noFill/>
                    </a:lnB>
                    <a:lnTlToBr>
                      <a:noFill/>
                    </a:lnTlToBr>
                    <a:lnBlToTr>
                      <a:noFill/>
                    </a:lnBlToTr>
                    <a:noFill/>
                  </a:tcPr>
                </a:tc>
              </a:tr>
            </a:tbl>
          </a:graphicData>
        </a:graphic>
      </p:graphicFrame>
      <p:graphicFrame>
        <p:nvGraphicFramePr>
          <p:cNvPr id="231495" name="Group 71"/>
          <p:cNvGraphicFramePr>
            <a:graphicFrameLocks noGrp="1"/>
          </p:cNvGraphicFramePr>
          <p:nvPr/>
        </p:nvGraphicFramePr>
        <p:xfrm>
          <a:off x="898525" y="1579563"/>
          <a:ext cx="7096125" cy="4224665"/>
        </p:xfrm>
        <a:graphic>
          <a:graphicData uri="http://schemas.openxmlformats.org/drawingml/2006/table">
            <a:tbl>
              <a:tblPr/>
              <a:tblGrid>
                <a:gridCol w="7096125"/>
              </a:tblGrid>
              <a:tr h="1212976">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Char char="•"/>
                        <a:tabLst/>
                      </a:pPr>
                      <a:r>
                        <a:rPr kumimoji="0" lang="es-MX" sz="1600" b="1" i="0" u="none" strike="noStrike" cap="none" normalizeH="0" baseline="0" dirty="0" smtClean="0">
                          <a:ln>
                            <a:noFill/>
                          </a:ln>
                          <a:solidFill>
                            <a:schemeClr val="tx1">
                              <a:lumMod val="65000"/>
                              <a:lumOff val="35000"/>
                            </a:schemeClr>
                          </a:solidFill>
                          <a:effectLst/>
                          <a:latin typeface="Arial" charset="0"/>
                        </a:rPr>
                        <a:t>Antecedentes</a:t>
                      </a:r>
                      <a:r>
                        <a:rPr kumimoji="0" lang="es-MX" sz="1600" b="0" i="0" u="none" strike="noStrike" cap="none" normalizeH="0" baseline="0" dirty="0" smtClean="0">
                          <a:ln>
                            <a:noFill/>
                          </a:ln>
                          <a:solidFill>
                            <a:schemeClr val="tx1">
                              <a:lumMod val="65000"/>
                              <a:lumOff val="35000"/>
                            </a:schemeClr>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rgbClr val="A50021"/>
                        </a:buClr>
                        <a:buSzTx/>
                        <a:buFontTx/>
                        <a:buChar char="•"/>
                        <a:tabLst/>
                      </a:pPr>
                      <a:endParaRPr kumimoji="0" lang="es-MX" sz="1600" b="0" i="0" u="none" strike="noStrike" cap="none" normalizeH="0" baseline="0" dirty="0" smtClean="0">
                        <a:ln>
                          <a:noFill/>
                        </a:ln>
                        <a:solidFill>
                          <a:schemeClr val="tx1">
                            <a:lumMod val="65000"/>
                            <a:lumOff val="35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A50021"/>
                        </a:buClr>
                        <a:buSzTx/>
                        <a:buFontTx/>
                        <a:buChar char="•"/>
                        <a:tabLst/>
                      </a:pPr>
                      <a:r>
                        <a:rPr kumimoji="0" lang="es-MX" sz="1600" b="1" i="0" u="none" strike="noStrike" cap="none" normalizeH="0" baseline="0" dirty="0" smtClean="0">
                          <a:ln>
                            <a:noFill/>
                          </a:ln>
                          <a:solidFill>
                            <a:schemeClr val="tx1">
                              <a:lumMod val="65000"/>
                              <a:lumOff val="35000"/>
                            </a:schemeClr>
                          </a:solidFill>
                          <a:effectLst/>
                          <a:latin typeface="Arial" charset="0"/>
                        </a:rPr>
                        <a:t>Objetivos</a:t>
                      </a:r>
                      <a:r>
                        <a:rPr kumimoji="0" lang="es-MX" sz="1600" b="0" i="0" u="none" strike="noStrike" cap="none" normalizeH="0" baseline="0" dirty="0" smtClean="0">
                          <a:ln>
                            <a:noFill/>
                          </a:ln>
                          <a:solidFill>
                            <a:schemeClr val="tx1">
                              <a:lumMod val="65000"/>
                              <a:lumOff val="35000"/>
                            </a:schemeClr>
                          </a:solidFill>
                          <a:effectLst/>
                          <a:latin typeface="Arial" charset="0"/>
                        </a:rPr>
                        <a:t>…..…….…………………………………………………………….…...</a:t>
                      </a:r>
                    </a:p>
                    <a:p>
                      <a:pPr marL="0" marR="0" lvl="0" indent="0" algn="l" defTabSz="914400" rtl="0" eaLnBrk="1" fontAlgn="base" latinLnBrk="0" hangingPunct="1">
                        <a:lnSpc>
                          <a:spcPct val="100000"/>
                        </a:lnSpc>
                        <a:spcBef>
                          <a:spcPct val="20000"/>
                        </a:spcBef>
                        <a:spcAft>
                          <a:spcPct val="0"/>
                        </a:spcAft>
                        <a:buClr>
                          <a:srgbClr val="A50021"/>
                        </a:buClr>
                        <a:buSzTx/>
                        <a:buFontTx/>
                        <a:buChar char="•"/>
                        <a:tabLst/>
                      </a:pPr>
                      <a:endParaRPr kumimoji="0" lang="es-ES" sz="1600" b="0" i="0" u="none" strike="noStrike" cap="none" normalizeH="0" baseline="0" dirty="0" smtClean="0">
                        <a:ln>
                          <a:noFill/>
                        </a:ln>
                        <a:solidFill>
                          <a:schemeClr val="tx1">
                            <a:lumMod val="65000"/>
                            <a:lumOff val="35000"/>
                          </a:schemeClr>
                        </a:solidFill>
                        <a:effectLst/>
                        <a:latin typeface="Arial" charset="0"/>
                      </a:endParaRPr>
                    </a:p>
                  </a:txBody>
                  <a:tcPr marT="45715" marB="45715" anchor="ctr" horzOverflow="overflow">
                    <a:lnL>
                      <a:noFill/>
                    </a:lnL>
                    <a:lnR>
                      <a:noFill/>
                    </a:lnR>
                    <a:lnT>
                      <a:noFill/>
                    </a:lnT>
                    <a:lnB>
                      <a:noFill/>
                    </a:lnB>
                    <a:lnTlToBr>
                      <a:noFill/>
                    </a:lnTlToBr>
                    <a:lnBlToTr>
                      <a:noFill/>
                    </a:lnBlToTr>
                    <a:noFill/>
                  </a:tcPr>
                </a:tc>
              </a:tr>
              <a:tr h="209070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Char char="•"/>
                        <a:tabLst/>
                      </a:pPr>
                      <a:r>
                        <a:rPr kumimoji="0" lang="es-ES" sz="1600" b="1" i="0" u="none" strike="noStrike" cap="none" normalizeH="0" baseline="0" dirty="0" smtClean="0">
                          <a:ln>
                            <a:noFill/>
                          </a:ln>
                          <a:solidFill>
                            <a:schemeClr val="tx1">
                              <a:lumMod val="65000"/>
                              <a:lumOff val="35000"/>
                            </a:schemeClr>
                          </a:solidFill>
                          <a:effectLst/>
                          <a:latin typeface="Arial" charset="0"/>
                        </a:rPr>
                        <a:t>Metodología</a:t>
                      </a:r>
                      <a:r>
                        <a:rPr kumimoji="0" lang="es-ES" sz="1600" b="0" i="0" u="none" strike="noStrike" cap="none" normalizeH="0" baseline="0" dirty="0" smtClean="0">
                          <a:ln>
                            <a:noFill/>
                          </a:ln>
                          <a:solidFill>
                            <a:schemeClr val="tx1">
                              <a:lumMod val="65000"/>
                              <a:lumOff val="35000"/>
                            </a:schemeClr>
                          </a:solidFill>
                          <a:effectLst/>
                          <a:latin typeface="Arial" charset="0"/>
                        </a:rPr>
                        <a:t>…...………………………………………………………………..….</a:t>
                      </a:r>
                    </a:p>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s-ES" sz="1600" b="0" i="0" u="none" strike="noStrike" cap="none" normalizeH="0" baseline="0" dirty="0" smtClean="0">
                        <a:ln>
                          <a:noFill/>
                        </a:ln>
                        <a:solidFill>
                          <a:schemeClr val="tx1">
                            <a:lumMod val="65000"/>
                            <a:lumOff val="35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A50021"/>
                        </a:buClr>
                        <a:buSzTx/>
                        <a:buFontTx/>
                        <a:buChar char="•"/>
                        <a:tabLst/>
                      </a:pPr>
                      <a:r>
                        <a:rPr kumimoji="0" lang="es-ES" sz="1600" b="1" i="0" u="none" strike="noStrike" cap="none" normalizeH="0" baseline="0" dirty="0" smtClean="0">
                          <a:ln>
                            <a:noFill/>
                          </a:ln>
                          <a:solidFill>
                            <a:schemeClr val="tx1">
                              <a:lumMod val="65000"/>
                              <a:lumOff val="35000"/>
                            </a:schemeClr>
                          </a:solidFill>
                          <a:effectLst/>
                          <a:latin typeface="Arial" charset="0"/>
                        </a:rPr>
                        <a:t>Resultados..</a:t>
                      </a:r>
                      <a:r>
                        <a:rPr kumimoji="0" lang="es-ES" sz="1600" b="0" i="0" u="none" strike="noStrike" cap="none" normalizeH="0" baseline="0" dirty="0" smtClean="0">
                          <a:ln>
                            <a:noFill/>
                          </a:ln>
                          <a:solidFill>
                            <a:schemeClr val="tx1">
                              <a:lumMod val="65000"/>
                              <a:lumOff val="35000"/>
                            </a:schemeClr>
                          </a:solidFill>
                          <a:effectLst/>
                          <a:latin typeface="Arial" charset="0"/>
                        </a:rPr>
                        <a:t>………………………………………………………………….…....</a:t>
                      </a:r>
                    </a:p>
                    <a:p>
                      <a:pPr marL="0" marR="0" lvl="0" indent="0" algn="l" defTabSz="914400" rtl="0" eaLnBrk="1" fontAlgn="base" latinLnBrk="0" hangingPunct="1">
                        <a:lnSpc>
                          <a:spcPct val="100000"/>
                        </a:lnSpc>
                        <a:spcBef>
                          <a:spcPct val="20000"/>
                        </a:spcBef>
                        <a:spcAft>
                          <a:spcPct val="0"/>
                        </a:spcAft>
                        <a:buClr>
                          <a:srgbClr val="A50021"/>
                        </a:buClr>
                        <a:buSzTx/>
                        <a:buFont typeface="Wingdings" pitchFamily="2" charset="2"/>
                        <a:buChar char="ü"/>
                        <a:tabLst/>
                      </a:pPr>
                      <a:r>
                        <a:rPr kumimoji="0" lang="es-ES" sz="1600" b="0" i="0" u="none" strike="noStrike" cap="none" normalizeH="0" baseline="0" dirty="0" smtClean="0">
                          <a:ln>
                            <a:noFill/>
                          </a:ln>
                          <a:solidFill>
                            <a:schemeClr val="tx1">
                              <a:lumMod val="65000"/>
                              <a:lumOff val="35000"/>
                            </a:schemeClr>
                          </a:solidFill>
                          <a:effectLst/>
                          <a:latin typeface="Arial" charset="0"/>
                        </a:rPr>
                        <a:t>Patrimonio Cultural………….………………………………………………….…</a:t>
                      </a:r>
                    </a:p>
                    <a:p>
                      <a:pPr marL="0" marR="0" lvl="0" indent="0" algn="l" defTabSz="914400" rtl="0" eaLnBrk="1" fontAlgn="base" latinLnBrk="0" hangingPunct="1">
                        <a:lnSpc>
                          <a:spcPct val="100000"/>
                        </a:lnSpc>
                        <a:spcBef>
                          <a:spcPct val="20000"/>
                        </a:spcBef>
                        <a:spcAft>
                          <a:spcPct val="0"/>
                        </a:spcAft>
                        <a:buClr>
                          <a:srgbClr val="A50021"/>
                        </a:buClr>
                        <a:buSzTx/>
                        <a:buFont typeface="Wingdings" pitchFamily="2" charset="2"/>
                        <a:buChar char="ü"/>
                        <a:tabLst/>
                      </a:pPr>
                      <a:r>
                        <a:rPr kumimoji="0" lang="es-ES" sz="1600" b="0" i="0" u="none" strike="noStrike" cap="none" normalizeH="0" baseline="0" dirty="0" smtClean="0">
                          <a:ln>
                            <a:noFill/>
                          </a:ln>
                          <a:solidFill>
                            <a:schemeClr val="tx1">
                              <a:lumMod val="65000"/>
                              <a:lumOff val="35000"/>
                            </a:schemeClr>
                          </a:solidFill>
                          <a:effectLst/>
                          <a:latin typeface="Arial" charset="0"/>
                        </a:rPr>
                        <a:t>Imagen y Recordación Publicitaria del INAH…………………..………………</a:t>
                      </a:r>
                    </a:p>
                    <a:p>
                      <a:pPr marL="0" marR="0" lvl="0" indent="0" algn="l" defTabSz="914400" rtl="0" eaLnBrk="1" fontAlgn="base" latinLnBrk="0" hangingPunct="1">
                        <a:lnSpc>
                          <a:spcPct val="100000"/>
                        </a:lnSpc>
                        <a:spcBef>
                          <a:spcPct val="20000"/>
                        </a:spcBef>
                        <a:spcAft>
                          <a:spcPct val="0"/>
                        </a:spcAft>
                        <a:buClr>
                          <a:srgbClr val="A50021"/>
                        </a:buClr>
                        <a:buSzTx/>
                        <a:buFont typeface="Wingdings" pitchFamily="2" charset="2"/>
                        <a:buChar char="ü"/>
                        <a:tabLst/>
                      </a:pPr>
                      <a:r>
                        <a:rPr kumimoji="0" lang="es-ES" sz="1600" b="0" i="0" u="none" strike="noStrike" cap="none" normalizeH="0" baseline="0" dirty="0" smtClean="0">
                          <a:ln>
                            <a:noFill/>
                          </a:ln>
                          <a:solidFill>
                            <a:schemeClr val="tx1">
                              <a:lumMod val="65000"/>
                              <a:lumOff val="35000"/>
                            </a:schemeClr>
                          </a:solidFill>
                          <a:effectLst/>
                          <a:latin typeface="Arial" charset="0"/>
                        </a:rPr>
                        <a:t>Evaluación Publicitaria:</a:t>
                      </a:r>
                    </a:p>
                    <a:p>
                      <a:pPr marL="0" marR="0" lvl="0" indent="0" algn="l"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es-ES" sz="1600" b="0" i="0" u="none" strike="noStrike" cap="none" normalizeH="0" baseline="0" dirty="0" smtClean="0">
                          <a:ln>
                            <a:noFill/>
                          </a:ln>
                          <a:solidFill>
                            <a:schemeClr val="tx1">
                              <a:lumMod val="65000"/>
                              <a:lumOff val="35000"/>
                            </a:schemeClr>
                          </a:solidFill>
                          <a:effectLst/>
                          <a:latin typeface="Arial" charset="0"/>
                        </a:rPr>
                        <a:t>  </a:t>
                      </a:r>
                      <a:r>
                        <a:rPr kumimoji="0" lang="es-MX" sz="1600" b="0" i="0" u="none" strike="noStrike" kern="1200" cap="none" normalizeH="0" baseline="0" dirty="0" smtClean="0">
                          <a:ln>
                            <a:noFill/>
                          </a:ln>
                          <a:solidFill>
                            <a:schemeClr val="tx1">
                              <a:lumMod val="65000"/>
                              <a:lumOff val="35000"/>
                            </a:schemeClr>
                          </a:solidFill>
                          <a:effectLst/>
                          <a:latin typeface="Arial" charset="0"/>
                          <a:ea typeface="+mn-ea"/>
                          <a:cs typeface="+mn-cs"/>
                        </a:rPr>
                        <a:t>"Protección del Patrimonio Cultural" </a:t>
                      </a:r>
                      <a:r>
                        <a:rPr kumimoji="0" lang="es-ES" sz="1600" b="0" i="0" u="none" strike="noStrike" kern="1200" cap="none" normalizeH="0" baseline="0" dirty="0" smtClean="0">
                          <a:ln>
                            <a:noFill/>
                          </a:ln>
                          <a:solidFill>
                            <a:schemeClr val="tx1">
                              <a:lumMod val="65000"/>
                              <a:lumOff val="35000"/>
                            </a:schemeClr>
                          </a:solidFill>
                          <a:effectLst/>
                          <a:latin typeface="Arial" charset="0"/>
                          <a:ea typeface="+mn-ea"/>
                          <a:cs typeface="+mn-cs"/>
                        </a:rPr>
                        <a:t>Temporada de Primavera..………….....</a:t>
                      </a:r>
                    </a:p>
                  </a:txBody>
                  <a:tcPr marT="45715" marB="45715" anchor="ctr" horzOverflow="overflow">
                    <a:lnL>
                      <a:noFill/>
                    </a:lnL>
                    <a:lnR>
                      <a:noFill/>
                    </a:lnR>
                    <a:lnT>
                      <a:noFill/>
                    </a:lnT>
                    <a:lnB>
                      <a:noFill/>
                    </a:lnB>
                    <a:lnTlToBr>
                      <a:noFill/>
                    </a:lnTlToBr>
                    <a:lnBlToTr>
                      <a:noFill/>
                    </a:lnBlToTr>
                    <a:noFill/>
                  </a:tcPr>
                </a:tc>
              </a:tr>
              <a:tr h="92065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Char char="•"/>
                        <a:tabLst/>
                      </a:pPr>
                      <a:r>
                        <a:rPr kumimoji="0" lang="es-ES" sz="1600" b="1" i="0" u="none" strike="noStrike" cap="none" normalizeH="0" baseline="0" dirty="0" smtClean="0">
                          <a:ln>
                            <a:noFill/>
                          </a:ln>
                          <a:solidFill>
                            <a:schemeClr val="tx1">
                              <a:lumMod val="65000"/>
                              <a:lumOff val="35000"/>
                            </a:schemeClr>
                          </a:solidFill>
                          <a:effectLst/>
                          <a:latin typeface="Arial" charset="0"/>
                        </a:rPr>
                        <a:t>Conclusiones y Recomendaciones </a:t>
                      </a:r>
                      <a:r>
                        <a:rPr kumimoji="0" lang="es-ES" sz="1600" b="0" i="0" u="none" strike="noStrike" cap="none" normalizeH="0" baseline="0" dirty="0" smtClean="0">
                          <a:ln>
                            <a:noFill/>
                          </a:ln>
                          <a:solidFill>
                            <a:schemeClr val="tx1">
                              <a:lumMod val="65000"/>
                              <a:lumOff val="35000"/>
                            </a:schemeClr>
                          </a:solidFill>
                          <a:effectLst/>
                          <a:latin typeface="Arial" charset="0"/>
                        </a:rPr>
                        <a:t>…………………………………………..</a:t>
                      </a:r>
                    </a:p>
                  </a:txBody>
                  <a:tcPr marT="45715" marB="45715" anchor="ctr" horzOverflow="overflow">
                    <a:lnL>
                      <a:noFill/>
                    </a:lnL>
                    <a:lnR>
                      <a:noFill/>
                    </a:lnR>
                    <a:lnT>
                      <a:noFill/>
                    </a:lnT>
                    <a:lnB>
                      <a:noFill/>
                    </a:lnB>
                    <a:lnTlToBr>
                      <a:noFill/>
                    </a:lnTlToBr>
                    <a:lnBlToTr>
                      <a:noFill/>
                    </a:lnBlToTr>
                    <a:noFill/>
                  </a:tcPr>
                </a:tc>
              </a:tr>
            </a:tbl>
          </a:graphicData>
        </a:graphic>
      </p:graphicFrame>
      <p:sp>
        <p:nvSpPr>
          <p:cNvPr id="3086" name="Rectangle 72"/>
          <p:cNvSpPr>
            <a:spLocks noChangeArrowheads="1"/>
          </p:cNvSpPr>
          <p:nvPr/>
        </p:nvSpPr>
        <p:spPr bwMode="auto">
          <a:xfrm>
            <a:off x="7699375" y="901700"/>
            <a:ext cx="5873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lnSpc>
                <a:spcPct val="160000"/>
              </a:lnSpc>
              <a:spcBef>
                <a:spcPct val="20000"/>
              </a:spcBef>
              <a:buClr>
                <a:srgbClr val="A50021"/>
              </a:buClr>
            </a:pPr>
            <a:r>
              <a:rPr lang="es-MX" sz="1600">
                <a:solidFill>
                  <a:srgbClr val="990000"/>
                </a:solidFill>
              </a:rPr>
              <a:t>Pg.</a:t>
            </a:r>
            <a:endParaRPr lang="es-ES" sz="1600">
              <a:solidFill>
                <a:srgbClr val="990000"/>
              </a:solidFill>
            </a:endParaRPr>
          </a:p>
        </p:txBody>
      </p:sp>
      <p:sp>
        <p:nvSpPr>
          <p:cNvPr id="3087"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7E811BDB-89AD-4FE8-A281-20E53FCA4D77}" type="slidenum">
              <a:rPr lang="es-ES" sz="1400" b="0" i="1" smtClean="0">
                <a:solidFill>
                  <a:srgbClr val="800000"/>
                </a:solidFill>
                <a:latin typeface="Century Gothic" pitchFamily="34" charset="0"/>
              </a:rPr>
              <a:pPr/>
              <a:t>2</a:t>
            </a:fld>
            <a:r>
              <a:rPr lang="es-ES" sz="1400" b="0" smtClean="0">
                <a:solidFill>
                  <a:schemeClr val="tx1"/>
                </a:solidFill>
              </a:rPr>
              <a:t> </a:t>
            </a:r>
            <a:r>
              <a:rPr lang="es-ES" sz="1400" b="0" smtClean="0">
                <a:solidFill>
                  <a:srgbClr val="B40000"/>
                </a:solidFill>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8 Rectángulo"/>
          <p:cNvSpPr>
            <a:spLocks noChangeArrowheads="1"/>
          </p:cNvSpPr>
          <p:nvPr/>
        </p:nvSpPr>
        <p:spPr bwMode="auto">
          <a:xfrm>
            <a:off x="603250" y="1122363"/>
            <a:ext cx="4330700" cy="1200150"/>
          </a:xfrm>
          <a:prstGeom prst="rect">
            <a:avLst/>
          </a:prstGeom>
          <a:solidFill>
            <a:srgbClr val="C00000"/>
          </a:solidFill>
          <a:ln w="22225" algn="ctr">
            <a:solidFill>
              <a:srgbClr val="000000"/>
            </a:solidFill>
            <a:round/>
            <a:headEnd/>
            <a:tailEnd/>
          </a:ln>
        </p:spPr>
        <p:txBody>
          <a:bodyPr anchor="ctr">
            <a:spAutoFit/>
          </a:bodyPr>
          <a:lstStyle/>
          <a:p>
            <a:endParaRPr lang="es-ES"/>
          </a:p>
          <a:p>
            <a:endParaRPr lang="es-ES"/>
          </a:p>
          <a:p>
            <a:endParaRPr lang="es-ES"/>
          </a:p>
          <a:p>
            <a:endParaRPr lang="es-ES"/>
          </a:p>
          <a:p>
            <a:endParaRPr lang="es-ES"/>
          </a:p>
          <a:p>
            <a:endParaRPr lang="es-ES"/>
          </a:p>
          <a:p>
            <a:endParaRPr lang="es-ES"/>
          </a:p>
          <a:p>
            <a:endParaRPr lang="es-MX"/>
          </a:p>
        </p:txBody>
      </p:sp>
      <p:sp>
        <p:nvSpPr>
          <p:cNvPr id="21507" name="Rectangle 2"/>
          <p:cNvSpPr>
            <a:spLocks noGrp="1" noChangeArrowheads="1"/>
          </p:cNvSpPr>
          <p:nvPr>
            <p:ph type="title" idx="4294967295"/>
          </p:nvPr>
        </p:nvSpPr>
        <p:spPr bwMode="auto">
          <a:xfrm>
            <a:off x="576263" y="-31750"/>
            <a:ext cx="7843837"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es-MX" sz="1800" smtClean="0"/>
              <a:t>Imagen del INAH</a:t>
            </a:r>
          </a:p>
        </p:txBody>
      </p:sp>
      <p:sp>
        <p:nvSpPr>
          <p:cNvPr id="21508" name="6 Rectángulo redondeado"/>
          <p:cNvSpPr>
            <a:spLocks noChangeArrowheads="1"/>
          </p:cNvSpPr>
          <p:nvPr/>
        </p:nvSpPr>
        <p:spPr bwMode="auto">
          <a:xfrm>
            <a:off x="725488" y="1277938"/>
            <a:ext cx="4019550" cy="107156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dashDot"/>
                <a:round/>
                <a:headEnd/>
                <a:tailEnd/>
              </a14:hiddenLine>
            </a:ext>
          </a:extLst>
        </p:spPr>
        <p:txBody>
          <a:bodyPr anchor="ctr"/>
          <a:lstStyle/>
          <a:p>
            <a:pPr algn="just" eaLnBrk="1" hangingPunct="1"/>
            <a:r>
              <a:rPr lang="es-ES_tradnl" sz="1800">
                <a:solidFill>
                  <a:schemeClr val="bg1"/>
                </a:solidFill>
                <a:cs typeface="Arial" charset="0"/>
              </a:rPr>
              <a:t>La gran mayoría conoce o ha oído hablar del INAH…</a:t>
            </a:r>
          </a:p>
        </p:txBody>
      </p:sp>
      <p:sp>
        <p:nvSpPr>
          <p:cNvPr id="21509" name="Rectangle 15"/>
          <p:cNvSpPr>
            <a:spLocks noChangeArrowheads="1"/>
          </p:cNvSpPr>
          <p:nvPr/>
        </p:nvSpPr>
        <p:spPr bwMode="auto">
          <a:xfrm>
            <a:off x="5502275" y="3752850"/>
            <a:ext cx="3421063"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nchor="ctr">
            <a:spAutoFit/>
          </a:bodyPr>
          <a:lstStyle/>
          <a:p>
            <a:pPr algn="l"/>
            <a:r>
              <a:rPr lang="es-MX" sz="1300" b="0" i="1">
                <a:solidFill>
                  <a:srgbClr val="C00000"/>
                </a:solidFill>
              </a:rPr>
              <a:t>“SI USTEDES DESCRIBIERAN AL INAH EN UNA PALABRA, DIRÍAN…</a:t>
            </a:r>
          </a:p>
          <a:p>
            <a:pPr algn="l">
              <a:buFont typeface="Arial" charset="0"/>
              <a:buChar char="•"/>
            </a:pPr>
            <a:r>
              <a:rPr lang="es-MX" sz="1300" b="0" i="1">
                <a:solidFill>
                  <a:srgbClr val="C00000"/>
                </a:solidFill>
              </a:rPr>
              <a:t>Fraude</a:t>
            </a:r>
          </a:p>
          <a:p>
            <a:pPr algn="l">
              <a:buFont typeface="Arial" charset="0"/>
              <a:buChar char="•"/>
            </a:pPr>
            <a:r>
              <a:rPr lang="es-MX" sz="1300" b="0" i="1">
                <a:solidFill>
                  <a:srgbClr val="C00000"/>
                </a:solidFill>
              </a:rPr>
              <a:t>Burocracia</a:t>
            </a:r>
          </a:p>
          <a:p>
            <a:pPr algn="l">
              <a:buFont typeface="Arial" charset="0"/>
              <a:buChar char="•"/>
            </a:pPr>
            <a:r>
              <a:rPr lang="es-MX" sz="1300" b="0" i="1">
                <a:solidFill>
                  <a:srgbClr val="C00000"/>
                </a:solidFill>
              </a:rPr>
              <a:t>Corrupción</a:t>
            </a:r>
          </a:p>
          <a:p>
            <a:pPr algn="l">
              <a:buFont typeface="Arial" charset="0"/>
              <a:buChar char="•"/>
            </a:pPr>
            <a:r>
              <a:rPr lang="es-MX" sz="1300" b="0" i="1">
                <a:solidFill>
                  <a:srgbClr val="C00000"/>
                </a:solidFill>
              </a:rPr>
              <a:t>“es lo mismo que el gobierno”</a:t>
            </a:r>
          </a:p>
          <a:p>
            <a:pPr algn="l"/>
            <a:r>
              <a:rPr lang="es-MX" sz="1300" b="0" i="1">
                <a:solidFill>
                  <a:srgbClr val="C00000"/>
                </a:solidFill>
              </a:rPr>
              <a:t>                          (MER, C)  </a:t>
            </a:r>
          </a:p>
        </p:txBody>
      </p:sp>
      <p:graphicFrame>
        <p:nvGraphicFramePr>
          <p:cNvPr id="17" name="16 Tabla"/>
          <p:cNvGraphicFramePr>
            <a:graphicFrameLocks noGrp="1"/>
          </p:cNvGraphicFramePr>
          <p:nvPr/>
        </p:nvGraphicFramePr>
        <p:xfrm>
          <a:off x="5076825" y="1117600"/>
          <a:ext cx="3783013" cy="1217612"/>
        </p:xfrm>
        <a:graphic>
          <a:graphicData uri="http://schemas.openxmlformats.org/drawingml/2006/table">
            <a:tbl>
              <a:tblPr/>
              <a:tblGrid>
                <a:gridCol w="1799678"/>
                <a:gridCol w="530119"/>
                <a:gridCol w="726608"/>
                <a:gridCol w="726608"/>
              </a:tblGrid>
              <a:tr h="253572">
                <a:tc rowSpan="2">
                  <a:txBody>
                    <a:bodyPr/>
                    <a:lstStyle/>
                    <a:p>
                      <a:pPr algn="ctr">
                        <a:lnSpc>
                          <a:spcPct val="115000"/>
                        </a:lnSpc>
                        <a:spcAft>
                          <a:spcPts val="0"/>
                        </a:spcAft>
                      </a:pPr>
                      <a:r>
                        <a:rPr lang="es-MX" sz="1100" b="1" dirty="0">
                          <a:solidFill>
                            <a:srgbClr val="FFFFFF"/>
                          </a:solidFill>
                          <a:latin typeface="Calibri"/>
                          <a:ea typeface="Calibri"/>
                          <a:cs typeface="Times New Roman"/>
                        </a:rPr>
                        <a:t>SESION</a:t>
                      </a:r>
                      <a:endParaRPr lang="es-MX" sz="1100" dirty="0">
                        <a:latin typeface="Calibri"/>
                        <a:ea typeface="Calibri"/>
                        <a:cs typeface="Times New Roman"/>
                      </a:endParaRPr>
                    </a:p>
                  </a:txBody>
                  <a:tcPr marL="68568" marR="68568"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gridSpan="3">
                  <a:txBody>
                    <a:bodyPr/>
                    <a:lstStyle/>
                    <a:p>
                      <a:pPr algn="ctr">
                        <a:lnSpc>
                          <a:spcPct val="115000"/>
                        </a:lnSpc>
                        <a:spcAft>
                          <a:spcPts val="0"/>
                        </a:spcAft>
                      </a:pPr>
                      <a:r>
                        <a:rPr lang="es-MX" sz="1100" b="1" dirty="0">
                          <a:solidFill>
                            <a:srgbClr val="FFFFFF"/>
                          </a:solidFill>
                          <a:latin typeface="Calibri"/>
                          <a:ea typeface="Calibri"/>
                          <a:cs typeface="Times New Roman"/>
                        </a:rPr>
                        <a:t>¿</a:t>
                      </a:r>
                      <a:r>
                        <a:rPr lang="es-MX" sz="1100" b="1" dirty="0" smtClean="0">
                          <a:solidFill>
                            <a:srgbClr val="FFFFFF"/>
                          </a:solidFill>
                          <a:latin typeface="Calibri"/>
                          <a:ea typeface="Calibri"/>
                          <a:cs typeface="Times New Roman"/>
                        </a:rPr>
                        <a:t>HA </a:t>
                      </a:r>
                      <a:r>
                        <a:rPr lang="es-MX" sz="1100" b="1" dirty="0">
                          <a:solidFill>
                            <a:srgbClr val="FFFFFF"/>
                          </a:solidFill>
                          <a:latin typeface="Calibri"/>
                          <a:ea typeface="Calibri"/>
                          <a:cs typeface="Times New Roman"/>
                        </a:rPr>
                        <a:t>OIDO HABLAR DEL INAH?</a:t>
                      </a:r>
                      <a:endParaRPr lang="es-MX" sz="1100" dirty="0">
                        <a:latin typeface="Calibri"/>
                        <a:ea typeface="Calibri"/>
                        <a:cs typeface="Times New Roman"/>
                      </a:endParaRPr>
                    </a:p>
                  </a:txBody>
                  <a:tcPr marL="68568" marR="68568"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hMerge="1">
                  <a:txBody>
                    <a:bodyPr/>
                    <a:lstStyle/>
                    <a:p>
                      <a:endParaRPr lang="es-MX"/>
                    </a:p>
                  </a:txBody>
                  <a:tcPr/>
                </a:tc>
                <a:tc hMerge="1">
                  <a:txBody>
                    <a:bodyPr/>
                    <a:lstStyle/>
                    <a:p>
                      <a:endParaRPr lang="es-MX"/>
                    </a:p>
                  </a:txBody>
                  <a:tcPr/>
                </a:tc>
              </a:tr>
              <a:tr h="192808">
                <a:tc vMerge="1">
                  <a:txBody>
                    <a:bodyPr/>
                    <a:lstStyle/>
                    <a:p>
                      <a:endParaRPr lang="es-MX"/>
                    </a:p>
                  </a:txBody>
                  <a:tcPr/>
                </a:tc>
                <a:tc>
                  <a:txBody>
                    <a:bodyPr/>
                    <a:lstStyle/>
                    <a:p>
                      <a:pPr>
                        <a:lnSpc>
                          <a:spcPct val="115000"/>
                        </a:lnSpc>
                        <a:spcAft>
                          <a:spcPts val="0"/>
                        </a:spcAft>
                      </a:pPr>
                      <a:r>
                        <a:rPr lang="es-MX" sz="1100" b="1">
                          <a:latin typeface="Calibri"/>
                          <a:ea typeface="Calibri"/>
                          <a:cs typeface="Times New Roman"/>
                        </a:rPr>
                        <a:t>NO</a:t>
                      </a:r>
                      <a:endParaRPr lang="es-MX" sz="1100">
                        <a:latin typeface="Calibri"/>
                        <a:ea typeface="Calibri"/>
                        <a:cs typeface="Times New Roman"/>
                      </a:endParaRPr>
                    </a:p>
                  </a:txBody>
                  <a:tcPr marL="68568" marR="68568"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nSpc>
                          <a:spcPct val="115000"/>
                        </a:lnSpc>
                        <a:spcAft>
                          <a:spcPts val="0"/>
                        </a:spcAft>
                      </a:pPr>
                      <a:r>
                        <a:rPr lang="es-MX" sz="1100" b="1">
                          <a:latin typeface="Calibri"/>
                          <a:ea typeface="Calibri"/>
                          <a:cs typeface="Times New Roman"/>
                        </a:rPr>
                        <a:t>SI</a:t>
                      </a:r>
                      <a:endParaRPr lang="es-MX" sz="1100">
                        <a:latin typeface="Calibri"/>
                        <a:ea typeface="Calibri"/>
                        <a:cs typeface="Times New Roman"/>
                      </a:endParaRPr>
                    </a:p>
                  </a:txBody>
                  <a:tcPr marL="68568" marR="68568"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nSpc>
                          <a:spcPct val="115000"/>
                        </a:lnSpc>
                        <a:spcAft>
                          <a:spcPts val="0"/>
                        </a:spcAft>
                      </a:pPr>
                      <a:r>
                        <a:rPr lang="es-MX" sz="1100" b="1">
                          <a:latin typeface="Calibri"/>
                          <a:ea typeface="Calibri"/>
                          <a:cs typeface="Times New Roman"/>
                        </a:rPr>
                        <a:t>TOTAL</a:t>
                      </a:r>
                      <a:endParaRPr lang="es-MX" sz="1100">
                        <a:latin typeface="Calibri"/>
                        <a:ea typeface="Calibri"/>
                        <a:cs typeface="Times New Roman"/>
                      </a:endParaRPr>
                    </a:p>
                  </a:txBody>
                  <a:tcPr marL="68568" marR="68568"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92808">
                <a:tc>
                  <a:txBody>
                    <a:bodyPr/>
                    <a:lstStyle/>
                    <a:p>
                      <a:pPr>
                        <a:lnSpc>
                          <a:spcPct val="115000"/>
                        </a:lnSpc>
                        <a:spcAft>
                          <a:spcPts val="0"/>
                        </a:spcAft>
                      </a:pPr>
                      <a:r>
                        <a:rPr lang="es-MX" sz="1100" b="1" dirty="0" smtClean="0">
                          <a:latin typeface="Calibri"/>
                          <a:ea typeface="Calibri"/>
                          <a:cs typeface="Times New Roman"/>
                        </a:rPr>
                        <a:t>DF</a:t>
                      </a:r>
                      <a:endParaRPr lang="es-MX" sz="1100" dirty="0">
                        <a:latin typeface="Calibri"/>
                        <a:ea typeface="Calibri"/>
                        <a:cs typeface="Times New Roman"/>
                      </a:endParaRPr>
                    </a:p>
                  </a:txBody>
                  <a:tcPr marL="68568" marR="68568"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a:t>
                      </a:r>
                    </a:p>
                  </a:txBody>
                  <a:tcPr marL="68568" marR="68568"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100</a:t>
                      </a:r>
                    </a:p>
                  </a:txBody>
                  <a:tcPr marL="68568" marR="68568"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100</a:t>
                      </a:r>
                    </a:p>
                  </a:txBody>
                  <a:tcPr marL="68568" marR="68568"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92808">
                <a:tc>
                  <a:txBody>
                    <a:bodyPr/>
                    <a:lstStyle/>
                    <a:p>
                      <a:pPr>
                        <a:lnSpc>
                          <a:spcPct val="115000"/>
                        </a:lnSpc>
                        <a:spcAft>
                          <a:spcPts val="0"/>
                        </a:spcAft>
                      </a:pPr>
                      <a:r>
                        <a:rPr lang="es-MX" sz="1100" b="1" dirty="0" smtClean="0">
                          <a:latin typeface="Calibri"/>
                          <a:ea typeface="Calibri"/>
                          <a:cs typeface="Times New Roman"/>
                        </a:rPr>
                        <a:t>CUE</a:t>
                      </a:r>
                      <a:endParaRPr lang="es-MX" sz="1100" dirty="0">
                        <a:latin typeface="Calibri"/>
                        <a:ea typeface="Calibri"/>
                        <a:cs typeface="Times New Roman"/>
                      </a:endParaRPr>
                    </a:p>
                  </a:txBody>
                  <a:tcPr marL="68568" marR="68568"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37</a:t>
                      </a:r>
                    </a:p>
                  </a:txBody>
                  <a:tcPr marL="68568" marR="68568"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63</a:t>
                      </a:r>
                    </a:p>
                  </a:txBody>
                  <a:tcPr marL="68568" marR="68568"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100</a:t>
                      </a:r>
                    </a:p>
                  </a:txBody>
                  <a:tcPr marL="68568" marR="68568"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92808">
                <a:tc>
                  <a:txBody>
                    <a:bodyPr/>
                    <a:lstStyle/>
                    <a:p>
                      <a:pPr>
                        <a:lnSpc>
                          <a:spcPct val="115000"/>
                        </a:lnSpc>
                        <a:spcAft>
                          <a:spcPts val="0"/>
                        </a:spcAft>
                      </a:pPr>
                      <a:r>
                        <a:rPr lang="es-MX" sz="1100" b="1" dirty="0" smtClean="0">
                          <a:latin typeface="Calibri"/>
                          <a:ea typeface="Calibri"/>
                          <a:cs typeface="Times New Roman"/>
                        </a:rPr>
                        <a:t>MER</a:t>
                      </a:r>
                      <a:endParaRPr lang="es-MX" sz="1100" dirty="0">
                        <a:latin typeface="Calibri"/>
                        <a:ea typeface="Calibri"/>
                        <a:cs typeface="Times New Roman"/>
                      </a:endParaRPr>
                    </a:p>
                  </a:txBody>
                  <a:tcPr marL="68568" marR="68568"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a:t>
                      </a:r>
                    </a:p>
                  </a:txBody>
                  <a:tcPr marL="68568" marR="68568"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100</a:t>
                      </a:r>
                    </a:p>
                  </a:txBody>
                  <a:tcPr marL="68568" marR="68568"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100</a:t>
                      </a:r>
                    </a:p>
                  </a:txBody>
                  <a:tcPr marL="68568" marR="68568"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92808">
                <a:tc>
                  <a:txBody>
                    <a:bodyPr/>
                    <a:lstStyle/>
                    <a:p>
                      <a:pPr>
                        <a:lnSpc>
                          <a:spcPct val="115000"/>
                        </a:lnSpc>
                        <a:spcAft>
                          <a:spcPts val="0"/>
                        </a:spcAft>
                      </a:pPr>
                      <a:r>
                        <a:rPr lang="es-MX" sz="1100" b="1">
                          <a:latin typeface="Calibri"/>
                          <a:ea typeface="Calibri"/>
                          <a:cs typeface="Times New Roman"/>
                        </a:rPr>
                        <a:t>TOTAL</a:t>
                      </a:r>
                      <a:endParaRPr lang="es-MX" sz="1100">
                        <a:latin typeface="Calibri"/>
                        <a:ea typeface="Calibri"/>
                        <a:cs typeface="Times New Roman"/>
                      </a:endParaRPr>
                    </a:p>
                  </a:txBody>
                  <a:tcPr marL="68568" marR="68568"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13</a:t>
                      </a:r>
                    </a:p>
                  </a:txBody>
                  <a:tcPr marL="68568" marR="68568"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87</a:t>
                      </a:r>
                    </a:p>
                  </a:txBody>
                  <a:tcPr marL="68568" marR="68568"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dirty="0">
                          <a:latin typeface="Calibri"/>
                          <a:ea typeface="Calibri"/>
                          <a:cs typeface="Times New Roman"/>
                        </a:rPr>
                        <a:t>100</a:t>
                      </a:r>
                    </a:p>
                  </a:txBody>
                  <a:tcPr marL="68568" marR="68568"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graphicFrame>
        <p:nvGraphicFramePr>
          <p:cNvPr id="18" name="17 Tabla"/>
          <p:cNvGraphicFramePr>
            <a:graphicFrameLocks noGrp="1"/>
          </p:cNvGraphicFramePr>
          <p:nvPr/>
        </p:nvGraphicFramePr>
        <p:xfrm>
          <a:off x="220663" y="3763963"/>
          <a:ext cx="5186362" cy="1542288"/>
        </p:xfrm>
        <a:graphic>
          <a:graphicData uri="http://schemas.openxmlformats.org/drawingml/2006/table">
            <a:tbl>
              <a:tblPr/>
              <a:tblGrid>
                <a:gridCol w="798022"/>
                <a:gridCol w="879449"/>
                <a:gridCol w="889531"/>
                <a:gridCol w="1032099"/>
                <a:gridCol w="1032099"/>
                <a:gridCol w="555162"/>
              </a:tblGrid>
              <a:tr h="192683">
                <a:tc rowSpan="2">
                  <a:txBody>
                    <a:bodyPr/>
                    <a:lstStyle/>
                    <a:p>
                      <a:pPr algn="ctr">
                        <a:lnSpc>
                          <a:spcPct val="115000"/>
                        </a:lnSpc>
                        <a:spcAft>
                          <a:spcPts val="0"/>
                        </a:spcAft>
                      </a:pPr>
                      <a:r>
                        <a:rPr lang="es-MX" sz="1100" b="1" dirty="0">
                          <a:solidFill>
                            <a:srgbClr val="FFFFFF"/>
                          </a:solidFill>
                          <a:latin typeface="Calibri"/>
                          <a:ea typeface="Calibri"/>
                          <a:cs typeface="Times New Roman"/>
                        </a:rPr>
                        <a:t>SESION</a:t>
                      </a:r>
                      <a:endParaRPr lang="es-MX" sz="1100" dirty="0">
                        <a:latin typeface="Calibri"/>
                        <a:ea typeface="Calibri"/>
                        <a:cs typeface="Times New Roman"/>
                      </a:endParaRPr>
                    </a:p>
                  </a:txBody>
                  <a:tcPr marL="66128" marR="66128"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gridSpan="5">
                  <a:txBody>
                    <a:bodyPr/>
                    <a:lstStyle/>
                    <a:p>
                      <a:pPr algn="ctr">
                        <a:lnSpc>
                          <a:spcPct val="115000"/>
                        </a:lnSpc>
                        <a:spcAft>
                          <a:spcPts val="0"/>
                        </a:spcAft>
                      </a:pPr>
                      <a:r>
                        <a:rPr lang="es-MX" sz="1100" b="1" cap="all" baseline="0" dirty="0" smtClean="0">
                          <a:solidFill>
                            <a:srgbClr val="FFFFFF"/>
                          </a:solidFill>
                          <a:latin typeface="Calibri"/>
                          <a:ea typeface="Calibri"/>
                          <a:cs typeface="Times New Roman"/>
                        </a:rPr>
                        <a:t>¿Que opinión tiene del INAH?</a:t>
                      </a:r>
                      <a:endParaRPr lang="es-MX" sz="1100" cap="all" baseline="0" dirty="0">
                        <a:latin typeface="Calibri"/>
                        <a:ea typeface="Calibri"/>
                        <a:cs typeface="Times New Roman"/>
                      </a:endParaRPr>
                    </a:p>
                  </a:txBody>
                  <a:tcPr marL="66128" marR="66128"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78048">
                <a:tc vMerge="1">
                  <a:txBody>
                    <a:bodyPr/>
                    <a:lstStyle/>
                    <a:p>
                      <a:endParaRPr lang="es-MX"/>
                    </a:p>
                  </a:txBody>
                  <a:tcPr/>
                </a:tc>
                <a:tc>
                  <a:txBody>
                    <a:bodyPr/>
                    <a:lstStyle/>
                    <a:p>
                      <a:pPr algn="ctr">
                        <a:lnSpc>
                          <a:spcPct val="115000"/>
                        </a:lnSpc>
                        <a:spcAft>
                          <a:spcPts val="0"/>
                        </a:spcAft>
                      </a:pPr>
                      <a:r>
                        <a:rPr lang="es-MX" sz="1100" b="1">
                          <a:latin typeface="Calibri"/>
                          <a:ea typeface="Calibri"/>
                          <a:cs typeface="Times New Roman"/>
                        </a:rPr>
                        <a:t>NO HA OIDO</a:t>
                      </a:r>
                      <a:endParaRPr lang="es-MX" sz="1100">
                        <a:latin typeface="Calibri"/>
                        <a:ea typeface="Calibri"/>
                        <a:cs typeface="Times New Roman"/>
                      </a:endParaRPr>
                    </a:p>
                    <a:p>
                      <a:pPr algn="ctr">
                        <a:lnSpc>
                          <a:spcPct val="115000"/>
                        </a:lnSpc>
                        <a:spcAft>
                          <a:spcPts val="0"/>
                        </a:spcAft>
                      </a:pPr>
                      <a:r>
                        <a:rPr lang="es-MX" sz="1100" b="1">
                          <a:latin typeface="Calibri"/>
                          <a:ea typeface="Calibri"/>
                          <a:cs typeface="Times New Roman"/>
                        </a:rPr>
                        <a:t>DE INAH</a:t>
                      </a:r>
                      <a:endParaRPr lang="es-MX" sz="1100">
                        <a:latin typeface="Calibri"/>
                        <a:ea typeface="Calibri"/>
                        <a:cs typeface="Times New Roman"/>
                      </a:endParaRPr>
                    </a:p>
                  </a:txBody>
                  <a:tcPr marL="66128" marR="66128"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b="1">
                          <a:latin typeface="Calibri"/>
                          <a:ea typeface="Calibri"/>
                          <a:cs typeface="Times New Roman"/>
                        </a:rPr>
                        <a:t>MUY BUENA/</a:t>
                      </a:r>
                      <a:endParaRPr lang="es-MX" sz="1100">
                        <a:latin typeface="Calibri"/>
                        <a:ea typeface="Calibri"/>
                        <a:cs typeface="Times New Roman"/>
                      </a:endParaRPr>
                    </a:p>
                    <a:p>
                      <a:pPr algn="ctr">
                        <a:lnSpc>
                          <a:spcPct val="115000"/>
                        </a:lnSpc>
                        <a:spcAft>
                          <a:spcPts val="0"/>
                        </a:spcAft>
                      </a:pPr>
                      <a:r>
                        <a:rPr lang="es-MX" sz="1100" b="1">
                          <a:latin typeface="Calibri"/>
                          <a:ea typeface="Calibri"/>
                          <a:cs typeface="Times New Roman"/>
                        </a:rPr>
                        <a:t>BUENA</a:t>
                      </a:r>
                      <a:endParaRPr lang="es-MX" sz="1100">
                        <a:latin typeface="Calibri"/>
                        <a:ea typeface="Calibri"/>
                        <a:cs typeface="Times New Roman"/>
                      </a:endParaRPr>
                    </a:p>
                  </a:txBody>
                  <a:tcPr marL="66128" marR="66128"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b="1" dirty="0">
                          <a:latin typeface="Calibri"/>
                          <a:ea typeface="Calibri"/>
                          <a:cs typeface="Times New Roman"/>
                        </a:rPr>
                        <a:t>REGULAR</a:t>
                      </a:r>
                      <a:endParaRPr lang="es-MX" sz="1100" dirty="0">
                        <a:latin typeface="Calibri"/>
                        <a:ea typeface="Calibri"/>
                        <a:cs typeface="Times New Roman"/>
                      </a:endParaRPr>
                    </a:p>
                  </a:txBody>
                  <a:tcPr marL="66128" marR="66128"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b="1" dirty="0">
                          <a:latin typeface="Calibri"/>
                          <a:ea typeface="Calibri"/>
                          <a:cs typeface="Times New Roman"/>
                        </a:rPr>
                        <a:t>MALA/ MUY MALA</a:t>
                      </a:r>
                      <a:endParaRPr lang="es-MX" sz="1100" dirty="0">
                        <a:latin typeface="Calibri"/>
                        <a:ea typeface="Calibri"/>
                        <a:cs typeface="Times New Roman"/>
                      </a:endParaRPr>
                    </a:p>
                  </a:txBody>
                  <a:tcPr marL="66128" marR="66128"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b="1" dirty="0">
                          <a:latin typeface="Calibri"/>
                          <a:ea typeface="Calibri"/>
                          <a:cs typeface="Times New Roman"/>
                        </a:rPr>
                        <a:t>TOTAL</a:t>
                      </a:r>
                      <a:endParaRPr lang="es-MX" sz="1100" dirty="0">
                        <a:latin typeface="Calibri"/>
                        <a:ea typeface="Calibri"/>
                        <a:cs typeface="Times New Roman"/>
                      </a:endParaRPr>
                    </a:p>
                  </a:txBody>
                  <a:tcPr marL="66128" marR="66128"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92683">
                <a:tc>
                  <a:txBody>
                    <a:bodyPr/>
                    <a:lstStyle/>
                    <a:p>
                      <a:pPr>
                        <a:lnSpc>
                          <a:spcPct val="115000"/>
                        </a:lnSpc>
                        <a:spcAft>
                          <a:spcPts val="0"/>
                        </a:spcAft>
                      </a:pPr>
                      <a:r>
                        <a:rPr lang="es-MX" sz="1100" b="1" dirty="0" smtClean="0">
                          <a:latin typeface="Calibri"/>
                          <a:ea typeface="Calibri"/>
                          <a:cs typeface="Times New Roman"/>
                        </a:rPr>
                        <a:t>DF</a:t>
                      </a:r>
                      <a:endParaRPr lang="es-MX" sz="1100" dirty="0">
                        <a:latin typeface="Calibri"/>
                        <a:ea typeface="Calibri"/>
                        <a:cs typeface="Times New Roman"/>
                      </a:endParaRPr>
                    </a:p>
                  </a:txBody>
                  <a:tcPr marL="68573" marR="68573"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a:t>
                      </a:r>
                    </a:p>
                  </a:txBody>
                  <a:tcPr marL="66128" marR="66128"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63</a:t>
                      </a:r>
                    </a:p>
                  </a:txBody>
                  <a:tcPr marL="66128" marR="66128"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37</a:t>
                      </a:r>
                    </a:p>
                  </a:txBody>
                  <a:tcPr marL="66128" marR="66128"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a:t>
                      </a:r>
                    </a:p>
                  </a:txBody>
                  <a:tcPr marL="66128" marR="66128"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100</a:t>
                      </a:r>
                    </a:p>
                  </a:txBody>
                  <a:tcPr marL="66128" marR="66128"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92683">
                <a:tc>
                  <a:txBody>
                    <a:bodyPr/>
                    <a:lstStyle/>
                    <a:p>
                      <a:pPr>
                        <a:lnSpc>
                          <a:spcPct val="115000"/>
                        </a:lnSpc>
                        <a:spcAft>
                          <a:spcPts val="0"/>
                        </a:spcAft>
                      </a:pPr>
                      <a:r>
                        <a:rPr lang="es-MX" sz="1100" b="1" dirty="0" smtClean="0">
                          <a:latin typeface="Calibri"/>
                          <a:ea typeface="Calibri"/>
                          <a:cs typeface="Times New Roman"/>
                        </a:rPr>
                        <a:t>CUE</a:t>
                      </a:r>
                      <a:endParaRPr lang="es-MX" sz="1100" dirty="0">
                        <a:latin typeface="Calibri"/>
                        <a:ea typeface="Calibri"/>
                        <a:cs typeface="Times New Roman"/>
                      </a:endParaRPr>
                    </a:p>
                  </a:txBody>
                  <a:tcPr marL="68573" marR="68573"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37</a:t>
                      </a:r>
                    </a:p>
                  </a:txBody>
                  <a:tcPr marL="66128" marR="66128"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63</a:t>
                      </a:r>
                    </a:p>
                  </a:txBody>
                  <a:tcPr marL="66128" marR="66128"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a:t>
                      </a:r>
                    </a:p>
                  </a:txBody>
                  <a:tcPr marL="66128" marR="66128"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a:t>
                      </a:r>
                    </a:p>
                  </a:txBody>
                  <a:tcPr marL="66128" marR="66128"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100</a:t>
                      </a:r>
                    </a:p>
                  </a:txBody>
                  <a:tcPr marL="66128" marR="66128"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92683">
                <a:tc>
                  <a:txBody>
                    <a:bodyPr/>
                    <a:lstStyle/>
                    <a:p>
                      <a:pPr>
                        <a:lnSpc>
                          <a:spcPct val="115000"/>
                        </a:lnSpc>
                        <a:spcAft>
                          <a:spcPts val="0"/>
                        </a:spcAft>
                      </a:pPr>
                      <a:r>
                        <a:rPr lang="es-MX" sz="1100" b="1" dirty="0" smtClean="0">
                          <a:latin typeface="Calibri"/>
                          <a:ea typeface="Calibri"/>
                          <a:cs typeface="Times New Roman"/>
                        </a:rPr>
                        <a:t>MER</a:t>
                      </a:r>
                      <a:endParaRPr lang="es-MX" sz="1100" dirty="0">
                        <a:latin typeface="Calibri"/>
                        <a:ea typeface="Calibri"/>
                        <a:cs typeface="Times New Roman"/>
                      </a:endParaRPr>
                    </a:p>
                  </a:txBody>
                  <a:tcPr marL="68573" marR="68573"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a:t>
                      </a:r>
                    </a:p>
                  </a:txBody>
                  <a:tcPr marL="66128" marR="66128"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13</a:t>
                      </a:r>
                    </a:p>
                  </a:txBody>
                  <a:tcPr marL="66128" marR="66128"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64</a:t>
                      </a:r>
                    </a:p>
                  </a:txBody>
                  <a:tcPr marL="66128" marR="66128"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25</a:t>
                      </a:r>
                    </a:p>
                  </a:txBody>
                  <a:tcPr marL="66128" marR="66128"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100</a:t>
                      </a:r>
                    </a:p>
                  </a:txBody>
                  <a:tcPr marL="66128" marR="66128"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92683">
                <a:tc>
                  <a:txBody>
                    <a:bodyPr/>
                    <a:lstStyle/>
                    <a:p>
                      <a:pPr>
                        <a:lnSpc>
                          <a:spcPct val="115000"/>
                        </a:lnSpc>
                        <a:spcAft>
                          <a:spcPts val="0"/>
                        </a:spcAft>
                      </a:pPr>
                      <a:r>
                        <a:rPr lang="es-MX" sz="1100" b="1">
                          <a:latin typeface="Calibri"/>
                          <a:ea typeface="Calibri"/>
                          <a:cs typeface="Times New Roman"/>
                        </a:rPr>
                        <a:t>TOTAL</a:t>
                      </a:r>
                      <a:endParaRPr lang="es-MX" sz="1100">
                        <a:latin typeface="Calibri"/>
                        <a:ea typeface="Calibri"/>
                        <a:cs typeface="Times New Roman"/>
                      </a:endParaRPr>
                    </a:p>
                  </a:txBody>
                  <a:tcPr marL="66128" marR="66128"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13</a:t>
                      </a:r>
                    </a:p>
                  </a:txBody>
                  <a:tcPr marL="66128" marR="66128"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dirty="0">
                          <a:latin typeface="Calibri"/>
                          <a:ea typeface="Calibri"/>
                          <a:cs typeface="Times New Roman"/>
                        </a:rPr>
                        <a:t>46</a:t>
                      </a:r>
                    </a:p>
                  </a:txBody>
                  <a:tcPr marL="66128" marR="66128"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33</a:t>
                      </a:r>
                    </a:p>
                  </a:txBody>
                  <a:tcPr marL="66128" marR="66128"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8</a:t>
                      </a:r>
                    </a:p>
                  </a:txBody>
                  <a:tcPr marL="66128" marR="66128"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dirty="0">
                          <a:latin typeface="Calibri"/>
                          <a:ea typeface="Calibri"/>
                          <a:cs typeface="Times New Roman"/>
                        </a:rPr>
                        <a:t>100</a:t>
                      </a:r>
                    </a:p>
                  </a:txBody>
                  <a:tcPr marL="66128" marR="66128"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
        <p:nvSpPr>
          <p:cNvPr id="19" name="18 CuadroTexto"/>
          <p:cNvSpPr txBox="1"/>
          <p:nvPr/>
        </p:nvSpPr>
        <p:spPr>
          <a:xfrm>
            <a:off x="520263" y="2594250"/>
            <a:ext cx="8623737" cy="923330"/>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just">
              <a:defRPr/>
            </a:pPr>
            <a:r>
              <a:rPr lang="es-MX" sz="1800" dirty="0">
                <a:solidFill>
                  <a:schemeClr val="tx1"/>
                </a:solidFill>
              </a:rPr>
              <a:t>…y la imagen que mayoritariamente se tiene del éste instituto es Muy  Buena/Buena, en especial en Cuernavaca y Mérida. Sin embargo, hubo varios que la calificaron Regular (en DF y Mérida) y algunos Muy Mala/Mala (Mérida)</a:t>
            </a:r>
          </a:p>
        </p:txBody>
      </p:sp>
      <p:sp>
        <p:nvSpPr>
          <p:cNvPr id="21585" name="Rectangle 15"/>
          <p:cNvSpPr>
            <a:spLocks noChangeArrowheads="1"/>
          </p:cNvSpPr>
          <p:nvPr/>
        </p:nvSpPr>
        <p:spPr bwMode="auto">
          <a:xfrm>
            <a:off x="-68263" y="5381625"/>
            <a:ext cx="9212263" cy="1522413"/>
          </a:xfrm>
          <a:prstGeom prst="rect">
            <a:avLst/>
          </a:prstGeom>
          <a:solidFill>
            <a:schemeClr val="bg1"/>
          </a:solidFill>
          <a:ln>
            <a:noFill/>
          </a:ln>
          <a:extLst>
            <a:ext uri="{91240B29-F687-4F45-9708-019B960494DF}">
              <a14:hiddenLine xmlns:a14="http://schemas.microsoft.com/office/drawing/2010/main" w="22225" algn="ctr">
                <a:solidFill>
                  <a:srgbClr val="000000"/>
                </a:solidFill>
                <a:miter lim="800000"/>
                <a:headEnd/>
                <a:tailEnd/>
              </a14:hiddenLine>
            </a:ext>
          </a:extLst>
        </p:spPr>
        <p:txBody>
          <a:bodyPr anchor="ctr">
            <a:spAutoFit/>
          </a:bodyPr>
          <a:lstStyle/>
          <a:p>
            <a:r>
              <a:rPr lang="es-MX" sz="1300" b="0" i="1">
                <a:solidFill>
                  <a:srgbClr val="C00000"/>
                </a:solidFill>
              </a:rPr>
              <a:t>“Tiene mucha riqueza”</a:t>
            </a:r>
          </a:p>
          <a:p>
            <a:r>
              <a:rPr lang="es-MX" sz="1300" b="0" i="1">
                <a:solidFill>
                  <a:srgbClr val="C00000"/>
                </a:solidFill>
              </a:rPr>
              <a:t>“Una gran responsabilidad”, pero al ligarlo con gobierno y sus funcionarios no la califico de excelente”</a:t>
            </a:r>
          </a:p>
          <a:p>
            <a:r>
              <a:rPr lang="es-MX" sz="1300" b="0" i="1">
                <a:solidFill>
                  <a:srgbClr val="C00000"/>
                </a:solidFill>
              </a:rPr>
              <a:t> “nunca he oído algo malo”</a:t>
            </a:r>
          </a:p>
          <a:p>
            <a:r>
              <a:rPr lang="es-MX" sz="1300" b="0" i="1">
                <a:solidFill>
                  <a:srgbClr val="C00000"/>
                </a:solidFill>
              </a:rPr>
              <a:t>“yo he visto muy pocas partes donde está protegido por ésta, he visto muy pocas partes que esté resguardado por ellos, yo digo es bueno, hubiera puesto muy buena si lo viera más”</a:t>
            </a:r>
          </a:p>
          <a:p>
            <a:r>
              <a:rPr lang="es-MX" sz="1300" b="0" i="1">
                <a:solidFill>
                  <a:srgbClr val="C00000"/>
                </a:solidFill>
              </a:rPr>
              <a:t>“se supone que ellos tienen toda nuestra historia yo lo que he oído es bueno, cuidan o lo que encuentran lo llevan a partes para que uno sepa lo que fue nuestra historia”</a:t>
            </a:r>
          </a:p>
        </p:txBody>
      </p:sp>
      <p:sp>
        <p:nvSpPr>
          <p:cNvPr id="21586"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733319C9-5BB6-4344-8D2B-071DD06A0080}" type="slidenum">
              <a:rPr lang="es-ES" sz="1400" b="0" i="1" smtClean="0">
                <a:solidFill>
                  <a:srgbClr val="800000"/>
                </a:solidFill>
                <a:latin typeface="Century Gothic" pitchFamily="34" charset="0"/>
              </a:rPr>
              <a:pPr/>
              <a:t>20</a:t>
            </a:fld>
            <a:r>
              <a:rPr lang="es-ES" sz="1400" b="0" smtClean="0">
                <a:solidFill>
                  <a:schemeClr val="tx1"/>
                </a:solidFill>
              </a:rPr>
              <a:t> </a:t>
            </a:r>
            <a:r>
              <a:rPr lang="es-ES" sz="1400" b="0" smtClean="0">
                <a:solidFill>
                  <a:srgbClr val="B40000"/>
                </a:solidFill>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8 Rectángulo"/>
          <p:cNvSpPr>
            <a:spLocks noChangeArrowheads="1"/>
          </p:cNvSpPr>
          <p:nvPr/>
        </p:nvSpPr>
        <p:spPr bwMode="auto">
          <a:xfrm>
            <a:off x="603250" y="1122363"/>
            <a:ext cx="8315325" cy="646112"/>
          </a:xfrm>
          <a:prstGeom prst="rect">
            <a:avLst/>
          </a:prstGeom>
          <a:solidFill>
            <a:srgbClr val="C00000"/>
          </a:solidFill>
          <a:ln w="22225" algn="ctr">
            <a:solidFill>
              <a:srgbClr val="000000"/>
            </a:solidFill>
            <a:round/>
            <a:headEnd/>
            <a:tailEnd/>
          </a:ln>
        </p:spPr>
        <p:txBody>
          <a:bodyPr anchor="ctr">
            <a:spAutoFit/>
          </a:bodyPr>
          <a:lstStyle/>
          <a:p>
            <a:endParaRPr lang="es-ES"/>
          </a:p>
          <a:p>
            <a:endParaRPr lang="es-ES"/>
          </a:p>
          <a:p>
            <a:endParaRPr lang="es-ES"/>
          </a:p>
          <a:p>
            <a:endParaRPr lang="es-MX"/>
          </a:p>
        </p:txBody>
      </p:sp>
      <p:sp>
        <p:nvSpPr>
          <p:cNvPr id="22531" name="Rectangle 2"/>
          <p:cNvSpPr>
            <a:spLocks noGrp="1" noChangeArrowheads="1"/>
          </p:cNvSpPr>
          <p:nvPr>
            <p:ph type="title" idx="4294967295"/>
          </p:nvPr>
        </p:nvSpPr>
        <p:spPr bwMode="auto">
          <a:xfrm>
            <a:off x="576263" y="-31750"/>
            <a:ext cx="7843837"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es-MX" sz="1800" smtClean="0"/>
              <a:t>Imagen del INAH</a:t>
            </a:r>
          </a:p>
        </p:txBody>
      </p:sp>
      <p:sp>
        <p:nvSpPr>
          <p:cNvPr id="22532"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2A74685B-DF81-4B2A-8245-7A7AFD8A1B9B}" type="slidenum">
              <a:rPr lang="es-ES" sz="1400" b="0" i="1" smtClean="0">
                <a:solidFill>
                  <a:srgbClr val="800000"/>
                </a:solidFill>
                <a:latin typeface="Century Gothic" pitchFamily="34" charset="0"/>
              </a:rPr>
              <a:pPr/>
              <a:t>21</a:t>
            </a:fld>
            <a:r>
              <a:rPr lang="es-ES" sz="1400" b="0" smtClean="0">
                <a:solidFill>
                  <a:schemeClr val="tx1"/>
                </a:solidFill>
              </a:rPr>
              <a:t> </a:t>
            </a:r>
            <a:r>
              <a:rPr lang="es-ES" sz="1400" b="0" smtClean="0">
                <a:solidFill>
                  <a:srgbClr val="B40000"/>
                </a:solidFill>
              </a:rPr>
              <a:t>-</a:t>
            </a:r>
          </a:p>
        </p:txBody>
      </p:sp>
      <p:sp>
        <p:nvSpPr>
          <p:cNvPr id="22533" name="6 Rectángulo redondeado"/>
          <p:cNvSpPr>
            <a:spLocks noChangeArrowheads="1"/>
          </p:cNvSpPr>
          <p:nvPr/>
        </p:nvSpPr>
        <p:spPr bwMode="auto">
          <a:xfrm>
            <a:off x="598488" y="1246188"/>
            <a:ext cx="8245475" cy="3619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dashDot"/>
                <a:round/>
                <a:headEnd/>
                <a:tailEnd/>
              </a14:hiddenLine>
            </a:ext>
          </a:extLst>
        </p:spPr>
        <p:txBody>
          <a:bodyPr anchor="ctr"/>
          <a:lstStyle/>
          <a:p>
            <a:pPr algn="just" eaLnBrk="1" hangingPunct="1"/>
            <a:r>
              <a:rPr lang="es-ES_tradnl" sz="1800">
                <a:solidFill>
                  <a:schemeClr val="bg1"/>
                </a:solidFill>
                <a:cs typeface="Arial" charset="0"/>
              </a:rPr>
              <a:t>Se percibe que la importancia que tiene para el país el INAH es muy alta o DEBERÍA DESER MUY ALTA dada la importancia del PC…</a:t>
            </a:r>
          </a:p>
        </p:txBody>
      </p:sp>
      <p:sp>
        <p:nvSpPr>
          <p:cNvPr id="22534" name="15 CuadroTexto"/>
          <p:cNvSpPr txBox="1">
            <a:spLocks noChangeArrowheads="1"/>
          </p:cNvSpPr>
          <p:nvPr/>
        </p:nvSpPr>
        <p:spPr bwMode="auto">
          <a:xfrm>
            <a:off x="520700" y="2676525"/>
            <a:ext cx="184467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300" b="0" i="1">
                <a:solidFill>
                  <a:srgbClr val="C00000"/>
                </a:solidFill>
              </a:rPr>
              <a:t>“es muy importante su función porque como vimos, el patrimonio Cultural es de lo más importante que tenemos”</a:t>
            </a:r>
          </a:p>
        </p:txBody>
      </p:sp>
      <p:graphicFrame>
        <p:nvGraphicFramePr>
          <p:cNvPr id="11" name="10 Tabla"/>
          <p:cNvGraphicFramePr>
            <a:graphicFrameLocks noGrp="1"/>
          </p:cNvGraphicFramePr>
          <p:nvPr/>
        </p:nvGraphicFramePr>
        <p:xfrm>
          <a:off x="2474913" y="2547938"/>
          <a:ext cx="4194174" cy="1542288"/>
        </p:xfrm>
        <a:graphic>
          <a:graphicData uri="http://schemas.openxmlformats.org/drawingml/2006/table">
            <a:tbl>
              <a:tblPr/>
              <a:tblGrid>
                <a:gridCol w="1424724"/>
                <a:gridCol w="1384725"/>
                <a:gridCol w="1384725"/>
              </a:tblGrid>
              <a:tr h="578048">
                <a:tc rowSpan="2">
                  <a:txBody>
                    <a:bodyPr/>
                    <a:lstStyle/>
                    <a:p>
                      <a:pPr algn="ctr">
                        <a:lnSpc>
                          <a:spcPct val="115000"/>
                        </a:lnSpc>
                        <a:spcAft>
                          <a:spcPts val="0"/>
                        </a:spcAft>
                      </a:pPr>
                      <a:r>
                        <a:rPr lang="es-MX" sz="1100" b="1" dirty="0">
                          <a:solidFill>
                            <a:srgbClr val="FFFFFF"/>
                          </a:solidFill>
                          <a:latin typeface="Calibri"/>
                          <a:ea typeface="Calibri"/>
                          <a:cs typeface="Times New Roman"/>
                        </a:rPr>
                        <a:t>SESION</a:t>
                      </a:r>
                      <a:endParaRPr lang="es-MX" sz="1100" dirty="0">
                        <a:latin typeface="Calibri"/>
                        <a:ea typeface="Calibri"/>
                        <a:cs typeface="Times New Roman"/>
                      </a:endParaRPr>
                    </a:p>
                  </a:txBody>
                  <a:tcPr marL="68570" marR="68570"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a:txBody>
                    <a:bodyPr/>
                    <a:lstStyle/>
                    <a:p>
                      <a:pPr algn="ctr">
                        <a:lnSpc>
                          <a:spcPct val="115000"/>
                        </a:lnSpc>
                        <a:spcAft>
                          <a:spcPts val="0"/>
                        </a:spcAft>
                      </a:pPr>
                      <a:r>
                        <a:rPr lang="es-MX" sz="1100" b="1">
                          <a:solidFill>
                            <a:srgbClr val="FFFFFF"/>
                          </a:solidFill>
                          <a:latin typeface="Calibri"/>
                          <a:ea typeface="Calibri"/>
                          <a:cs typeface="Times New Roman"/>
                        </a:rPr>
                        <a:t>IMPORTANCIA QUE TIENE PARA EL PAÍS INAH</a:t>
                      </a:r>
                      <a:endParaRPr lang="es-MX" sz="1100">
                        <a:latin typeface="Calibri"/>
                        <a:ea typeface="Calibri"/>
                        <a:cs typeface="Times New Roman"/>
                      </a:endParaRPr>
                    </a:p>
                  </a:txBody>
                  <a:tcPr marL="68570" marR="6857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a:txBody>
                    <a:bodyPr/>
                    <a:lstStyle/>
                    <a:p>
                      <a:pPr algn="ctr">
                        <a:lnSpc>
                          <a:spcPct val="115000"/>
                        </a:lnSpc>
                        <a:spcAft>
                          <a:spcPts val="0"/>
                        </a:spcAft>
                      </a:pPr>
                      <a:r>
                        <a:rPr lang="es-MX" sz="1100" b="1">
                          <a:solidFill>
                            <a:srgbClr val="FFFFFF"/>
                          </a:solidFill>
                          <a:latin typeface="Calibri"/>
                          <a:ea typeface="Calibri"/>
                          <a:cs typeface="Times New Roman"/>
                        </a:rPr>
                        <a:t>¿QUE TANTO LE CREE AL INAH?</a:t>
                      </a:r>
                      <a:endParaRPr lang="es-MX" sz="1100">
                        <a:latin typeface="Calibri"/>
                        <a:ea typeface="Calibri"/>
                        <a:cs typeface="Times New Roman"/>
                      </a:endParaRPr>
                    </a:p>
                  </a:txBody>
                  <a:tcPr marL="68570" marR="6857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r>
              <a:tr h="192683">
                <a:tc vMerge="1">
                  <a:txBody>
                    <a:bodyPr/>
                    <a:lstStyle/>
                    <a:p>
                      <a:endParaRPr lang="es-MX"/>
                    </a:p>
                  </a:txBody>
                  <a:tcPr/>
                </a:tc>
                <a:tc gridSpan="2">
                  <a:txBody>
                    <a:bodyPr/>
                    <a:lstStyle/>
                    <a:p>
                      <a:pPr algn="ctr">
                        <a:lnSpc>
                          <a:spcPct val="115000"/>
                        </a:lnSpc>
                        <a:spcAft>
                          <a:spcPts val="0"/>
                        </a:spcAft>
                      </a:pPr>
                      <a:r>
                        <a:rPr lang="es-MX" sz="1100" b="1">
                          <a:latin typeface="Calibri"/>
                          <a:ea typeface="Calibri"/>
                          <a:cs typeface="Times New Roman"/>
                        </a:rPr>
                        <a:t>PROMEDIOS</a:t>
                      </a:r>
                      <a:endParaRPr lang="es-MX" sz="1100">
                        <a:latin typeface="Calibri"/>
                        <a:ea typeface="Calibri"/>
                        <a:cs typeface="Times New Roman"/>
                      </a:endParaRPr>
                    </a:p>
                  </a:txBody>
                  <a:tcPr marL="68570" marR="6857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es-MX"/>
                    </a:p>
                  </a:txBody>
                  <a:tcPr/>
                </a:tc>
              </a:tr>
              <a:tr h="192683">
                <a:tc>
                  <a:txBody>
                    <a:bodyPr/>
                    <a:lstStyle/>
                    <a:p>
                      <a:pPr>
                        <a:lnSpc>
                          <a:spcPct val="115000"/>
                        </a:lnSpc>
                        <a:spcAft>
                          <a:spcPts val="0"/>
                        </a:spcAft>
                      </a:pPr>
                      <a:r>
                        <a:rPr lang="es-MX" sz="1100" b="1" dirty="0" smtClean="0">
                          <a:latin typeface="Calibri"/>
                          <a:ea typeface="Calibri"/>
                          <a:cs typeface="Times New Roman"/>
                        </a:rPr>
                        <a:t>DF</a:t>
                      </a:r>
                      <a:endParaRPr lang="es-MX" sz="1100" dirty="0">
                        <a:latin typeface="Calibri"/>
                        <a:ea typeface="Calibri"/>
                        <a:cs typeface="Times New Roman"/>
                      </a:endParaRPr>
                    </a:p>
                  </a:txBody>
                  <a:tcPr marL="68570" marR="6857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9.88</a:t>
                      </a:r>
                    </a:p>
                  </a:txBody>
                  <a:tcPr marL="68570" marR="6857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7.38</a:t>
                      </a:r>
                    </a:p>
                  </a:txBody>
                  <a:tcPr marL="68570" marR="6857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92683">
                <a:tc>
                  <a:txBody>
                    <a:bodyPr/>
                    <a:lstStyle/>
                    <a:p>
                      <a:pPr>
                        <a:lnSpc>
                          <a:spcPct val="115000"/>
                        </a:lnSpc>
                        <a:spcAft>
                          <a:spcPts val="0"/>
                        </a:spcAft>
                      </a:pPr>
                      <a:r>
                        <a:rPr lang="es-MX" sz="1100" b="1" dirty="0" smtClean="0">
                          <a:latin typeface="Calibri"/>
                          <a:ea typeface="Calibri"/>
                          <a:cs typeface="Times New Roman"/>
                        </a:rPr>
                        <a:t>CUE</a:t>
                      </a:r>
                      <a:endParaRPr lang="es-MX" sz="1100" dirty="0">
                        <a:latin typeface="Calibri"/>
                        <a:ea typeface="Calibri"/>
                        <a:cs typeface="Times New Roman"/>
                      </a:endParaRPr>
                    </a:p>
                  </a:txBody>
                  <a:tcPr marL="68570" marR="6857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9.43</a:t>
                      </a:r>
                    </a:p>
                  </a:txBody>
                  <a:tcPr marL="68570" marR="6857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8.00</a:t>
                      </a:r>
                    </a:p>
                  </a:txBody>
                  <a:tcPr marL="68570" marR="6857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92683">
                <a:tc>
                  <a:txBody>
                    <a:bodyPr/>
                    <a:lstStyle/>
                    <a:p>
                      <a:pPr>
                        <a:lnSpc>
                          <a:spcPct val="115000"/>
                        </a:lnSpc>
                        <a:spcAft>
                          <a:spcPts val="0"/>
                        </a:spcAft>
                      </a:pPr>
                      <a:r>
                        <a:rPr lang="es-MX" sz="1100" b="1" dirty="0" smtClean="0">
                          <a:latin typeface="Calibri"/>
                          <a:ea typeface="Calibri"/>
                          <a:cs typeface="Times New Roman"/>
                        </a:rPr>
                        <a:t>MER</a:t>
                      </a:r>
                      <a:endParaRPr lang="es-MX" sz="1100" dirty="0">
                        <a:latin typeface="Calibri"/>
                        <a:ea typeface="Calibri"/>
                        <a:cs typeface="Times New Roman"/>
                      </a:endParaRPr>
                    </a:p>
                  </a:txBody>
                  <a:tcPr marL="68570" marR="6857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9.50</a:t>
                      </a:r>
                    </a:p>
                  </a:txBody>
                  <a:tcPr marL="68570" marR="6857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4.63</a:t>
                      </a:r>
                    </a:p>
                  </a:txBody>
                  <a:tcPr marL="68570" marR="6857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92683">
                <a:tc>
                  <a:txBody>
                    <a:bodyPr/>
                    <a:lstStyle/>
                    <a:p>
                      <a:pPr>
                        <a:lnSpc>
                          <a:spcPct val="115000"/>
                        </a:lnSpc>
                        <a:spcAft>
                          <a:spcPts val="0"/>
                        </a:spcAft>
                      </a:pPr>
                      <a:r>
                        <a:rPr lang="es-MX" sz="1100" b="1">
                          <a:latin typeface="Calibri"/>
                          <a:ea typeface="Calibri"/>
                          <a:cs typeface="Times New Roman"/>
                        </a:rPr>
                        <a:t>TOTAL</a:t>
                      </a:r>
                      <a:endParaRPr lang="es-MX" sz="1100">
                        <a:latin typeface="Calibri"/>
                        <a:ea typeface="Calibri"/>
                        <a:cs typeface="Times New Roman"/>
                      </a:endParaRPr>
                    </a:p>
                  </a:txBody>
                  <a:tcPr marL="68570" marR="6857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9.61</a:t>
                      </a:r>
                    </a:p>
                  </a:txBody>
                  <a:tcPr marL="68570" marR="6857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dirty="0">
                          <a:latin typeface="Calibri"/>
                          <a:ea typeface="Calibri"/>
                          <a:cs typeface="Times New Roman"/>
                        </a:rPr>
                        <a:t>6.61</a:t>
                      </a:r>
                    </a:p>
                  </a:txBody>
                  <a:tcPr marL="68570" marR="6857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
        <p:nvSpPr>
          <p:cNvPr id="13" name="12 CuadroTexto"/>
          <p:cNvSpPr txBox="1"/>
          <p:nvPr/>
        </p:nvSpPr>
        <p:spPr>
          <a:xfrm>
            <a:off x="725452" y="4832953"/>
            <a:ext cx="8150533" cy="1477328"/>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just">
              <a:defRPr/>
            </a:pPr>
            <a:r>
              <a:rPr lang="es-MX" sz="1800" dirty="0">
                <a:solidFill>
                  <a:schemeClr val="tx1"/>
                </a:solidFill>
              </a:rPr>
              <a:t>… Sin embargo, la credibilidad en general sobre esta institución es baja. Sobre todo en el caso de Mérida.</a:t>
            </a:r>
          </a:p>
          <a:p>
            <a:pPr algn="just">
              <a:defRPr/>
            </a:pPr>
            <a:r>
              <a:rPr lang="es-MX" sz="1800" dirty="0">
                <a:solidFill>
                  <a:schemeClr val="tx1"/>
                </a:solidFill>
              </a:rPr>
              <a:t>En DF y Cuernavaca la credibilidad es media ya que no se conoce qué hace el INAH. Mientras que en Mérida, la mala imagen y la crítica sobre el instituto bajan considerablemente la credibilidad.</a:t>
            </a:r>
          </a:p>
        </p:txBody>
      </p:sp>
      <p:sp>
        <p:nvSpPr>
          <p:cNvPr id="22564" name="17 CuadroTexto"/>
          <p:cNvSpPr txBox="1">
            <a:spLocks noChangeArrowheads="1"/>
          </p:cNvSpPr>
          <p:nvPr/>
        </p:nvSpPr>
        <p:spPr bwMode="auto">
          <a:xfrm>
            <a:off x="6915150" y="2593975"/>
            <a:ext cx="22288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300" b="0" i="1">
                <a:solidFill>
                  <a:srgbClr val="C00000"/>
                </a:solidFill>
              </a:rPr>
              <a:t>“que se pongan a trabajar” (MER, C)</a:t>
            </a:r>
          </a:p>
        </p:txBody>
      </p:sp>
      <p:sp>
        <p:nvSpPr>
          <p:cNvPr id="22565" name="18 CuadroTexto"/>
          <p:cNvSpPr txBox="1">
            <a:spLocks noChangeArrowheads="1"/>
          </p:cNvSpPr>
          <p:nvPr/>
        </p:nvSpPr>
        <p:spPr bwMode="auto">
          <a:xfrm>
            <a:off x="6873875" y="3092450"/>
            <a:ext cx="227012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300" b="0" i="1">
                <a:solidFill>
                  <a:srgbClr val="C00000"/>
                </a:solidFill>
              </a:rPr>
              <a:t>“yo no he visto que hagan nada” (DF D/D+)</a:t>
            </a:r>
          </a:p>
          <a:p>
            <a:endParaRPr lang="es-ES" sz="1300" b="0" i="1">
              <a:solidFill>
                <a:srgbClr val="C00000"/>
              </a:solidFill>
            </a:endParaRPr>
          </a:p>
          <a:p>
            <a:r>
              <a:rPr lang="es-ES" sz="1300" b="0" i="1">
                <a:solidFill>
                  <a:srgbClr val="C00000"/>
                </a:solidFill>
              </a:rPr>
              <a:t>“deberían difundir qué es lo que hacen (CUE, B/C+)”</a:t>
            </a:r>
          </a:p>
        </p:txBody>
      </p:sp>
      <p:pic>
        <p:nvPicPr>
          <p:cNvPr id="2256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8263" y="2320925"/>
            <a:ext cx="53498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22567"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8263" y="2084388"/>
            <a:ext cx="385762"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22568"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8263" y="1847850"/>
            <a:ext cx="2286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sp>
        <p:nvSpPr>
          <p:cNvPr id="22569" name="22 CuadroTexto"/>
          <p:cNvSpPr txBox="1">
            <a:spLocks noChangeArrowheads="1"/>
          </p:cNvSpPr>
          <p:nvPr/>
        </p:nvSpPr>
        <p:spPr bwMode="auto">
          <a:xfrm>
            <a:off x="4086225" y="1824038"/>
            <a:ext cx="10890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MX"/>
              <a:t>Calificación baja</a:t>
            </a:r>
          </a:p>
        </p:txBody>
      </p:sp>
      <p:sp>
        <p:nvSpPr>
          <p:cNvPr id="22570" name="23 CuadroTexto"/>
          <p:cNvSpPr txBox="1">
            <a:spLocks noChangeArrowheads="1"/>
          </p:cNvSpPr>
          <p:nvPr/>
        </p:nvSpPr>
        <p:spPr bwMode="auto">
          <a:xfrm>
            <a:off x="4098925" y="2039938"/>
            <a:ext cx="13985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MX"/>
              <a:t>Calificación media</a:t>
            </a:r>
          </a:p>
        </p:txBody>
      </p:sp>
      <p:sp>
        <p:nvSpPr>
          <p:cNvPr id="22571" name="24 CuadroTexto"/>
          <p:cNvSpPr txBox="1">
            <a:spLocks noChangeArrowheads="1"/>
          </p:cNvSpPr>
          <p:nvPr/>
        </p:nvSpPr>
        <p:spPr bwMode="auto">
          <a:xfrm>
            <a:off x="4219575" y="2286000"/>
            <a:ext cx="13985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MX"/>
              <a:t>Calificación Alta</a:t>
            </a:r>
          </a:p>
        </p:txBody>
      </p:sp>
      <p:pic>
        <p:nvPicPr>
          <p:cNvPr id="22572"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9463" y="3717925"/>
            <a:ext cx="2286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22573"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9925" y="3340100"/>
            <a:ext cx="384175"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22574"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5325" y="3917950"/>
            <a:ext cx="385763"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22575"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4825" y="3324225"/>
            <a:ext cx="534988"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2257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8475" y="3476625"/>
            <a:ext cx="534988"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22577"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9588" y="3708400"/>
            <a:ext cx="53498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22578"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6575" y="3906838"/>
            <a:ext cx="534988"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22579"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t="-93307" r="16479" b="-49567"/>
          <a:stretch>
            <a:fillRect/>
          </a:stretch>
        </p:blipFill>
        <p:spPr bwMode="auto">
          <a:xfrm>
            <a:off x="5718175" y="3379788"/>
            <a:ext cx="4460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8 Rectángulo"/>
          <p:cNvSpPr>
            <a:spLocks noChangeArrowheads="1"/>
          </p:cNvSpPr>
          <p:nvPr/>
        </p:nvSpPr>
        <p:spPr bwMode="auto">
          <a:xfrm>
            <a:off x="571500" y="854075"/>
            <a:ext cx="8315325" cy="923925"/>
          </a:xfrm>
          <a:prstGeom prst="rect">
            <a:avLst/>
          </a:prstGeom>
          <a:solidFill>
            <a:srgbClr val="C00000"/>
          </a:solidFill>
          <a:ln w="22225" algn="ctr">
            <a:solidFill>
              <a:srgbClr val="000000"/>
            </a:solidFill>
            <a:round/>
            <a:headEnd/>
            <a:tailEnd/>
          </a:ln>
        </p:spPr>
        <p:txBody>
          <a:bodyPr anchor="ctr">
            <a:spAutoFit/>
          </a:bodyPr>
          <a:lstStyle/>
          <a:p>
            <a:endParaRPr lang="es-ES"/>
          </a:p>
          <a:p>
            <a:endParaRPr lang="es-ES"/>
          </a:p>
          <a:p>
            <a:endParaRPr lang="es-ES"/>
          </a:p>
          <a:p>
            <a:endParaRPr lang="es-ES"/>
          </a:p>
          <a:p>
            <a:endParaRPr lang="es-ES"/>
          </a:p>
          <a:p>
            <a:endParaRPr lang="es-MX"/>
          </a:p>
        </p:txBody>
      </p:sp>
      <p:sp>
        <p:nvSpPr>
          <p:cNvPr id="23555" name="Rectangle 2"/>
          <p:cNvSpPr>
            <a:spLocks noGrp="1" noChangeArrowheads="1"/>
          </p:cNvSpPr>
          <p:nvPr>
            <p:ph type="title" idx="4294967295"/>
          </p:nvPr>
        </p:nvSpPr>
        <p:spPr bwMode="auto">
          <a:xfrm>
            <a:off x="781050" y="0"/>
            <a:ext cx="7843838"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es-MX" sz="1800" smtClean="0"/>
              <a:t>Imagen del INAH. Ejercicio Proyectivo de Personificación</a:t>
            </a:r>
          </a:p>
        </p:txBody>
      </p:sp>
      <p:sp>
        <p:nvSpPr>
          <p:cNvPr id="23556"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994C078A-7103-4F45-867D-FFF3686C003A}" type="slidenum">
              <a:rPr lang="es-ES" sz="1400" b="0" i="1" smtClean="0">
                <a:solidFill>
                  <a:srgbClr val="800000"/>
                </a:solidFill>
                <a:latin typeface="Century Gothic" pitchFamily="34" charset="0"/>
              </a:rPr>
              <a:pPr/>
              <a:t>22</a:t>
            </a:fld>
            <a:r>
              <a:rPr lang="es-ES" sz="1400" b="0" smtClean="0">
                <a:solidFill>
                  <a:schemeClr val="tx1"/>
                </a:solidFill>
              </a:rPr>
              <a:t> </a:t>
            </a:r>
            <a:r>
              <a:rPr lang="es-ES" sz="1400" b="0" smtClean="0">
                <a:solidFill>
                  <a:srgbClr val="B40000"/>
                </a:solidFill>
              </a:rPr>
              <a:t>-</a:t>
            </a:r>
          </a:p>
        </p:txBody>
      </p:sp>
      <p:sp>
        <p:nvSpPr>
          <p:cNvPr id="23557" name="6 Rectángulo redondeado"/>
          <p:cNvSpPr>
            <a:spLocks noChangeArrowheads="1"/>
          </p:cNvSpPr>
          <p:nvPr/>
        </p:nvSpPr>
        <p:spPr bwMode="auto">
          <a:xfrm>
            <a:off x="703263" y="1057275"/>
            <a:ext cx="8156575" cy="4556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dashDot"/>
                <a:round/>
                <a:headEnd/>
                <a:tailEnd/>
              </a14:hiddenLine>
            </a:ext>
          </a:extLst>
        </p:spPr>
        <p:txBody>
          <a:bodyPr anchor="ctr"/>
          <a:lstStyle/>
          <a:p>
            <a:pPr algn="just" eaLnBrk="1" hangingPunct="1"/>
            <a:r>
              <a:rPr lang="es-ES_tradnl" sz="1800">
                <a:solidFill>
                  <a:schemeClr val="bg1"/>
                </a:solidFill>
                <a:cs typeface="Arial" charset="0"/>
              </a:rPr>
              <a:t>Si el INAH fuera una persona ¿Cómo sería?</a:t>
            </a:r>
          </a:p>
          <a:p>
            <a:pPr algn="just" eaLnBrk="1" hangingPunct="1"/>
            <a:r>
              <a:rPr lang="es-ES_tradnl" sz="1800">
                <a:solidFill>
                  <a:schemeClr val="bg1"/>
                </a:solidFill>
                <a:cs typeface="Arial" charset="0"/>
              </a:rPr>
              <a:t>En el DF y Cuernavaca destacan más virtudes que debilidades. Mientras que en Mérida se enfocan más en los aspectos negativos.</a:t>
            </a:r>
          </a:p>
        </p:txBody>
      </p:sp>
      <p:sp>
        <p:nvSpPr>
          <p:cNvPr id="20" name="19 CuadroTexto"/>
          <p:cNvSpPr txBox="1"/>
          <p:nvPr/>
        </p:nvSpPr>
        <p:spPr>
          <a:xfrm>
            <a:off x="347080" y="4864483"/>
            <a:ext cx="4950133" cy="1477328"/>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just">
              <a:defRPr/>
            </a:pPr>
            <a:r>
              <a:rPr lang="es-MX" sz="1800" dirty="0">
                <a:solidFill>
                  <a:schemeClr val="tx1"/>
                </a:solidFill>
              </a:rPr>
              <a:t>Se percibe que tiene en sus manos una gran riqueza, pero que no ha sabido difundir, fomentar, motivar a la participación ciudadana y/o cuidar responsablemente el PC.</a:t>
            </a:r>
          </a:p>
        </p:txBody>
      </p:sp>
      <p:sp>
        <p:nvSpPr>
          <p:cNvPr id="23561" name="22 Rectángulo"/>
          <p:cNvSpPr>
            <a:spLocks noChangeArrowheads="1"/>
          </p:cNvSpPr>
          <p:nvPr/>
        </p:nvSpPr>
        <p:spPr bwMode="auto">
          <a:xfrm>
            <a:off x="741363" y="2484438"/>
            <a:ext cx="171767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buFont typeface="Arial" charset="0"/>
              <a:buChar char="•"/>
            </a:pPr>
            <a:r>
              <a:rPr lang="es-MX" sz="1400">
                <a:solidFill>
                  <a:schemeClr val="tx1"/>
                </a:solidFill>
              </a:rPr>
              <a:t>Hombre</a:t>
            </a:r>
          </a:p>
          <a:p>
            <a:pPr algn="l">
              <a:buFont typeface="Arial" charset="0"/>
              <a:buChar char="•"/>
            </a:pPr>
            <a:r>
              <a:rPr lang="es-MX" sz="1400">
                <a:solidFill>
                  <a:schemeClr val="tx1"/>
                </a:solidFill>
              </a:rPr>
              <a:t>Adulto mayor</a:t>
            </a:r>
          </a:p>
          <a:p>
            <a:pPr algn="l">
              <a:buFont typeface="Arial" charset="0"/>
              <a:buChar char="•"/>
            </a:pPr>
            <a:r>
              <a:rPr lang="es-MX" sz="1400">
                <a:solidFill>
                  <a:schemeClr val="tx1"/>
                </a:solidFill>
              </a:rPr>
              <a:t>Inteligente</a:t>
            </a:r>
          </a:p>
          <a:p>
            <a:pPr algn="l">
              <a:buFont typeface="Arial" charset="0"/>
              <a:buChar char="•"/>
            </a:pPr>
            <a:r>
              <a:rPr lang="es-MX" sz="1400">
                <a:solidFill>
                  <a:schemeClr val="tx1"/>
                </a:solidFill>
              </a:rPr>
              <a:t>Culto</a:t>
            </a:r>
          </a:p>
          <a:p>
            <a:pPr algn="l">
              <a:buFont typeface="Arial" charset="0"/>
              <a:buChar char="•"/>
            </a:pPr>
            <a:r>
              <a:rPr lang="es-MX" sz="1400">
                <a:solidFill>
                  <a:schemeClr val="tx1"/>
                </a:solidFill>
              </a:rPr>
              <a:t>Sabio</a:t>
            </a:r>
          </a:p>
        </p:txBody>
      </p:sp>
      <p:sp>
        <p:nvSpPr>
          <p:cNvPr id="23562" name="23 Rectángulo"/>
          <p:cNvSpPr>
            <a:spLocks noChangeArrowheads="1"/>
          </p:cNvSpPr>
          <p:nvPr/>
        </p:nvSpPr>
        <p:spPr bwMode="auto">
          <a:xfrm>
            <a:off x="3594100" y="2432050"/>
            <a:ext cx="17351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buFont typeface="Arial" charset="0"/>
              <a:buChar char="•"/>
            </a:pPr>
            <a:r>
              <a:rPr lang="es-MX" sz="1400">
                <a:solidFill>
                  <a:schemeClr val="tx1"/>
                </a:solidFill>
              </a:rPr>
              <a:t>Viejo</a:t>
            </a:r>
          </a:p>
          <a:p>
            <a:pPr algn="l">
              <a:buFont typeface="Arial" charset="0"/>
              <a:buChar char="•"/>
            </a:pPr>
            <a:r>
              <a:rPr lang="es-MX" sz="1400">
                <a:solidFill>
                  <a:schemeClr val="tx1"/>
                </a:solidFill>
              </a:rPr>
              <a:t>Olvidado</a:t>
            </a:r>
          </a:p>
          <a:p>
            <a:pPr algn="l">
              <a:buFont typeface="Arial" charset="0"/>
              <a:buChar char="•"/>
            </a:pPr>
            <a:r>
              <a:rPr lang="es-MX" sz="1400">
                <a:solidFill>
                  <a:schemeClr val="tx1"/>
                </a:solidFill>
              </a:rPr>
              <a:t>Desaliñado</a:t>
            </a:r>
          </a:p>
          <a:p>
            <a:pPr algn="l">
              <a:buFont typeface="Arial" charset="0"/>
              <a:buChar char="•"/>
            </a:pPr>
            <a:r>
              <a:rPr lang="es-MX" sz="1400">
                <a:solidFill>
                  <a:schemeClr val="tx1"/>
                </a:solidFill>
              </a:rPr>
              <a:t>No sabe transmitir su conocimiento</a:t>
            </a:r>
          </a:p>
          <a:p>
            <a:pPr algn="l">
              <a:buFont typeface="Arial" charset="0"/>
              <a:buChar char="•"/>
            </a:pPr>
            <a:r>
              <a:rPr lang="es-MX" sz="1400">
                <a:solidFill>
                  <a:schemeClr val="tx1"/>
                </a:solidFill>
              </a:rPr>
              <a:t>No se dirige a los jóvenes</a:t>
            </a:r>
          </a:p>
        </p:txBody>
      </p:sp>
      <p:sp>
        <p:nvSpPr>
          <p:cNvPr id="23563" name="24 Rectángulo"/>
          <p:cNvSpPr>
            <a:spLocks noChangeArrowheads="1"/>
          </p:cNvSpPr>
          <p:nvPr/>
        </p:nvSpPr>
        <p:spPr bwMode="auto">
          <a:xfrm>
            <a:off x="5891213" y="2047875"/>
            <a:ext cx="322103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buFont typeface="Arial" charset="0"/>
              <a:buChar char="•"/>
            </a:pPr>
            <a:endParaRPr lang="es-MX" sz="1400">
              <a:solidFill>
                <a:schemeClr val="tx1"/>
              </a:solidFill>
            </a:endParaRPr>
          </a:p>
          <a:p>
            <a:pPr algn="l">
              <a:buFont typeface="Arial" charset="0"/>
              <a:buChar char="•"/>
            </a:pPr>
            <a:r>
              <a:rPr lang="es-MX" sz="1400"/>
              <a:t>Cansado</a:t>
            </a:r>
          </a:p>
          <a:p>
            <a:pPr algn="l">
              <a:buFont typeface="Arial" charset="0"/>
              <a:buChar char="•"/>
            </a:pPr>
            <a:r>
              <a:rPr lang="es-MX" sz="1400"/>
              <a:t>Agotado</a:t>
            </a:r>
          </a:p>
          <a:p>
            <a:pPr algn="l">
              <a:buFont typeface="Arial" charset="0"/>
              <a:buChar char="•"/>
            </a:pPr>
            <a:r>
              <a:rPr lang="es-MX" sz="1400"/>
              <a:t>Es un explorador que se perdió </a:t>
            </a:r>
          </a:p>
          <a:p>
            <a:pPr algn="l">
              <a:buFont typeface="Arial" charset="0"/>
              <a:buChar char="•"/>
            </a:pPr>
            <a:r>
              <a:rPr lang="es-MX" sz="1400"/>
              <a:t>Falta de interés </a:t>
            </a:r>
          </a:p>
          <a:p>
            <a:pPr algn="l">
              <a:buFont typeface="Arial" charset="0"/>
              <a:buChar char="•"/>
            </a:pPr>
            <a:r>
              <a:rPr lang="es-MX" sz="1400"/>
              <a:t>Sin herramientas </a:t>
            </a:r>
          </a:p>
          <a:p>
            <a:pPr algn="l">
              <a:buFont typeface="Arial" charset="0"/>
              <a:buChar char="•"/>
            </a:pPr>
            <a:r>
              <a:rPr lang="es-MX" sz="1400"/>
              <a:t>En las nubes</a:t>
            </a:r>
          </a:p>
          <a:p>
            <a:pPr algn="l">
              <a:buFont typeface="Arial" charset="0"/>
              <a:buChar char="•"/>
            </a:pPr>
            <a:r>
              <a:rPr lang="es-MX" sz="1400"/>
              <a:t>En una brecha</a:t>
            </a:r>
          </a:p>
          <a:p>
            <a:pPr algn="l">
              <a:buFont typeface="Arial" charset="0"/>
              <a:buChar char="•"/>
            </a:pPr>
            <a:r>
              <a:rPr lang="es-MX" sz="1400"/>
              <a:t>En las ruinas</a:t>
            </a:r>
          </a:p>
          <a:p>
            <a:pPr algn="l">
              <a:buFont typeface="Arial" charset="0"/>
              <a:buChar char="•"/>
            </a:pPr>
            <a:r>
              <a:rPr lang="es-MX" sz="1400"/>
              <a:t>No tiene rumbo</a:t>
            </a:r>
          </a:p>
          <a:p>
            <a:pPr algn="l">
              <a:buFont typeface="Arial" charset="0"/>
              <a:buChar char="•"/>
            </a:pPr>
            <a:r>
              <a:rPr lang="es-MX" sz="1400"/>
              <a:t>No sabe que hacer </a:t>
            </a:r>
          </a:p>
          <a:p>
            <a:pPr algn="l">
              <a:buFont typeface="Arial" charset="0"/>
              <a:buChar char="•"/>
            </a:pPr>
            <a:r>
              <a:rPr lang="es-MX" sz="1400"/>
              <a:t>Le hace falta rumbo</a:t>
            </a:r>
          </a:p>
        </p:txBody>
      </p:sp>
      <p:sp>
        <p:nvSpPr>
          <p:cNvPr id="23564" name="25 Rectángulo"/>
          <p:cNvSpPr>
            <a:spLocks noChangeArrowheads="1"/>
          </p:cNvSpPr>
          <p:nvPr/>
        </p:nvSpPr>
        <p:spPr bwMode="auto">
          <a:xfrm>
            <a:off x="7426325" y="4799013"/>
            <a:ext cx="16383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Char char="•"/>
            </a:pPr>
            <a:endParaRPr lang="es-MX"/>
          </a:p>
          <a:p>
            <a:r>
              <a:rPr lang="es-MX" sz="1300" b="0" i="1">
                <a:solidFill>
                  <a:srgbClr val="C00000"/>
                </a:solidFill>
              </a:rPr>
              <a:t>“Va arrastrando un costal lleno de dinero que no sabe para lo que sirve, yo siento que por eso está cansado porque tiene todo y no sabe que hacer” (MER, C)</a:t>
            </a:r>
          </a:p>
        </p:txBody>
      </p:sp>
      <p:cxnSp>
        <p:nvCxnSpPr>
          <p:cNvPr id="23565" name="27 Conector recto"/>
          <p:cNvCxnSpPr>
            <a:cxnSpLocks noChangeShapeType="1"/>
          </p:cNvCxnSpPr>
          <p:nvPr/>
        </p:nvCxnSpPr>
        <p:spPr bwMode="auto">
          <a:xfrm>
            <a:off x="1687513" y="2160588"/>
            <a:ext cx="6169025" cy="15875"/>
          </a:xfrm>
          <a:prstGeom prst="line">
            <a:avLst/>
          </a:prstGeom>
          <a:noFill/>
          <a:ln w="22225" algn="ctr">
            <a:solidFill>
              <a:srgbClr val="000000"/>
            </a:solidFill>
            <a:round/>
            <a:headEnd/>
            <a:tailEnd/>
          </a:ln>
        </p:spPr>
      </p:cxnSp>
      <p:sp>
        <p:nvSpPr>
          <p:cNvPr id="23566" name="28 CuadroTexto"/>
          <p:cNvSpPr txBox="1">
            <a:spLocks noChangeArrowheads="1"/>
          </p:cNvSpPr>
          <p:nvPr/>
        </p:nvSpPr>
        <p:spPr bwMode="auto">
          <a:xfrm>
            <a:off x="461963" y="1970088"/>
            <a:ext cx="1576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MX" sz="1800">
                <a:solidFill>
                  <a:srgbClr val="00B050"/>
                </a:solidFill>
              </a:rPr>
              <a:t>Positivo</a:t>
            </a:r>
          </a:p>
        </p:txBody>
      </p:sp>
      <p:sp>
        <p:nvSpPr>
          <p:cNvPr id="23567" name="29 CuadroTexto"/>
          <p:cNvSpPr txBox="1">
            <a:spLocks noChangeArrowheads="1"/>
          </p:cNvSpPr>
          <p:nvPr/>
        </p:nvSpPr>
        <p:spPr bwMode="auto">
          <a:xfrm>
            <a:off x="7567613" y="1965325"/>
            <a:ext cx="1576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MX" sz="1800">
                <a:solidFill>
                  <a:srgbClr val="C00000"/>
                </a:solidFill>
              </a:rPr>
              <a:t>Negativo</a:t>
            </a:r>
          </a:p>
        </p:txBody>
      </p:sp>
      <p:pic>
        <p:nvPicPr>
          <p:cNvPr id="23568" name="Picture 14" descr="http://www.ilhn.com/blog/wp-content/uploads/2009/07/Sab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2554288"/>
            <a:ext cx="1311275"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9" name="AutoShape 16" descr="data:image/jpg;base64,/9j/4AAQSkZJRgABAQAAAQABAAD/2wBDAAkGBwgHBgkIBwgKCgkLDRYPDQwMDRsUFRAWIB0iIiAdHx8kKDQsJCYxJx8fLT0tMTU3Ojo6Iys/RD84QzQ5Ojf/2wBDAQoKCg0MDRoPDxo3JR8lNzc3Nzc3Nzc3Nzc3Nzc3Nzc3Nzc3Nzc3Nzc3Nzc3Nzc3Nzc3Nzc3Nzc3Nzc3Nzc3Nzf/wAARCADNAIgDASIAAhEBAxEB/8QAHAAAAQUBAQEAAAAAAAAAAAAABQABAwQGAgcI/8QAORAAAgEDAwIEBAQEBgIDAAAAAQIDAAQRBRIhMUETIlFhBjJxgRQjobFCkcHRBxUzcuHwJPE0UlT/xAAYAQADAQEAAAAAAAAAAAAAAAABAgMABP/EACERAAICAwEAAwEBAQAAAAAAAAABAhEDITESBCJBUUJh/9oADAMBAAIRAxEAPwDxS1JEoAXd3xRbTZB/mCPMjYzjGKGafKkNxvk6USubsKVuImBYHhcVOfTHOoNJFduruQM8DNdx3EggO1sCq1zNPfzrJOF4AGQMVOyKsRCnpU5JcKxKU1wcDu3vVRs5ye9WFTOc9T0qB1O4jriqxoSX/SzBOIbWWLw1YyjG49qrTY3DGenOfWul52jvXEoIcg0V0BxSpUqYAY0RTOskIPQE4+1CWBVyD2OKL/C0gj1IZ+Uqc0OlDT3MnhgnLEjH1ovlgXTqU8RH6VdvnK2KgN83aoUsJ5YxldpHY1HfB4xHHJ2Gamv4M/6UqVKlTgFSpUqxh8VZiPiAKftUAfEZX1NSQOVHBxSy4GPS4pC4XOPWrRQiFXZThzgE1FpVtFdSstw2ABwc96J6dC95eJZF8x5IXNQZRSBLoBHwOQeT7VRXcC7Y4FafX4DYL+HEG2NWzv8AX71mZ3LMQeMnjFUgTkdEiRAQDkdahZSXIxmpoSR5DgY5qZFDvxTJ0xUV47SSToKILo58FXYtktirVnHh1Io/NEotYyO5zis2ErafpcVvYzyqg3eE3PfpWQtZWicso5x1rdzSbNKuR38MivP0ODzTQXrRuFw3UhOcnPuarXMjSOCxycVIEGKhmGMUqVML4RUqVKnAKlSpVjCqSLr7VHViAiKRGlTch6jPUUHwxat1ZcNtIz0963mgWm2zW6aLE+MISOnvWfsktdQv7O3jbai8/wDFby2eAy+AjKVQYwD0qNWPZkfi5pIdMQXlwZJmfhQBjFY4lJGUr6d61n+IsO24t33gg5GB24rIsBjI6Dv6U6SEaOHJVgO/rV+0UOTnuOPaqKktywojpXmJ+lEwWtI/zMEcjt60YuRiCEdOM0Otk5X26EdqJXkiosSsM+X7UGYrX/GlXDZ/hrBtwx+tbXV5saVMo4zjFYyX5gR3poOmYlQ7lGDXMq+XrTwfKfrTTngVm/sFENNT01MAVKu4l3uq+pApVjHAq3arG+UncqMcVVX5hRSO0W58wbacUsmZHMMos5BLDI2V+Uj1ohpl3e6lesLbxPxLDKrECS5oWbM/ilt3lWNCcmRjwB3Nem/BugyXduEtg9hpTctKQBc3fvn+BevH71OVUUVmYm+GNU1C6ME06Nclsm3iJnkH+4ICF+5FVda+Cdd0OzNzeWLi2J5cEEj6gE4r3ayaw0SIWGlWYD7ciGFck+7H+p6eoq5Nb3l3C/46eCC2ZcPGqhic+pbj9DSqbQXE+Zp7Xw4I5MFQ3XPrUujB/wAUSqlgBzXonxN8E21xqaLpl6GtSPMg5KH0GOCP2ofqNjYaJZ/hIH3XLOFOBnAHUE+vTijGYrjoowCB3CElGP61auLbfhWHbrXEQSQKGH5gPl+lXCpMYY5OGIJpxDO65H4Nl4ZbKsw4rMzLuXge9aP4nk/MjjHbmgZwaF0xktFe1bG4Urn+GlECkpGOtNdHzAU3+gfhXpUqVOAlthm4iA7uP3pVGCRyOD60qxh2XaxBq9Z3JjIVxwBxVW4k8Rgdu04596ltxHLKocEjGMClfNmD2nJaXGr2ZmRGXOSpHGR0z616xpl3NfqBZSGKBTh5yBz7Ln9+g9+g8s07R41iE0tysQByMnkUcXWrHTowlzfTyoowsasQMemB9q5nbeiy0j0v/NbSyBttOQS3B5YjJ59WbvQ3WdVtLVVk1y+3HHltouSfbA/p/OvPLr4tvJ4vB06JbK3PcfMf7VJoYtzcGaZPFlOCXkJJJ+poN+elIwcuB+91jU9WtmTTYf8ALrQ8bursP6fqawUt7LJqbJeTDEPkXdwBzXozu8sexV2ofQV5n8YWQtdXlZXBWTzgDt6/rRxSUpGzY/MQ9Df2kfnM6eUdj1oFLrl5JeSJBMwiLZVaEQY8InuDTK224U+9Xr8IpJNF66mlmlJmcsw4yagyBUlx/qH3qDwvPktkelItmlpnRXc6kVFeIQwPY8VOPKMCopyGjxnpTRewPhTpU9NVRBUqVKsYu38CRHKZprCJZXOW2kdDmmup/FUCoEzkYpVtGNFphSKORZEMjA+Vg3T65odPamSRpQW5bnOT+taH4b0C7u4hLMhjhbkHufpU91pk1jdShYmeLG8Y/h9/tip+ZpWikXFvywLaK8oII8gXA+tEtOuXtZFMEEksgHmAqrFMgPBBOc5Axmr1nOXnU7PLjBAPH6VCb/WdGKNas0FnqVzfJJEF8B1AIUHJNUNS+DNS+IGQaTCHmiBMgllAYg45yevNELC5s4r9ZGGxgduD1P8AevQfguzjnN7exuQrsqIM/JgZ4+5/SmwxuSoOZ1Bngeq/Dmr/AA/N4Wr2MtuZAdhOCrfQjg0EdvN9K+tNZ0y11nS3s7+FZY5FI2nqD6g9j714d8Rf4S6xYIbnTGTULUkkCPiVR7r3+1dbjTs4vdpI8/FwxADDp3qVH3V3e6Xd2UhjuoXhcdVkUqf1qOGIqCTU3Q6tnbEGmMYYH6UjgdqfcccZoIxSpq6cYduO9JV3A+wqohzSp6VYx3IwLeUYFbH4I+Ho7h0vr+IvDn8tPX3rIwIJJUB6E817f8P2LJYQvFHvUrgIZMAY+1GCQsgvb2Nm4TCts6fMRg13daXDHJCyJhfMpyc9ef6Vcs7hYV8O8s2gB6ODvQn68Y+9WpBGzbFzhhuBb261ZE2eMfGOhSaJe/ibeM/g5W8vojHqh/p/xQ7T386zRHKnqvpXsmsS2UsD27xJd+INjRkZQ/7jXlWtaFJpF3Jc2wZbE8jJyYz3U/0PeuTNiraOvDlvTLkK+JIJJWOc5BXr9j2r1b4RBl+Hd3h+GqyeVcnjAGPr0rN/D3wjDPpdrc3MsheVA7IoAABFbvT1gt7FIIE2pENu2jixyi7YMuWLVIlE7SRgt2A4HapI7gKF3MAdx6euaGXV3+DkkJb8rwiW3UAt9eMswWBHeR+c7TtWrM5zUX2mafq8UkWo2cE8Y6CRclcjseorz74g/wAIbW4Z5tBu/wAOx5EE3K59m7fetzaXsaRMXctITkhRnP8AxTalq8Vhps1zu8yr5AT1Y9KWVVbHSbdI+btS0i90yd4bmJgI2Klhypx6Gqo2gda9GutQt5wVYjcc/c0Bm0q3uVYtEFJPUcH61xLNfUd0vjfxmMuGDSeUcDj61EOKu6np8tjNtk5Uk7W9apqhY4ANdaao45Jp0zmlVpLCZ+gFKt6RqH04ZvIweRmvV/hbU2VREtwY+eVIDD+RrynTP/mRZBIzzithY+MgWaBi204Kj2opis9o0+bxEw7K+R024/rV17SCSLaiqhB3IwHyH1FYX4c1OeWNWj/OA+bafMv1FbPT7+OUrExAc/wnrTpi0Vr+2DBJCuFOBIvoD/Y/pVG+06PUNMu7SYedoXQ5/iGOD/WtL4ccsZZfMG4qhdQeGu/glRjjuPenTsV6J4MWtlbIFHRUx9uad2MVy3Taw5p123EEaBdrbARzx0pyviou5fMPLWZgfq8Ed5+TNu2OuCVOO/T9qzWo6feWol/y+YqYV3PEQp8o5POOcccVotaeOGzknkfHhISBnAyORn7ivNtZ1zMtsym5Z5FKSiOXbkZ5JPfv19cVHNPytFcOP3LYRbVby2t/xEtwojHB4CnPpwOaFXN7qWsyKZ7h47dTlV2jJ98etDJJJLy4E1wxJbkL0VB64/nV1Jwdu07fbv8A9xUJ5PSOiGPzKxtS0W2tbVtQt5ZGeLl1Zhyp6kcUMtbvxbnykbQMA5onql0Y7CYythdhBHYmszoRkfgEZBxz2qDX1s6YS+1E+vQCZk3AeXtVCO2RBwP0otqoKSgn+IcUO3c08G/JDMkpiUbKVceIrgYPGaVOSKGhqX1JAASeTgfQ1q4S9k5lTe0Z+dWTAArH6U+zUICehbFbXwU2hs5J7ZJJrpRB9CEQtJts2XTd0ZO4+1aj4YuLK3mYK8hkYYQspNYi2kmsXLKm+Jj5oyf2o5YXtuyGWI7UHVSfl9fp6/8ATRAel21/bWMLz3E6JAOXdzgD/n96pxfE2l39wYVZ443GBJIAFP19PvXiOvfFc+p3vhxSkWUTflL0DH/7Y/b0H3rqDV3RQVfioZMs4yVLR2YfjwnC5PZ7yWaO1hbIDR+U89xxTx3njZPCnqBkdRXmOh/F2pwWngpJHPCDwsqZwfqKIx/FlyJA72ds3rtLD+9UXyYPpJ/EyLnAr8bakttpjKVk/NkWPA/iOc9fTjmvOyWupfEkOE5VAOAsY64o/wDGmqHWrSyjs4ZFKyZlVh8vTpzzQbaqDw14UnYP9o6/rUsk1J6Y+PG4raIx3Zh8/JHoOwq3pyI0hZ+WU4Bx37mqM0oXJ9cHH7UP1C6PhxxRMclgxVeCx6gVOrKN0dfE12k0i28JHhp5n549qr/DpyG44ycn1FULtS5MasWJbdK47n+wovodrJCpI+TPJI64rTpQobEm5+ib4h80ce07SM8/T/3QGITKeZAy0e1eGR4kWThuccUPFsBHgnmhDURM6+5XG30pV0fLx6UqckDIpFa5iSJeS6jcevWt/bKGhVsZJFebQuY5UcdVYH+Ver6RGJnVrd//AB7geJgDocZrpiiEil+EYoDFJweqsKg8EJuV1ba3Dr2rSSaa6/6crD2BoZdWZMvh+MHlbgBfX9qahTKavoUTHxLSSNXPRc4BoJG8tvN4UykEHBFbqeDTrJc3gNxjnaDtH/evWs/r1/a6htisdPitrdDkORmRvv2Ht3qeRRotinKLJbL8oCRZCqnnFForxH+YqT2rIJDeEhVLMp7Cilrc3FoFWa05HciuOUKO+GWzV2kikZKEe9SzLby8EYP0xQW21woCJEbafReK6n1+3KAhPL3Ow1On+FHKL6PeaSkmRFKeucA0Hm0G5gTEAy2CCx649BXUms2ztuLshPYKac6rtG6K/kUdlZT/AGqieQRxxMVxbi3a0to42jB5ZmX58n174rRpbiKJYozlkAbaD7GgVvfrqkttECplVy24jqKMpchI7xhtErOsSk9sYXj9aSV/oypcB2vgRW0Td9+OD7UGWVzz2rQ6uVneSABSAgcAdaz7LhyFIwOapB6OfMvtZ0I1k9ftSpkfB9B7UqciZmtj8KXsyWDLFM6PG+F2nn1AxWOrT/BMJuJ7hQ5XG3GOxJIz/KupEJcN5p34+4t0lknbZJ16Ege39/3qDWbqHR7XyEC5kHlA5OPc/wDc1ftJyC0WNgVdg54AXk1hNcvmvr2WdgB5cqoPAHatOVIEI2yleXT3cjPIxbJ5z3NPEil8E8dye9Ud4T+9WLSVYZhIqvO3BUYwAff1rnZ0I0ek25VxL4W5uqg8Bfc1p7V1VPzAreoArByXc7kG7fCg/wCkvQ/X1oppmqsMqxHTj6VJotFpaNVcRW8ikhQO/SvP9ZjjWVYol/1Mk89BmtBqGtLbwFjwSOaz6RtLcG4dg24Lxjp9PamjyxZPdA9rXw/zJBjPQU9tG0hLdvSiT2klxJukUqi1PBaoFIxjHftRsFAmKOSyuBIibwflG4jBP09K02mMlw8dukZc2x8WXzA9v+c0NZFyyenfv9qksoFgneaMzBusjvhYwR9+fp3pJb6Vg6Ld+6R6gZy2xMkcDnGP/VZ6Z1ZT4a5O7qTzRLX5WXwULDc6BmUDp7UHJx0oxRPI90SoT5silUaNznPTtSpyQErRfAkjrr0aKfKwJb7c1nqvaLqT6VfpdIofHDKTjI+tdBI9Fub8W1pcySHBSKXPuSCP7VhnlbYxdgWYrz6ijGs6rYappU81vMY5doDwvwc5HI9ftWUE/HJpZq2GDpHckh3dakWaQDAdx9KqbstnrXZLH+Ch5GTLaz4G5yWYetXbZ3CksfM+OnYULiXHmbk+npV+1bLe1TkqHT/Q/FawT2LXWoQqbeJgNxdlye+MHmhFzefhZIBbovhtGCEOTtHbmqWq6nc3W2CSQmGEFEQcAD6evvVfczRK/LYUKO+MVV41FJE3N3YSn1q4IIEIx1+Y1etdR3252spHUjHIoDHLGEPjjPoK7igZ/Natz2Hek8JhWRhl9bP/AOdT75xmqsmotLGyRRKhJDEk5qi6tEPzAQM+lPHIjdGFI4UOpsllmlnkMkrbmY5JrndjPpSJxniuACetYzEMhiR0NKulXHNKsAE0qftTV0EhwaalSrGHBxUqbj0qGpImKsMUGgpk+GHWr1pxjHUDNDmnbJHFTW8rknnH0qfkpZBdTGaUsVAPtUcbYyM4980x5Y0iMVZskO2fXP3qW2dRJ5x265PFQ4pZIORSmNRHdWNzB4cpUbgAc+wxQiaG0tJMx3InYcqFXofeqCyY/gX9a7WYq4KIin2H96xggd6HDgDIBPtmmMqrnINRhi4yxyTT9iKjWyt6HEm7kfrSqvvNKjQD/9k="/>
          <p:cNvSpPr>
            <a:spLocks noChangeAspect="1" noChangeArrowheads="1"/>
          </p:cNvSpPr>
          <p:nvPr/>
        </p:nvSpPr>
        <p:spPr bwMode="auto">
          <a:xfrm>
            <a:off x="4416425" y="-669925"/>
            <a:ext cx="9334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pic>
        <p:nvPicPr>
          <p:cNvPr id="23570" name="Picture 18" descr="http://t2.gstatic.com/images?q=tbn:gR3ivPpboLQ4TM:http://i1.treklens.com/photos/8844/viejo_del_valle.jpg&amp;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6088" y="4887913"/>
            <a:ext cx="1743075"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8 Rectángulo"/>
          <p:cNvSpPr>
            <a:spLocks noChangeArrowheads="1"/>
          </p:cNvSpPr>
          <p:nvPr/>
        </p:nvSpPr>
        <p:spPr bwMode="auto">
          <a:xfrm>
            <a:off x="571500" y="854075"/>
            <a:ext cx="8315325" cy="923925"/>
          </a:xfrm>
          <a:prstGeom prst="rect">
            <a:avLst/>
          </a:prstGeom>
          <a:solidFill>
            <a:srgbClr val="C00000"/>
          </a:solidFill>
          <a:ln w="22225" algn="ctr">
            <a:solidFill>
              <a:srgbClr val="000000"/>
            </a:solidFill>
            <a:round/>
            <a:headEnd/>
            <a:tailEnd/>
          </a:ln>
        </p:spPr>
        <p:txBody>
          <a:bodyPr anchor="ctr">
            <a:spAutoFit/>
          </a:bodyPr>
          <a:lstStyle/>
          <a:p>
            <a:endParaRPr lang="es-ES"/>
          </a:p>
          <a:p>
            <a:endParaRPr lang="es-ES"/>
          </a:p>
          <a:p>
            <a:endParaRPr lang="es-ES"/>
          </a:p>
          <a:p>
            <a:endParaRPr lang="es-ES"/>
          </a:p>
          <a:p>
            <a:endParaRPr lang="es-ES"/>
          </a:p>
          <a:p>
            <a:endParaRPr lang="es-MX"/>
          </a:p>
        </p:txBody>
      </p:sp>
      <p:sp>
        <p:nvSpPr>
          <p:cNvPr id="24579" name="Rectangle 2"/>
          <p:cNvSpPr>
            <a:spLocks noGrp="1" noChangeArrowheads="1"/>
          </p:cNvSpPr>
          <p:nvPr>
            <p:ph type="title" idx="4294967295"/>
          </p:nvPr>
        </p:nvSpPr>
        <p:spPr bwMode="auto">
          <a:xfrm>
            <a:off x="781050" y="0"/>
            <a:ext cx="7843838"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es-MX" sz="1800" smtClean="0"/>
              <a:t>Imagen del INAH. Ejercicio Proyectivo de Personificación</a:t>
            </a:r>
          </a:p>
        </p:txBody>
      </p:sp>
      <p:sp>
        <p:nvSpPr>
          <p:cNvPr id="24580"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A206B018-4332-409B-B248-43E527D8740B}" type="slidenum">
              <a:rPr lang="es-ES" sz="1400" b="0" i="1" smtClean="0">
                <a:solidFill>
                  <a:srgbClr val="800000"/>
                </a:solidFill>
                <a:latin typeface="Century Gothic" pitchFamily="34" charset="0"/>
              </a:rPr>
              <a:pPr/>
              <a:t>23</a:t>
            </a:fld>
            <a:r>
              <a:rPr lang="es-ES" sz="1400" b="0" smtClean="0">
                <a:solidFill>
                  <a:schemeClr val="tx1"/>
                </a:solidFill>
              </a:rPr>
              <a:t> </a:t>
            </a:r>
            <a:r>
              <a:rPr lang="es-ES" sz="1400" b="0" smtClean="0">
                <a:solidFill>
                  <a:srgbClr val="B40000"/>
                </a:solidFill>
              </a:rPr>
              <a:t>-</a:t>
            </a:r>
          </a:p>
        </p:txBody>
      </p:sp>
      <p:sp>
        <p:nvSpPr>
          <p:cNvPr id="24581" name="6 Rectángulo redondeado"/>
          <p:cNvSpPr>
            <a:spLocks noChangeArrowheads="1"/>
          </p:cNvSpPr>
          <p:nvPr/>
        </p:nvSpPr>
        <p:spPr bwMode="auto">
          <a:xfrm>
            <a:off x="703263" y="1057275"/>
            <a:ext cx="8156575" cy="4556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dashDot"/>
                <a:round/>
                <a:headEnd/>
                <a:tailEnd/>
              </a14:hiddenLine>
            </a:ext>
          </a:extLst>
        </p:spPr>
        <p:txBody>
          <a:bodyPr anchor="ctr"/>
          <a:lstStyle/>
          <a:p>
            <a:pPr algn="just" eaLnBrk="1" hangingPunct="1"/>
            <a:r>
              <a:rPr lang="es-ES_tradnl" sz="1800">
                <a:solidFill>
                  <a:schemeClr val="bg1"/>
                </a:solidFill>
                <a:cs typeface="Arial" charset="0"/>
              </a:rPr>
              <a:t>En general la imagen del INAH es lejana y poco atractiva, se tiene la expectativa de que el INAH se actualice y sea más impactante y constante en sus tareas (difundir, comunicar, fomentar y cuidar el PC)</a:t>
            </a:r>
          </a:p>
        </p:txBody>
      </p:sp>
      <p:sp>
        <p:nvSpPr>
          <p:cNvPr id="24582" name="25 Rectángulo"/>
          <p:cNvSpPr>
            <a:spLocks noChangeArrowheads="1"/>
          </p:cNvSpPr>
          <p:nvPr/>
        </p:nvSpPr>
        <p:spPr bwMode="auto">
          <a:xfrm>
            <a:off x="2190750" y="3727450"/>
            <a:ext cx="5786438"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Char char="•"/>
            </a:pPr>
            <a:endParaRPr lang="es-MX"/>
          </a:p>
          <a:p>
            <a:r>
              <a:rPr lang="es-MX" sz="1300" b="0" i="1">
                <a:solidFill>
                  <a:srgbClr val="C00000"/>
                </a:solidFill>
              </a:rPr>
              <a:t>“darse a conocer” (DF, D/D+)</a:t>
            </a:r>
          </a:p>
          <a:p>
            <a:endParaRPr lang="es-MX" sz="1300" b="0" i="1">
              <a:solidFill>
                <a:srgbClr val="C00000"/>
              </a:solidFill>
            </a:endParaRPr>
          </a:p>
          <a:p>
            <a:r>
              <a:rPr lang="es-MX" sz="1300" b="0" i="1">
                <a:solidFill>
                  <a:srgbClr val="C00000"/>
                </a:solidFill>
              </a:rPr>
              <a:t>“tiene que hacer publicidad” (MER, C)</a:t>
            </a:r>
          </a:p>
          <a:p>
            <a:endParaRPr lang="es-MX" sz="1300" b="0" i="1">
              <a:solidFill>
                <a:srgbClr val="C00000"/>
              </a:solidFill>
            </a:endParaRPr>
          </a:p>
          <a:p>
            <a:r>
              <a:rPr lang="es-MX" sz="1300" b="0" i="1">
                <a:solidFill>
                  <a:srgbClr val="C00000"/>
                </a:solidFill>
              </a:rPr>
              <a:t>“qué se modernice un poco” (CUE, B/C+)</a:t>
            </a:r>
          </a:p>
          <a:p>
            <a:endParaRPr lang="es-MX" sz="1300" b="0" i="1">
              <a:solidFill>
                <a:srgbClr val="C00000"/>
              </a:solidFill>
            </a:endParaRPr>
          </a:p>
          <a:p>
            <a:r>
              <a:rPr lang="es-MX" sz="1300" b="0" i="1">
                <a:solidFill>
                  <a:srgbClr val="C00000"/>
                </a:solidFill>
              </a:rPr>
              <a:t>“que le hable a los jóvenes” (CUE, B/C+)</a:t>
            </a:r>
          </a:p>
          <a:p>
            <a:endParaRPr lang="es-MX" sz="1300" b="0" i="1">
              <a:solidFill>
                <a:srgbClr val="C00000"/>
              </a:solidFill>
            </a:endParaRPr>
          </a:p>
          <a:p>
            <a:r>
              <a:rPr lang="es-MX" sz="1300" b="0" i="1">
                <a:solidFill>
                  <a:srgbClr val="C00000"/>
                </a:solidFill>
              </a:rPr>
              <a:t>“ debería ser un órgano autónomo” (DF, D/D+)</a:t>
            </a:r>
          </a:p>
          <a:p>
            <a:endParaRPr lang="es-MX" sz="1300" b="0" i="1">
              <a:solidFill>
                <a:srgbClr val="C00000"/>
              </a:solidFill>
            </a:endParaRPr>
          </a:p>
          <a:p>
            <a:r>
              <a:rPr lang="es-MX" sz="1300" b="0" i="1">
                <a:solidFill>
                  <a:srgbClr val="C00000"/>
                </a:solidFill>
              </a:rPr>
              <a:t>“que tengan continuidad sus proyectos” (MER, C)</a:t>
            </a:r>
          </a:p>
          <a:p>
            <a:endParaRPr lang="es-MX" sz="1300" b="0" i="1">
              <a:solidFill>
                <a:srgbClr val="C00000"/>
              </a:solidFill>
            </a:endParaRPr>
          </a:p>
          <a:p>
            <a:r>
              <a:rPr lang="es-MX" sz="1300" b="0" i="1">
                <a:solidFill>
                  <a:srgbClr val="C00000"/>
                </a:solidFill>
              </a:rPr>
              <a:t>“que de verdad usen el presupuesto para cuidar el PC” (MER, C)</a:t>
            </a:r>
          </a:p>
        </p:txBody>
      </p:sp>
      <p:sp>
        <p:nvSpPr>
          <p:cNvPr id="24583" name="AutoShape 16" descr="data:image/jpg;base64,/9j/4AAQSkZJRgABAQAAAQABAAD/2wBDAAkGBwgHBgkIBwgKCgkLDRYPDQwMDRsUFRAWIB0iIiAdHx8kKDQsJCYxJx8fLT0tMTU3Ojo6Iys/RD84QzQ5Ojf/2wBDAQoKCg0MDRoPDxo3JR8lNzc3Nzc3Nzc3Nzc3Nzc3Nzc3Nzc3Nzc3Nzc3Nzc3Nzc3Nzc3Nzc3Nzc3Nzc3Nzc3Nzf/wAARCADNAIgDASIAAhEBAxEB/8QAHAAAAQUBAQEAAAAAAAAAAAAABQABAwQGAgcI/8QAORAAAgEDAwIEBAQEBgIDAAAAAQIDAAQRBRIhMUETIlFhBjJxgRQjobFCkcHRBxUzcuHwJPE0UlT/xAAYAQADAQEAAAAAAAAAAAAAAAABAgMABP/EACERAAICAwEAAwEBAQAAAAAAAAABAhEDITESBCJBUUJh/9oADAMBAAIRAxEAPwDxS1JEoAXd3xRbTZB/mCPMjYzjGKGafKkNxvk6USubsKVuImBYHhcVOfTHOoNJFduruQM8DNdx3EggO1sCq1zNPfzrJOF4AGQMVOyKsRCnpU5JcKxKU1wcDu3vVRs5ye9WFTOc9T0qB1O4jriqxoSX/SzBOIbWWLw1YyjG49qrTY3DGenOfWul52jvXEoIcg0V0BxSpUqYAY0RTOskIPQE4+1CWBVyD2OKL/C0gj1IZ+Uqc0OlDT3MnhgnLEjH1ovlgXTqU8RH6VdvnK2KgN83aoUsJ5YxldpHY1HfB4xHHJ2Gamv4M/6UqVKlTgFSpUqxh8VZiPiAKftUAfEZX1NSQOVHBxSy4GPS4pC4XOPWrRQiFXZThzgE1FpVtFdSstw2ABwc96J6dC95eJZF8x5IXNQZRSBLoBHwOQeT7VRXcC7Y4FafX4DYL+HEG2NWzv8AX71mZ3LMQeMnjFUgTkdEiRAQDkdahZSXIxmpoSR5DgY5qZFDvxTJ0xUV47SSToKILo58FXYtktirVnHh1Io/NEotYyO5zis2ErafpcVvYzyqg3eE3PfpWQtZWicso5x1rdzSbNKuR38MivP0ODzTQXrRuFw3UhOcnPuarXMjSOCxycVIEGKhmGMUqVML4RUqVKnAKlSpVjCqSLr7VHViAiKRGlTch6jPUUHwxat1ZcNtIz0963mgWm2zW6aLE+MISOnvWfsktdQv7O3jbai8/wDFby2eAy+AjKVQYwD0qNWPZkfi5pIdMQXlwZJmfhQBjFY4lJGUr6d61n+IsO24t33gg5GB24rIsBjI6Dv6U6SEaOHJVgO/rV+0UOTnuOPaqKktywojpXmJ+lEwWtI/zMEcjt60YuRiCEdOM0Otk5X26EdqJXkiosSsM+X7UGYrX/GlXDZ/hrBtwx+tbXV5saVMo4zjFYyX5gR3poOmYlQ7lGDXMq+XrTwfKfrTTngVm/sFENNT01MAVKu4l3uq+pApVjHAq3arG+UncqMcVVX5hRSO0W58wbacUsmZHMMos5BLDI2V+Uj1ohpl3e6lesLbxPxLDKrECS5oWbM/ilt3lWNCcmRjwB3Nem/BugyXduEtg9hpTctKQBc3fvn+BevH71OVUUVmYm+GNU1C6ME06Nclsm3iJnkH+4ICF+5FVda+Cdd0OzNzeWLi2J5cEEj6gE4r3ayaw0SIWGlWYD7ciGFck+7H+p6eoq5Nb3l3C/46eCC2ZcPGqhic+pbj9DSqbQXE+Zp7Xw4I5MFQ3XPrUujB/wAUSqlgBzXonxN8E21xqaLpl6GtSPMg5KH0GOCP2ofqNjYaJZ/hIH3XLOFOBnAHUE+vTijGYrjoowCB3CElGP61auLbfhWHbrXEQSQKGH5gPl+lXCpMYY5OGIJpxDO65H4Nl4ZbKsw4rMzLuXge9aP4nk/MjjHbmgZwaF0xktFe1bG4Urn+GlECkpGOtNdHzAU3+gfhXpUqVOAlthm4iA7uP3pVGCRyOD60qxh2XaxBq9Z3JjIVxwBxVW4k8Rgdu04596ltxHLKocEjGMClfNmD2nJaXGr2ZmRGXOSpHGR0z616xpl3NfqBZSGKBTh5yBz7Ln9+g9+g8s07R41iE0tysQByMnkUcXWrHTowlzfTyoowsasQMemB9q5nbeiy0j0v/NbSyBttOQS3B5YjJ59WbvQ3WdVtLVVk1y+3HHltouSfbA/p/OvPLr4tvJ4vB06JbK3PcfMf7VJoYtzcGaZPFlOCXkJJJ+poN+elIwcuB+91jU9WtmTTYf8ALrQ8bursP6fqawUt7LJqbJeTDEPkXdwBzXozu8sexV2ofQV5n8YWQtdXlZXBWTzgDt6/rRxSUpGzY/MQ9Df2kfnM6eUdj1oFLrl5JeSJBMwiLZVaEQY8InuDTK224U+9Xr8IpJNF66mlmlJmcsw4yagyBUlx/qH3qDwvPktkelItmlpnRXc6kVFeIQwPY8VOPKMCopyGjxnpTRewPhTpU9NVRBUqVKsYu38CRHKZprCJZXOW2kdDmmup/FUCoEzkYpVtGNFphSKORZEMjA+Vg3T65odPamSRpQW5bnOT+taH4b0C7u4hLMhjhbkHufpU91pk1jdShYmeLG8Y/h9/tip+ZpWikXFvywLaK8oII8gXA+tEtOuXtZFMEEksgHmAqrFMgPBBOc5Axmr1nOXnU7PLjBAPH6VCb/WdGKNas0FnqVzfJJEF8B1AIUHJNUNS+DNS+IGQaTCHmiBMgllAYg45yevNELC5s4r9ZGGxgduD1P8AevQfguzjnN7exuQrsqIM/JgZ4+5/SmwxuSoOZ1Bngeq/Dmr/AA/N4Wr2MtuZAdhOCrfQjg0EdvN9K+tNZ0y11nS3s7+FZY5FI2nqD6g9j714d8Rf4S6xYIbnTGTULUkkCPiVR7r3+1dbjTs4vdpI8/FwxADDp3qVH3V3e6Xd2UhjuoXhcdVkUqf1qOGIqCTU3Q6tnbEGmMYYH6UjgdqfcccZoIxSpq6cYduO9JV3A+wqohzSp6VYx3IwLeUYFbH4I+Ho7h0vr+IvDn8tPX3rIwIJJUB6E817f8P2LJYQvFHvUrgIZMAY+1GCQsgvb2Nm4TCts6fMRg13daXDHJCyJhfMpyc9ef6Vcs7hYV8O8s2gB6ODvQn68Y+9WpBGzbFzhhuBb261ZE2eMfGOhSaJe/ibeM/g5W8vojHqh/p/xQ7T386zRHKnqvpXsmsS2UsD27xJd+INjRkZQ/7jXlWtaFJpF3Jc2wZbE8jJyYz3U/0PeuTNiraOvDlvTLkK+JIJJWOc5BXr9j2r1b4RBl+Hd3h+GqyeVcnjAGPr0rN/D3wjDPpdrc3MsheVA7IoAABFbvT1gt7FIIE2pENu2jixyi7YMuWLVIlE7SRgt2A4HapI7gKF3MAdx6euaGXV3+DkkJb8rwiW3UAt9eMswWBHeR+c7TtWrM5zUX2mafq8UkWo2cE8Y6CRclcjseorz74g/wAIbW4Z5tBu/wAOx5EE3K59m7fetzaXsaRMXctITkhRnP8AxTalq8Vhps1zu8yr5AT1Y9KWVVbHSbdI+btS0i90yd4bmJgI2Klhypx6Gqo2gda9GutQt5wVYjcc/c0Bm0q3uVYtEFJPUcH61xLNfUd0vjfxmMuGDSeUcDj61EOKu6np8tjNtk5Uk7W9apqhY4ANdaao45Jp0zmlVpLCZ+gFKt6RqH04ZvIweRmvV/hbU2VREtwY+eVIDD+RrynTP/mRZBIzzithY+MgWaBi204Kj2opis9o0+bxEw7K+R024/rV17SCSLaiqhB3IwHyH1FYX4c1OeWNWj/OA+bafMv1FbPT7+OUrExAc/wnrTpi0Vr+2DBJCuFOBIvoD/Y/pVG+06PUNMu7SYedoXQ5/iGOD/WtL4ccsZZfMG4qhdQeGu/glRjjuPenTsV6J4MWtlbIFHRUx9uad2MVy3Taw5p123EEaBdrbARzx0pyviou5fMPLWZgfq8Ed5+TNu2OuCVOO/T9qzWo6feWol/y+YqYV3PEQp8o5POOcccVotaeOGzknkfHhISBnAyORn7ivNtZ1zMtsym5Z5FKSiOXbkZ5JPfv19cVHNPytFcOP3LYRbVby2t/xEtwojHB4CnPpwOaFXN7qWsyKZ7h47dTlV2jJ98etDJJJLy4E1wxJbkL0VB64/nV1Jwdu07fbv8A9xUJ5PSOiGPzKxtS0W2tbVtQt5ZGeLl1Zhyp6kcUMtbvxbnykbQMA5onql0Y7CYythdhBHYmszoRkfgEZBxz2qDX1s6YS+1E+vQCZk3AeXtVCO2RBwP0otqoKSgn+IcUO3c08G/JDMkpiUbKVceIrgYPGaVOSKGhqX1JAASeTgfQ1q4S9k5lTe0Z+dWTAArH6U+zUICehbFbXwU2hs5J7ZJJrpRB9CEQtJts2XTd0ZO4+1aj4YuLK3mYK8hkYYQspNYi2kmsXLKm+Jj5oyf2o5YXtuyGWI7UHVSfl9fp6/8ATRAel21/bWMLz3E6JAOXdzgD/n96pxfE2l39wYVZ443GBJIAFP19PvXiOvfFc+p3vhxSkWUTflL0DH/7Y/b0H3rqDV3RQVfioZMs4yVLR2YfjwnC5PZ7yWaO1hbIDR+U89xxTx3njZPCnqBkdRXmOh/F2pwWngpJHPCDwsqZwfqKIx/FlyJA72ds3rtLD+9UXyYPpJ/EyLnAr8bakttpjKVk/NkWPA/iOc9fTjmvOyWupfEkOE5VAOAsY64o/wDGmqHWrSyjs4ZFKyZlVh8vTpzzQbaqDw14UnYP9o6/rUsk1J6Y+PG4raIx3Zh8/JHoOwq3pyI0hZ+WU4Bx37mqM0oXJ9cHH7UP1C6PhxxRMclgxVeCx6gVOrKN0dfE12k0i28JHhp5n549qr/DpyG44ycn1FULtS5MasWJbdK47n+wovodrJCpI+TPJI64rTpQobEm5+ib4h80ce07SM8/T/3QGITKeZAy0e1eGR4kWThuccUPFsBHgnmhDURM6+5XG30pV0fLx6UqckDIpFa5iSJeS6jcevWt/bKGhVsZJFebQuY5UcdVYH+Ver6RGJnVrd//AB7geJgDocZrpiiEil+EYoDFJweqsKg8EJuV1ba3Dr2rSSaa6/6crD2BoZdWZMvh+MHlbgBfX9qahTKavoUTHxLSSNXPRc4BoJG8tvN4UykEHBFbqeDTrJc3gNxjnaDtH/evWs/r1/a6htisdPitrdDkORmRvv2Ht3qeRRotinKLJbL8oCRZCqnnFForxH+YqT2rIJDeEhVLMp7Cilrc3FoFWa05HciuOUKO+GWzV2kikZKEe9SzLby8EYP0xQW21woCJEbafReK6n1+3KAhPL3Ow1On+FHKL6PeaSkmRFKeucA0Hm0G5gTEAy2CCx649BXUms2ztuLshPYKac6rtG6K/kUdlZT/AGqieQRxxMVxbi3a0to42jB5ZmX58n174rRpbiKJYozlkAbaD7GgVvfrqkttECplVy24jqKMpchI7xhtErOsSk9sYXj9aSV/oypcB2vgRW0Td9+OD7UGWVzz2rQ6uVneSABSAgcAdaz7LhyFIwOapB6OfMvtZ0I1k9ftSpkfB9B7UqciZmtj8KXsyWDLFM6PG+F2nn1AxWOrT/BMJuJ7hQ5XG3GOxJIz/KupEJcN5p34+4t0lknbZJ16Ege39/3qDWbqHR7XyEC5kHlA5OPc/wDc1ftJyC0WNgVdg54AXk1hNcvmvr2WdgB5cqoPAHatOVIEI2yleXT3cjPIxbJ5z3NPEil8E8dye9Ud4T+9WLSVYZhIqvO3BUYwAff1rnZ0I0ek25VxL4W5uqg8Bfc1p7V1VPzAreoArByXc7kG7fCg/wCkvQ/X1oppmqsMqxHTj6VJotFpaNVcRW8ikhQO/SvP9ZjjWVYol/1Mk89BmtBqGtLbwFjwSOaz6RtLcG4dg24Lxjp9PamjyxZPdA9rXw/zJBjPQU9tG0hLdvSiT2klxJukUqi1PBaoFIxjHftRsFAmKOSyuBIibwflG4jBP09K02mMlw8dukZc2x8WXzA9v+c0NZFyyenfv9qksoFgneaMzBusjvhYwR9+fp3pJb6Vg6Ld+6R6gZy2xMkcDnGP/VZ6Z1ZT4a5O7qTzRLX5WXwULDc6BmUDp7UHJx0oxRPI90SoT5silUaNznPTtSpyQErRfAkjrr0aKfKwJb7c1nqvaLqT6VfpdIofHDKTjI+tdBI9Fub8W1pcySHBSKXPuSCP7VhnlbYxdgWYrz6ijGs6rYappU81vMY5doDwvwc5HI9ftWUE/HJpZq2GDpHckh3dakWaQDAdx9KqbstnrXZLH+Ch5GTLaz4G5yWYetXbZ3CksfM+OnYULiXHmbk+npV+1bLe1TkqHT/Q/FawT2LXWoQqbeJgNxdlye+MHmhFzefhZIBbovhtGCEOTtHbmqWq6nc3W2CSQmGEFEQcAD6evvVfczRK/LYUKO+MVV41FJE3N3YSn1q4IIEIx1+Y1etdR3252spHUjHIoDHLGEPjjPoK7igZ/Natz2Hek8JhWRhl9bP/AOdT75xmqsmotLGyRRKhJDEk5qi6tEPzAQM+lPHIjdGFI4UOpsllmlnkMkrbmY5JrndjPpSJxniuACetYzEMhiR0NKulXHNKsAE0qftTV0EhwaalSrGHBxUqbj0qGpImKsMUGgpk+GHWr1pxjHUDNDmnbJHFTW8rknnH0qfkpZBdTGaUsVAPtUcbYyM4980x5Y0iMVZskO2fXP3qW2dRJ5x265PFQ4pZIORSmNRHdWNzB4cpUbgAc+wxQiaG0tJMx3InYcqFXofeqCyY/gX9a7WYq4KIin2H96xggd6HDgDIBPtmmMqrnINRhi4yxyTT9iKjWyt6HEm7kfrSqvvNKjQD/9k="/>
          <p:cNvSpPr>
            <a:spLocks noChangeAspect="1" noChangeArrowheads="1"/>
          </p:cNvSpPr>
          <p:nvPr/>
        </p:nvSpPr>
        <p:spPr bwMode="auto">
          <a:xfrm>
            <a:off x="4416425" y="-669925"/>
            <a:ext cx="9334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pic>
        <p:nvPicPr>
          <p:cNvPr id="24584" name="Picture 2" descr="http://img.genciencia.com/2010/10/read-books-that-you-enjo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7638" y="2081213"/>
            <a:ext cx="1844675"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bwMode="auto">
          <a:xfrm>
            <a:off x="781050" y="0"/>
            <a:ext cx="7843838"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es-MX" sz="1800" smtClean="0"/>
              <a:t>Recordación Publicitaria de la Secretaría de Educación Pública</a:t>
            </a:r>
          </a:p>
        </p:txBody>
      </p:sp>
      <p:sp>
        <p:nvSpPr>
          <p:cNvPr id="25603"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36FEB0A0-0870-47FF-B9EF-C3E9D280D3B4}" type="slidenum">
              <a:rPr lang="es-ES" sz="1400" b="0" i="1" smtClean="0">
                <a:solidFill>
                  <a:srgbClr val="800000"/>
                </a:solidFill>
                <a:latin typeface="Century Gothic" pitchFamily="34" charset="0"/>
              </a:rPr>
              <a:pPr/>
              <a:t>24</a:t>
            </a:fld>
            <a:r>
              <a:rPr lang="es-ES" sz="1400" b="0" smtClean="0">
                <a:solidFill>
                  <a:schemeClr val="tx1"/>
                </a:solidFill>
              </a:rPr>
              <a:t> </a:t>
            </a:r>
            <a:r>
              <a:rPr lang="es-ES" sz="1400" b="0" smtClean="0">
                <a:solidFill>
                  <a:srgbClr val="B40000"/>
                </a:solidFill>
              </a:rPr>
              <a:t>-</a:t>
            </a:r>
          </a:p>
        </p:txBody>
      </p:sp>
      <p:sp>
        <p:nvSpPr>
          <p:cNvPr id="25604" name="AutoShape 10" descr="data:image/jpeg;base64,/9j/4AAQSkZJRgABAQAAAQABAAD/2wBDAAkGBwgHBgkIBwgKCgkLDRYPDQwMDRsUFRAWIB0iIiAdHx8kKDQsJCYxJx8fLT0tMTU3Ojo6Iys/RD84QzQ5Ojf/2wBDAQoKCg0MDRoPDxo3JR8lNzc3Nzc3Nzc3Nzc3Nzc3Nzc3Nzc3Nzc3Nzc3Nzc3Nzc3Nzc3Nzc3Nzc3Nzc3Nzc3Nzf/wAARCACnAN8DASIAAhEBAxEB/8QAHAAAAgIDAQEAAAAAAAAAAAAABQYDBAACBwEI/8QARBAAAgEDAgQDBAcGBAUDBQAAAQIDAAQRBSEGEjFBE1FhInGBkQcUIzKhscEVQlJy0eGCkvDxFiRDU2Izc5NEVGOi0v/EABkBAAIDAQAAAAAAAAAAAAAAAAEDAAIEBf/EACwRAAICAgIBBAEDAwUAAAAAAAABAhEDEiExBBMiQVFhFCORBXGBMjOhwfD/2gAMAwEAAhEDEQA/AGiKWr1qVkG80Uf87EZ/Ch4sp48c4xn1BqeKCQfvBfXFUsNBGRhFgLPDIP8A8bZx+FeCc1XW3QbySN88VMGs4/vvGD6nNFMhILjfHfyqeMyN91G+AxUC6nYxDAlB/kWt11uFjiOKWQ/ymjaBRcSC5bqFHvbNWI7Nzu8gH8ozQ06vP+5Zv/lP9qjfVdRJ9i2K+uB/epsiUw8lnH3LtU8dvEv7g+O9Kj6jqrea/E/pioWuNQf707D0EZP5mh6i+g0O3NEnVkQepxWpu7dTgzIfQHNJcAmeQLNdyxr3IQfkBWXcKIcJfTzeeSVxQ3JSHB9Rt1/eJ9w/rUL6xbJ1IH8zAUlGGI/fDN/M5P616sNuNxboP8ANDd/QaQ2ScRWa/wDVh+Mgqu/FNoNlmjY/+Ksf0ofYNCwEaWUJbrlzy1DcRTRysgQ5znCHmAqbMnARbihW2RZ2/kgP61WueKJYlJFnePgFuX2VJA/3FVPCuSN45PiKo6lYXc/J/wAsZAB91wSDv3wQcVNmTgmk4xvRfpafs08jRl2n+uBkX72BsNzt28x51am1nVo4vEksFVcZ5gW6fHFU00Pl5bpZbjxwA3hfVyAWGNic0VurjV9RXwZ7BUib2W9ojb51JP6AVLXV9QvbWK5t5LIQzKGjPK247Vs13qjdbyBP5Yj/AFrdNJuUVVXkCgAAb7enStxpVyepT8alBsrGfUWOH1MD3QgfpUcn1jOH1W4Y/wDjyj9KL2elqpJukLjsFYj9K8n0cvJzQkxp5HLUKRNgL4DPjnv7ts+cpH5Vf/YmmsmZdUdj5lmqX9iP/wB8D05f714dJVfvXBHxFTVfRNmCv2PpjXLRozMo/fAO/wA6H3FjZxysqQhwP3mG/wCdMEml2xH2lyCvkWWoTplgvW5UD/3QKlImz+wkI45kVshx5rWfUIWG6H/Mf61rFCsZJjyufI1Oob+Jj7yaO6BRAbS0T/oKx/lya2SO3X7sA/8AjAqcLWwWq7EIgYh0jI/w1t4gP7snyrflrOQeVTclEfOP4H+VaGZVP/pSfAVNyjyrUpU3ZCLxgf8Apyj4V4XH8D/KpuQeVeFB5VPUZCHnX+B8+6tXZcfcf5VKVHlWrKD2qvqMlFfxI+blKuD6ivXDDdMDHflraWMMvKRtVcwqvQYo+p+CUatdSq2Ob5IK1+vXXaVl/wAC/wBKxlrXkGaG4aNjeXrf/VSY9FT/APmvBNdsRzXU2PQgfkK9VKmjjFCyGqtP/wDcT/8AyGtsS955z75W/rU6xit/DFHYBUKMdjJKR/7rf1rz6uG+8XPvdj+tXRGK2EYo7MhS+qRnqpPxNeNZxfwD8aI8gC9cHvkVoxj6c6599CyA02UJ/wCmvyrFsYO8KZ/lFEvCFZ4YqWEHGyh/7Sf5RUL2cP8A2U/y0XMQqNohUshYArcCsArYCoA9Ar3FbAV7igQ1xWYrfFZioQj5a8K71JisIoNkIsV4RUhFeYoWQiIrUrUpFakULCV3WoXUVZcVC9CwFZhvUZG9Svsaj70QmyipkFRAgdSBUsTKyhlIYHoV3Bo2SmTLUgqNa3FFANqWvpAS4k0ApaCYyGZNoebmxv5b0y1qzYIwce6inTAcYhm1aI4L6igyP35M539a6TobSvoenmdpGlMCljISW6980cmeUR/ZR+I2QCC4G3xqtcH7f5VdysiL6/dGfKtsV4PSvaWWPDWhFbn349a5zq30i3Vnev4WnRta8xWPmZuZ8d8jYVLCk2dJFbitQD5GtwD5UbKnorbFehds1mD5GhZDysrDt06mgOl8TQ6hxBf6K0XJNa8zKwOQ6hsfOp2QO1leFlDhCwDnopO5+FU9V1Wx0izN5qNysFuHCGRgSMnp0BoEouVqdhk9KCw8XcOTkCLXdPYscBTOqkn3GjEhAU82wwST6edBquwEVvcQXKF7aaOZB+9G4YfMVscZwT3xXI+Abr7e/lgYLJ7ADZwQBknPp6eldF4e1NtRs2ed4+ZJCmeYdBv+tVbSdDNHqpCrc65r0XFUAYrJpUkixyRiMDw8nlz05uu+c4p1lIGcmlPiLSLG/wBa0+Vp5oYWaUv9Xdl8RgFwMj4/6NDL+S60biCOSG/ulsriCRVt7m6dgJAnsk8xONx19aiaLODktooZtX1GaydWSGNoVAMkjvgKPQdTQ3TOLLK9nvYZgtobUqC00qhX5s4wfh+NLd1qU/DMcMerYupr+2FwkrSlzHnIGDvnoPSqFxZWOsaemr2QvisUngXsccRdi/LzKwC59k+0M42I9aKjKrZV01S7HXXde01dHmkF/asCVXCyqxbcZXAzk4pV0P6QbLSLQ2z6dcOokaTKSJgZPQDG1CYhp+sCHT2tZ7TklCRjAzv1Jz+vlQC80YW+oTWcV4tx4SghlwA7fEjA7VbHy6l2GcZRgdav9Yg4l4VE1jeTWQmbldFlTxeXJBG24GcdKIcBRahb8ORLqtxLPKZX8KSUndAcDBO5Gx38j5YrjIs7y0CW5uYIJVRSymdMlv8AMBjpTl9H+szaTDeC9CFJnjckSh2wobmCgHc7/hTJQaVoWmqofeLddl0HTVmtbT61cO3IiEkAEDqfhQvgbjB+KFu1ubZILi2KkrGxKlTnfffqDQzR9bv+I9R1cyyLHYWnNHBbiL98HHMxO+eh2OBmq8trpvBd42szXE7TyoRJCjgK2R0A74ODnzpPqJS1YxQuJ0kNtSxxjcTRWv2N3JaZlUNPHy8yDH7uds7UlcT6xxFcabFxHbzvplryKghiuS3MCxw5X4gfAUqw8S6xqdxFb31+88Ur8pDgb/LFN1tWisV70n8nZuArjUbjSJm1G6kulS4ZLeaYDnZABu2Njg539KZJJBHG8jdEUsfgM1yHhviy50lC0MMkunxnlkjBwqYPRTuAe/r3p1teNtL1E/V7dZzI6nCsAB06ZBO9LlLWLb+BssfvUYuyTQeJrzUdVFhf6V9SEsLS27rcrLkDswH3Tg58jilXjCy1W6luY7KxD2wkDRSoygtntjqMb1d0i6m02/kuJreFbaJW9sjlCjzG3oPnVSx440tNRuVkmk+qOxMXOhwvf+o9wquLLHI6HPD6b93yPV3xRpVjemzu7qOKcKG5WXsfXpVqPV45k57ciRD+8jrj8M1xz6W44o+IoriGSN2ngHOqOGIZTjfB64I61J9HnE1tpenz2d4H5TP4iMgzyggZ/L8a0enxZhvk682oSE7KNwepJpS4rGo6hfDw5Jmt4osi3jbkV2yc79z0qw/EmlJaPdC6V40KjlXd2J6AL17UO4o1R7Ka2Q280M7gFhIMZHsk7f4sZ6ZB99KlF0acMHKXQT4K4kabURod9HKs5TmUtIG5CBkqT54Gfn0pIt7/AFWz43vtUEXJ9ZNxEkgGVRssu/YH2ScHyzU8UiC6bVLaJ4FWbmjmjBB5sYO/njtVWS8it9Suor+61F4Hn8UtbzEB2IB5/MefXrUg2kxmfxvTkm32e6voOtKPrtvPd313LLhpw2HjIz1z0Hf4dqO21/Pxt9HWsWl3IJ760+0jbbmbl9pScADJwwyPPt0q+upW2oaReRLO/gC2Y+JJtk43yT8PnXNLPVtW4es5/wBnyNbmZsSPgHmUZ/PNWjb5oXlSqhWWVgzcsjBRuDzHau28Q8Y3dtwrw/q9nOFW7TlmQqG5nC7gg7bEMOxrn+mcLX02nrqs9s/1KVVBdW5VYE9dj0otxBBPY8N22mxwKbG1naXOCxUtkHc52ycfH1pkmnSM+rS5Aul6xZafc3N1JJc45PDSFdwxznc/1zRLhHipn1aVHs45llyYoTciIKepySp5s+W2aVbPTLnUpRa25iWTYgyNgdPnnpt1p2vtBksdHsY7iC0SW3XluJY+UsT0GCNz1quRQUkm+WNhu48dIM2F5e8VcTzC5BtbPTTsI1UMZDleXmxuN2+VWLK+4d1YldS1OymlEhCiR/D5NsbA4I/WgXDmvx6WzBYWlgBDSFtuboNgfdXPb+CWyu5ISWUMeZCNgyknBpSw7zcW+C/q6RTR0n6Uo0k/Zklt4V1bRxvGs8TBggO6g8ucHJ+NDeBdTvNM0rVoo5JYGYwsXDFcFS/N7s9KTNIGb6GNld1kbBSIDmY9gM7HfzroV1axcJ3VtHI0jCeFZpFZvusWYcpByNgB5dabTjFY7sUvc92XdV0rUo007WtSnjEaTIzKX9sqw6/IDb1pcveGNXjEl/bW7XEM7louRwzcnUbdcAEU0apqen8RJa6dDcQ6c1zMviTyZLJjpyAHfJwPIUi6xcXela9LYm5jZbKUhJUgC+IBggsB/XGaEY6ui0/egpZcIahrUkNxJDLZ2vh+GZGiywYZz7GQep6nAqnxdwTfcNSeLKVubJsBLlAAObG6sMnB/A0+/R/qs17owmW+E9yZG8QSD2k6ABh6jfbbpUvFjpruhXNkkqxNJjmOx5WBGwG2eh/vS/WnCdPoLw2rLPBh4e/YNoVvFtZ/qa+OkZ2dsAsSuSScjyFc84huebWWfURMgtXRokbbC7MvMvqOo9aefoy1DhzQdHeKe6tYdQ8RnkkkUKzg7A5O+BjG/fNJP0i3Vreca391DJHNE8MTRsjjlYkADcHHU06GJOezFyk1GkEdY4mtNf0SWwWBELlSWUkhVDAj2cAgfH+6daWYguIZ5AsSQ+1gBiH28yeu46CpbLlivnRNgYg2Ac77E15PGXCQzcsJkZRhSSO3tH1q8oKCdFsbnOarljNpWqwzcBX9qUcyQOQ6AnHtNlX8sigOnXb211b4G0jsqMDjG2c+/ar62JsNKv0S6DRuFYquwYKQdxUHDOpaTZz8+rTXMSk+wYz275Hy6EYrOmpppGzyvHyYJRc++wrrs19qukJZaeY2RpeaVTcKH5QPukE561a4x4WW701JLCItcwqqiG0C+2udiRnsO9A9Tu7S+1W+u7FSlsZfslIwQAAPOqYlZEBilYMRjYkGnYPGhCCSMeXyZTk9jziXWLbWJImS1NuUQKURcByO/vqv+yn+pNf2E8U9urBZAD4csRxndSenbIJ+FEuG7GWw1VpJYFuIWjKKCoYg5GGIO22DRjWEkFhNG8aQ2uR4ih2JA5huNgAO9X9WDXDKejNPoXOGtSfTtes7uVmIRwGzvhf9j+FPWu3CcQX8TxoGvMBBh/ZCZ7jPbr57Vz86XfShryCEyxbBWQZxjbp36dvnTZw9qtpZwxRJp0XLKAs8sr9+hPcgDfpvVciUlwxmOcsTsk4m1lNNghsdNEbrbMFZmRXXPfIPXON6u8OfSmlpbyWd9pSNG5yWtMAZwB9zv086K6jwzYX/AA5qk9rLps0otmeLwGLOjKOYb5HXHcHrXHFOHBOCDvnrijgikg+TlUmtejpOqw/tS3uNX0ss9hcSMzRKvJ4Teqg9PI+RqCLQ5Lnh24v5JIxCEcqvViB5+VA+EdZutOJS3kPhqxzET7Lg7YI+FOf7c099IvLa3i+rNKjfZH7oYjqB+lVybR6RXHpLthbgwxX3BtmUklS2aLw3hZNjuQAO+M9OtDLl4pIrqwi55cRv9o7Z5Tv7THtuMD8aH8FSX1tbWkV1GYWtY8LG2wZWdvax68owff503W8Vtb8Pq83IEnLNI0pGOViSck9sVnyy+DSo2rEyw1a3guYW1zT1jKryrcLb4Kjyydm29aLcSzcPajpdpHpNwokadQ+YghRcdsbdcd/hXP7BNSt7iZ9J1YpZ+I4iSTLBkycZBGOlH9C1fVrqebQo9F0yK9uEbmvYlAYqBk+7IGMjHWpHHFTuv/f2JLHlUE+aZ1qfRre90Y6fdeE0IjCPIsYyfIrnp/euF8c6fBHOVt70zm1IhL+EfaOATjHUZ2z6V2PgeW+udMjTV4jDOrmPxCpDSINu/Q9j54zSvb8FXd1cXrXcgtY/GdYoym7rk4JJ6Dyp91yLlj2bS7Oa8O6XqCa1p13a2ss0UVzGXZSGVfaB3I6dO4o3xtDrV5rTz6xbNbW2OS15QHQjO+GBw3UE+8UeXSI7Oe5hUzQ3ER9too2fmHZTkjPc9R1FaaBoNzxHxVPppnVbXT4lZslvY5iCQoO+e3wq7nc7tWJUGo0xLtVksbiCWVTywTByV2BAIOw+FFdN4e4h4m8TVrOWJI7h3Z/FnHKSWOV5TnGMgdMUT+knh++4ev4mjt1nsrhjyPEh9lv3Ux22A9+9Mem2tnc6VbLp0MBt5EVhbpdMoXO+APTPelZ8utOi+LHfAt8MxX2kx3tpdRCC4jmIdYgF5iF742Pv70fsLPxbmW7QEKN/aHsp7vImik1o80cR1CCW1uUGxcf+qg/PHnW988cdk0VnC7RoMO0aFh8wOtSObdrVe40KCjF2/aBL6fSYiLi5sjIOchT9X8TlPXyJA6+nupS1i+059RZpwl5DKuVSObkEHYrgqfIbHpTKUM8Lw5KmQZUHIweopJ1441CIFcMI/ayN+p60x+PpmT+ySUZeNKSfKYU008KK3NcWd+So2InUn5jH5U0Xl3wLdwWYtrMwT26/Zl3blxnPRW3Ocnp3rmf1gK+ACB12qSACUl+ox3rS8UZcM5kckouzoMw0nVr2Gyt4ElM0bM/hSumEHXHMMlt9t8edeavwTY6Xot0Zba88ZlIgEsyghu2wGGHnv8qXuGOJH4bR7yPSEvO3jsMmHfce4+e1HeI/pGTifhy70yVVsmmZPtJY3AwrZI9nmz09MVi0UcjS6N082XLFObt/n/oSLJPqTPFqCFkdCAkUnL4bHozNgjA8s/GrzWmm2Fw51H6/GjbwLEyEhT/Fkb7e6htta32C1heQTAHPLDdL1/lbBPyrwPqcIDXNq7BSVBeAsARtsfhWpTS4sxuD+johsJbKbCxyR3HUKQdgfTqe/l8aqnTLrUIZUht5G5wQrRoSAfeOvxzRaLX9P0a4N3dAXDOuFGHCsRjoRgHHSvB9IyczQ2WnW8ChCytLExXHvzgfHFZMeL5RtyZqdcC9p+k6vpkwt5J0gwS3hOGyvMemOnTB+NGW4UsrxQyLHHJnJlWQR7+deajd3OscF6jrbzlLxJuUiBQqhfZxtjPfzpJuuKLm80eWzuY8zMVKTRbHYgnI92arkwZXKwRzYtWl3+QpJ+yLWSUyazdTKrFfsIVDEjIIEjY+eGpbuY7Ce9caessUDKOVZ51ZgQNzzYCnPkQOvWhwmHLIHiDFjnJO/vptsOEJJLKKdbn2pVBAjXmO/rttit0YpIxNtsXkjmt5ZI2jlBI++YzuPMH/AF1q5b3MzxsrSt7G48/L9abtX0l9M4ejjtzNJG78p8R8kMASAMbHf1299KcxWN7VcHxZIz4hIwebOw/D371f55CrrgNWMWu6jNBJpt7yJyC2cc+G5M82+2/3jR36W9SjsNLsNChk9oKskgHdRsM+8/lQrhLVLfTpHae2adjgovi+GA243PfrTNe6JwpxFqiXWoXF1HqEozKlrcF0OOgBcA9MdKyzVZNpdGpO8dROe6A4a1UeTnenDgmzmfiO81WUARxxCCIdz5/lTGuk8C6TCkN21xCgyQtwsg/FRjt51DqnGfDOlabLbcMRpdzyD2UjiYIhP7zM3l5DJNKpNuSZuXlpYoY5LlDda3aKisQTn2l99bpI0rs79T2rn+kceStEIrvTYXKDDMsjKT+BFGo+N9HROW4t7mEsCByMsn9DTfRnJC/1OBSf2V+LL+Swd54PtG8BmEPLkyMGGF9Mgneqf0d61aXnEuoXssAt7q8ijMUYOyhM5X1JBB+BqxqNxo2rGF4NZEJQEYntnGfiuag0fhvRk4gtLs61YS24xJcEXIR/EByFCnHs9KrDC1JtxB5GTA4KUJ2/lDtxhcx2PDtxOURuRg0QkPNzPn2cZ9a5npHDEupab+0Yrie35ZDHzxkFdsbelMXFA1PifXF0fTVBtoQJBdLKHQltsHG3sjfHWujaHo1to+jW+mQKGiiQBmK/fbqWPqTvRnByjSdMyLIovqzkkljxXbrGovFvYEYFUn3A38myKetA1zVv2eIr23svrBJEYt8qoHbI6fKh3FlzdaLqXI+mz3FlIvOktth3UdwU+8cHG4z2oXbcQ6dqQaC31CKGYgryuMSqfPlbB/CubOflwdNcf2NcIePNWnz9DRe8NX2ruLm9uyjgHkVcDAO/YbVyP6R+E77T9WjmhntpEYYceMiupz/CfnRjie5v+GdMkv7PWrg3Ny6x4XCLynJOAO+w3zXOrjVpr2QS3EaOwGNs7Hz710vHbyRUk3/kx55Sx3B/JI9hGkSETS+Oc+IssYVQe2CCc/ECvGjit7FpUuldiu8ZRlOe+5GOuR17Vuus3Mlt9XeXIYcpYgbZ75oxo2kzstsbJiULlVZ2BQjqds758q2buPwZaT4I+HmX6oc4Ks+/qKaOFtJ+uXF1NeRR/VFYiFCmxYoFdvkoHxNUCscLGOKwkaRmJKRIY9+5HbBGCOtXINXFhpz21oxF7IXMkcjBxESNgCu2ds/mK58paZHKXydfLkhl8WEIrmJnEmi2x0u4uorGzvY1i9iaQckkY6A8wHtjfqcH2d+brSNpUE0eoR2ttPdr4jEDw5uUHCk9MeldB0d47nh6eznigeRY/D5OYK4ONsK33vh/eq/B2lQtr9tKVwQHc+Q9kgfnRlkpqvkxJe1iXJcG5W2NxKzT+CB4krFuf2mxuf8AarulMLW/hnkBHIpDIdg25H6ihjRiW2iJIwjGNj5Z3H6/KmvQtDgewbUdRu4o0iDIkfPgqNs8x6noNh5j0p+PLutRc8esrD/DrfWNA4jtuRd0WYLs2xXfHn5UgT6PNJO66VZ3UsahkLeExHNggb9NyR8qf+Bb62u9ZnhhYsZrBQ/scoyDnp7jQG/4rv2iMAeOONAVCpHlthjcnP4YHpTZzjFWLjFsW10Rry/kWcGMxxqebpn2QOU5HmD603aBP4ljBaJdqLi2XHhqQGKDpk+Z7keWPev2t5LGiPdEyNI7GVmBJHMd8eW/615B4LW0kkvsuRzLIPZZeXPT5/GsUskn0zTCMU/cg7rUcUdpIYmFuUdWWSQl2d+vKD22J6Dc0Ns0tNSjvFv7GN5PFZ/HWQq6EnIUdQBudyDVizvI1tLM6kr3LXUrxkBebBGWBJ/8sjYb5B7VeteGYJ5FurS/dYmOSqqGGfI53PxqzkoL9x/5GavJL9v+Afomlm61PwY1kMboVnEiY2I67ZB6e7amKPgjWZuVtPPiw9Pt3HKB7+v50X0nSI7cKsVzIGG/NyBW6YODvtTDp2qWmiIUlljy25MkuWP+vdWdeRtNe60MliSx1XIoW1rxDa3i6dcafJcBgcRSDnjYdDiTsPiKMX/0caW1vam3d9LlkPI0Yl8ZRnOygjf8BjJPSm+21exvIBPHOHU/wDOaEy8Z6TLqsel2z3L3ErACWG3MqpnbcjoN9z2HWtX7b/0ozVKuTl+rcP22la3d6dzNceD4bCZl5WbmjUnp60EuCkMjxhQxydipOAD09KcOPE+ocVSie6Rnmtom5icb+2uPfsKQ9VnY3kzRS4w53RuvftW3E7gjNlVSdEv1gxtzRIEcdxRK9N5BbPK7RuOUZwN+39qBRTSXE6+IWOB377Uz6sR+xZiMZ8MH8qc1QuPJ1L6IwP8AhdsDpdSZ+S07jpSN9D5zwvLvnF5IP/1SnisUux66En6WueHhOS8iZRJbTxvkjJwTynHl94fKue2nEEGtaS9nqFlFdvFGFHixIzKSCAdz08iMEHqO9df4s0z9r6Be2XhiQyoMKTjJBB/SuDTwQ2PEdtHbosKSW7hwpxnc/wBBQlkaWpoh4ynB5b6rg1a1vtPt5jZ30qRKMmGX7ZD5AhqHXxhUN+0tHtzgDM9lIYCCegK7r8NqL6o5WAxtkmWRFGD97JH9OlUry3e/sLxmfwkaTm9o9gQMke7O3nisGKT7sa+OChHo2nXWI7PUZLebl5vDv4OUbDch1yuPWnfh20u9P4dDI8M/1YPLL4HLKpTmz97oNv8AbvVG80nmsYHsgLaADEkDYYFu/Pg9f6bVnCKXGncJ6/DFCp8e9SISYwBgZ6f4h8CevSteOcpy0TF5I4ow2ii5q+uCCzMiRoWmZmZSNycnIU+W/U77DypIa3kYmRVx1UAMTgDsPdTFqulo1ujvglY0Xc9CTj9ap6VbMsEy8mSlxIpPXG9ZMs4q6+6HpuUYxX1/yWuHtWu9AtZpJlUwTjKE+0/OM45Rv5+VGeA7iV7m5uphgJADkjG7MO3ahIs+QBvDTI78ozTDpVqbbh67uruRLZLookbt1wrZ6eVTFkU5pfRTMko/k53awlkZS2ImGGc9B6jzI3+dXI1MF4Rkc7YHMTkJ05cfIE1Db24WMtNzeJzMQgbCgE/l7qsR8+eZuUnttnHxouSi6TK02uQ7wRm34wjbJAfmiJ674OB+FCdctvA1q/hCqoW5cjHXGc/rXtvPPaXMNzbEGaFw6Z7mvLl7m9upbm8YPNI5LMBjPl+AFMc08aRRQakQRW6vkSSHlOwHXNeTIr2KR7KvMqt7u9WI4irDHnUN5CWsJXLYCqcny/260qPJdxD+gTH/AIRvUURmFb8JzDqjBAFx6H2j6Y9ar3F7PaXd0tm6JKrK4/lOBuO9D+C7uf8A4c1qyjiaUTGPwnBXCyDmxkE5wRn4gedWNOsIriZ7i7WVJZoN3AD85G/n0JHpgeddhKLw6NWYE3HJsg/pXFtjcTvY6gTbXDeyH5iEY+jdj8sVfvxdzQCHVGWeCMnku44wZAMdG6ZA7lcHbcE5rneqWUg1i5ZAJESASc6DKjmUH4Yz+Fa6DxRqOjgwl/rNsjD/AJeU7Aeh7Vzn4rxPfF/BuXkRyrXL/I3+Hc2DLdW8gMTHlWWE+w+Ox7Z9CA1FOFL3SrSYwzr+zhKvIZoixVhnODvlRn4VDo+q6VrnM+m3Bs71l+1hkA9seTKfZdf9Ag0K4g1CbRb2KNrWOHxU5naJznOSMgncdOmfPc1IOOV6yVMEoyxLaDtDNx/w3wxdRwSNrX1W5iTAEYEokBORkZGPn3rnupv4sUFp/wArLHapyJLBb8jsNvvEfeIx3861mvhdkSszDJwwDDmX1wcVVLQeAQ8oyieyCDvj+tb8UXFIxzezsu6Bb6bG8o1S0vbh5GAiktJFQoMbjlYbnvtWa7fBI2trV5XhlDKPrEXK6DtkjbND9PWVnW4mJjbH2eGIK7dj2JzRiy1KGKQQXlsbyBlKiPnKsp8w3n7wetN3abpFNfo6D9FmqSWfDBSKESE3rczFsADCA4/1iujWV6t3GWRXUg4POuK49p2oXuiBvBLR2PNmOC5UOwz0yRjlycD4jamzTNSOomSWGOSEKpUsrYVj2wfzrmZck8ctn0dHHhjlh7fgatT1q3sbW4kQGWSFSfDBxkj1r5+1+9j1Tik3QRY3lmkVVQ4AVR0H+LmrofF+tadpukXaeKfH8IhRCvMQcdSO3vOK5No0c11rkZnJBgQu4zgZPX8WNSGVTi5UGeNYoqNctheS3kaaF5ZXMaOWCkZC4B742+NX9OSJ9MSCRCwYBmJGObfIP4D5VpfgyxNCCAGGMkdK0SIuqD2sqgAycVnu4ltalYWMs3gzRKGlWbBKZGcg9fkSPjV+1iZeG5pZVIf63jGdlOMEY7nbrSy0d2keYpGHQn2skgGnB2T/AIJ01EK8sk0jdMEbmn+Hw/yJ8i6AOpNmNE/ieNcY7/7is0qIiS/yCAbyQqMdVIXf8611Ig3VogU73RZvcAT/AEq/AXIAI75rn5naf5bNWNEz26OmOUZ86yeKaeCKOSVpEiGEV2yFHpUpbYAitgocYBAx51mjJx6GPnsRkj9KsLBsDUiLk7bVOqZHlW3gWlZXSL2ht3qWaLEmw29KnUAds1JIuQMDFFS4DqUxH/aqU8NzLZTw/ZgMjDlxuSfXO3y2omUPlRDQLe3n1e3ju1BiZvbBYKOncnt51aDt0Vmqi2VPot0i8+pa2t9YzJay2vLHKylQXXJ9kn86n0mx1JLl0trBb1MHMbvynk3IKt0ycHr5U9axxNZ6fH4GnoLuXlwBHtEg8s/0zSRqV9canP4k8ywGNQiCBeVQOvKQOo/L07dP9RCEXH5Od6E5O/gXrme4uZLq0tbcoZESJ/EyThWxjOB1BH+WrnBvD1lqWoWTzx+KFkVrpZD7GA2CMY89j369Kn0m4S0maVohLiTmXl9jlOxyo/qaLHU/CnF/aw87xsJHCoAT7W+R8eoNIeVy4Q6OKMexW4v0qw07jl7bT4ZLOxiZHDc7EDzZW7DOB6b0R1vTbrUYredpJJzDF4Zk+8wIJ/d7jBztvv0NMvEWq2GoWFlAsckssjFijJjkVuufmNt6h4eRf2TGkj7AmMknOCpIB/D8fdSss3GSkuy6jw4vo51PbzW68zLlDt4i7g+np8aijLH2g7KfMGnXiC1EiFUyk7uI1K+/fI6EAA7Glaa08Ga4jmzH4I5jKqnw8HzHVPxHurRh8q17hWTBXKGLh3S7u+5LyUp4JVgOdBIzdRkDH500aNw7CjSLawRmVhjmkbMnfc56e7A6dKp8MTWmn8MJc6nOlvEsj4dpAFIznKkHfPkMmmvVLNI7GHUJ2U3Ei5idWIwMDlLefbbvtk1ohkjklr2JlBwjb4F6x0e8s5bmG4vRLprL9tJLygBhtnJOMdcHY7CqPEnFUMEZstNVySMc0Y5Ao/8AHv8AEj3DvREXd5rOjTW8vKLe2dWnCbFGGSBnsBvnv0obdfVbDT7iaGCLmEZVGIyeY7A5PqQc1z/LqORRmrOh4+RLE5RRz3U9SuHT7c+Gjn7oH3vfnc1Jwmha8u2JJPKvte8/2ph4j0ZJOG43gh5poMTNge0wwA2fcMf5aEcEIVujFdQyLHcriKUqQCwyQAfdmp6sXiepWW8sic3YfkiAUE1GpUHC0Vm0+VcgHmWqZt8bcpB71iWRGnU1gcBvapo1SAHTNCtYU3lQMcD+Ijf5Gh/DeinVdREbki3jHPMfTy+NHtZ1FDcfV9MUIIl8Izjqq/wr/X5Vr8eaxxeSRmzwc2oRBmqafp0MwjQyT3URJ8QNshIwR6n0quY8AYq2kUaIqx/E1nIM79KwZcm7sfCOqKyxuT0r1kKjcUQXlAAFROoJ33pJaxKj3G1TxjzrKytbAiULUjJlNqysoFzTlHLmvVXHSsrKlhJXZxE7LjmVTy588VSnCcipHKBGercpyfdWVlNgKmyW3twFZgciRsnPUf6xRGW4ke3jhgjghdQVWRU3APb1rKyoptNkcU0QQQrLH4pz4n72/wCHuqVI3sllmiw9sx55YSccv8TL/Q7ZrKyqSk7BS1PJLqHUZYmtjzCAqZW3BIIwp394z8/cL11FRpIFXD33hRBs525sEe7GPlWVlNqppC0/az3iDQ7efSLydFjgiiwzTYJx6BR3Iz5e+uha3dtc2tjb2WJDbwKGdxhUJRdyOpOMYA2679Kysrpf06K2MXnPgBRkwcPavBG7EvdhWdur8y8xz7ySPcMUu61cPJHa2owDNMASO4A/vWVlI8znyGmP8b/YDUdySCxUAeQqvra+Jpb3MQw9myzpn/xPT5ZrKyuVVNM2te0O2wSdQy5wwB3HnuKlbSoZFLNWVlIapsjbpFF7I2zsIJCOYYYAkZ99aFeRjygDzArKymJtrkKJYg0nXp0qZosDOaysqjAyJiw91RPIwrKyiVP/2Q=="/>
          <p:cNvSpPr>
            <a:spLocks noChangeAspect="1" noChangeArrowheads="1"/>
          </p:cNvSpPr>
          <p:nvPr/>
        </p:nvSpPr>
        <p:spPr bwMode="auto">
          <a:xfrm>
            <a:off x="4406900" y="-708025"/>
            <a:ext cx="19716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25605" name="AutoShape 12" descr="data:image/jpeg;base64,/9j/4AAQSkZJRgABAQAAAQABAAD/2wBDAAkGBwgHBgkIBwgKCgkLDRYPDQwMDRsUFRAWIB0iIiAdHx8kKDQsJCYxJx8fLT0tMTU3Ojo6Iys/RD84QzQ5Ojf/2wBDAQoKCg0MDRoPDxo3JR8lNzc3Nzc3Nzc3Nzc3Nzc3Nzc3Nzc3Nzc3Nzc3Nzc3Nzc3Nzc3Nzc3Nzc3Nzc3Nzc3Nzf/wAARCACrANkDASIAAhEBAxEB/8QAHAAAAQQDAQAAAAAAAAAAAAAABgAEBQcCAwgB/8QASxAAAQIEBAQCBwUCCggHAAAAAQIDAAQFEQYSITEHE0FRImEUFTJxgZHBQlKhsdEjYiRTVHKSk6LS4fAIFhdFVZTC8TM1Q2NklbL/xAAZAQADAQEBAAAAAAAAAAAAAAAAAQIDBAX/xAAlEQACAgIBBAIDAQEAAAAAAAAAAQIRAyESBBMxURRBImFxMkL/2gAMAwEAAhEDEQA/ALthQrxqfebYZW8+sIaQCVqJsAOpgGKYfalmVPTDiW2mwVLUo2AA3uY574ocRH8QvOUujuKbpKNFrToZgjr/ADewiR4kY3cxCVU6nKUimJUMytQXyD17J8oZ4BwAuuuonqmlSKalWibWLxHQeUZOdukdcMChHlMY8NeHblfmE1GqoW3S2zcC1i+ew8ovmXYalmG2JZtLTLKQltpIyhIt0jJllphpDLDSW22xlbQkWCBGy3x84aM20zyPLRlaFaGIxtCBIOhIPcRlaPLQAA+NsDNVJxVUpTSUTqbl1tOge8x+9ENg+pP0uYu3dJHhcbVpm12PnFpA26ke6BnE+GhNldQpqAJsC620/wDqj6H84ynF3aOjHlVcJeAvp86zPMB1k3GxB3B84cxU9FxG7TpgHN7PhW2rr74sulVSWqkql+WWDpZSRuk9jGkJqRhmwvG7+h7HsIQo0MBQoUKABQoUKABQoUKABQoUKABQoUKABQoUKADS++3LsrefcS20hJUpajYJEUlxBxy5XHlyFOWpunIVqRop8jv+75RH4/4jKxFMKkqcVNUtpWhBsXyOqvLsIc8P8ILrziZ+fSpuntkEf+8R093nGE5OTpHdhxRgucxYDwU5XXUz1RSpunoPTQvHt7ouRhppllDLCA022nKltOgAhNtNtNJZZbCGkABCUiwAjO56xUYqKMsmRzf6FHseQrxRmewo8hQAex4Y8jROzbMjKPTcysJYYQVuE9hCsa2OACrbX3ax6ARsD8N450xfxErFcmlCXmXJOTSo8tto5SodCojeICWxLWpZ5DzNVmwtBuLvKI+UKzTtaL4xvhVVQbVUKSgCcSn9oyNA7b6xXtDxdO0Koc1q/hOV1pRNl20sYNuGWOl4mZdkqhkTUWAFBSdA6nvbvGviPgNNXaXVaOgN1BAutlOz4/vRDju0bQnX4T2g+w5X5HEFOTOyLgI2cR1bV2MSu0coUPElTw5PKck33pdZ8DrYVvbSxB6xYEtxEdLYc9ePjMNUrQm4PwEX3KVMxfSu/wAXovC8KKTHEJ8HWuu2Gn/hD9I2I4iOHeszB9zQ/SDux9C+LP2XPcR71tFN/wC0Z3YVJ8ntyx+kaxxEmswtVXfcW0j6Qd1B8WZdF481PS0U+zxImc/7SdUQP3U/pGZ4jPFNvTV7+1lQT+UHeQfFmW0XkBzlZ08zLmyZhmt3t2jwTTBQhYebKFnKlQWLKPYHqY5xxVVEVysidVPuoeLWQu6ItYaDQ7QNp9LTINuInHiw0u9kqOVpV9CB0PmIXdK+I/tnWaH2lrW2hxCloICkhQJST3HSM7xz3w6xRM0WoTjq3WnVzQSHFzC1qJtsbg/n2i0U40fSyHHKaopuPEkKt77xSypkS6aaeguempdhQS8+22o6gLWASPjGHp8p/KmP61P6xVmOpqUxMZdy8rLvypUP2xzZkm2mwtteBP1cz9+U/oiJlmp6Lh0bkrbobcMMBP155NSqiVtUxsiwtYzB7Dy7mL6YabYZSyw2hpltIShCRaw90eMsssMNMyzYaabQEISkeEJHSMJyaYkpV2anHQ0w0kqWs9AIevJm5N6N42t0HSFFT1fjA56QtFGkGVMpOjr5N1DvbpEjhPipL1WfbkKvLok3XDZt5B8BV2N4FIvtSqyx4UeQofkzPbx5eFCgAUB/FtxxGBJ7lFQupAUU9swgwhrU5CXqlPmJGcALD6Mqweg7/CEwXk5JUrUxjeCvGGBqph2fUhMu7NSblyy+0gqCk9L22MD0vTJ6ZdDbEm+4sqACUNk6w9GjbCfhQ46jHNN5R1KlBX822sdJE2UTcjXpFY8KMFeoHFT1aDLdVdTZiWKgVto6qt3MWad4RMmV3xM4eorba6pR20t1BCbuMgWS+B1/nRSUo6ZCoNmdk0vpacs5LP3AVbcGxBEdZdR1iueJnD5utsuVWjtJRUE6uNgWD4H/AFQioT+mPMI4Z4fYrpKJ+Qo7YVfK8wt1edpXY2V8j1icPC7Bh/3Mn+uc/vRz5hrENUwlV/SpFam1pOR9hfsuAbpUPr0jpnCWKKfimlInae4L6B5lR8bSvun6HrFqjOanHdkSeF2Df+DJ/rnP70YnhZg0/wC6APc+5/eg0hRVIz5y9gQeFODTtS1D3TLo+sYL4T4PI0pzqddxNufrB1FZ8XMaT9BXKUykL5L8w2XXHwLqSm9gE9Lk31hOki4Oc5cUwD4kYRTQq4zJYfkn+QthLozLU54rlJ1O1tIGU4erfo7iUyT6iFbJF83w67w+RPTcyvnTcy+8o6lSlqXf8YdCYmE+IrzEHw2P+Mcsp70enDG1FJskeHvD93Erc+7UX5un+jqShBQ2AVKOuoPlbbvBkOET7QAlsW1FvyLQP/UIr1FdqsgQ7JzrzbqdspUNumv1i4eF+K5nE9JmPWCU+mSjoQtSRbOkpuFW6dflGuNxlpo5eojkx/kmA+JeGlZpNLmqk1iRU0JdGdSHGSglI31zHWAX0ysf8Ue/GOgeIz5l8F1Rady0Eb/eUAfzjnvOn+KR/RETkSi9I16ZyyRbbOlPdvFe8bJl9nCzDDWYImJgJcIGwAuB84sKIXGNKkKxQnZOpPty7ZUC284oJCXOkaPSOSDSls5qSMiPfDZalBWZJsQdCIIa5hes0iYLMzJPLQNW3Wk50LSdiCI3YfwhMTbwm64fVlMaN3nZkZCodkg6k+6M4nZJqtF+4Wmnp3DNLmJlJS8uXQVA73tEpDanOyjtPl3Ke4hyU5YDSkG4sBDmNUcT8ihQo8O17G0AHt7a3FupJinuKHEUlT1DoL1kezMTSD7XdKT0t3jHinxHSpLlFoDwKTdEzMo731Sk/WKiBKjqb+ZgKj5oNMK8R61h5sS5UibkgLCXf1t7jvD6rcV6xMpWilsS1NSr7bKBn89Yr+FaJNaHwrdU9ZpqRnnzOJVmDyl3UIvbh7xBlcSMCTqRbl6oiwIvZL3mPPyjnu0bG1KbcC0KUhaSCFA6p8xaGJxs67OmnaFtY6RVWA+KUu/L+h4oeDLrSQG5kJuFgdFefnDad4wlOIW0ycsFUdKsrmYftHB1UP0gsz4OyZ4mcP26627VKQ2lFTQMzjadnwP+qKjw1X6nhOsibklFDqTkeZWNHE31Sof5sY6XplQlKrJtTsg+HZdwXSoHUeR8/KAjiRw/RXELqlJbyVJIu42kWDwH5K/OE/aKg/8AmQc4RxNI4ppSJ6RVl1yusqPiaV2P0MTgjmPCU3U8NVYTUkVNupORxlQ8Lg6pIjojD9Zl63T0TTF0qPttK9pCuxi4zT0Z5sLhteCU3igeN7vPxo0yBflSTY+alGL92F4oHiV/CeINR18LTbSP7AP1hZXUSukV5CBpsm462VKCbkaA7Q9XLXUBcpy6Zd4fUthNhcdN4eKVLAkaZ7xxnqWD81JOclSkKANjodYNeBDqkTlalV6HIy6E/FaSfyiGmmUrQclt7xJ8JSJXGU2wd5iUV80qSfyJjXE/yMOoV42H3EtN8D1TuEJI065hFCXX2X/RjoDiG009g6pJeWpCEt57ggXIIIGvcxz7dz7rn4xebyZdHKoM6Fq9UlKLT3ahUXQ1LtbnqT2HnHPeN8azWKZ65BakWieQxfp3Pcx5xHxw7iyoJRLgtU5gkMo6qP3j5wHBR63v5xo02jnhJRYUUzGlfpEsZan1J1DJPsKAWB7r7RDVOqztSd5k9MuvqzE+NZIHuHSGBXG6RlnJ6bZlWSnmOrCE5jYXPnCUaNJZLCnAuO57Ck0Gx+3p7ihzZdR2HUp7GOhaLVpGt05qfpr6XWHB31SexHQxyvVKZOUmdck6hLrZfR7SFC1x3HlEhhbFlUwvNrmKY4my05VtODMhXvHeGZP9nUuh6i9rkE6gRS/FDiSXy7RqA7ZkeGYmUG3M8knt3gGksa1qVxB66VNremFK/aIcUShxJ3SR2giruGZDE1MXiDBqNUAGdpwHiZV1Ke4g/ofwrzKpa7C5JOg3JhxMSj8m7yplstuWBKVbgEXEW1wtwQ3T5ZeJcSS6UoaQXJZp0apt9sj8orKuTyqpWJyeUoq57yli46E6fhA2VjiMBCjZljzJE2b8Sw+GEhScTSU7h2rtIDgPPlnkizgOxAPX3RBY7wZN4RnEJedbelnieQ4k6kDoR0iNw1VHaHW5Oose0y4CQeqToR8onOJi6lM4jVNVFRUzMNpclCD4OWRplhWLi7Awee0ZITc76xmEXO0Wfw74auTy2KnX2skn7bUuT4nff2EFjpR2zfwXp2IEPqnWl8qjuH9oHdnSPujv5xcyRYi34Rql2W2GUMsNIaaQLIQgWCR5Q5QnyikjkySt2DWIcJS9Re9NlkpbmQPGNg4B198aqFJOUyYDjQKTssdxBgE7eW0NnpdAezJTYGBwSdlLM64seBYWjMPZVHOldnm6jiCqTyFXExMrKD+6DlSfkBFz41rIoGE5yaSqzyklqXT1K1aD5an4RQ1OQsNDOkbdRraIzPVG/RQpuQT00j0fU2JReNCpNwJ5pHgvvaNUkqaXYISQFC1gdoeNmZWCQldr33jnO4zYbKWsirhQHUb2jbht4U3GVMmTogucpRv0WMv1EaHUTgOoXc9IjZ4zaDqDe9xcWsRtDi6dkyjyi0XVj5ovYMrDSU3V6KogWvtY/SOf7+cXqqacxTw+fXKpPpMzJrQpANiHLWKfmD8xFF+hzH8nc/GOie6OLpnwTTNPDzAE5iqbS88CzS2lXceUPb7pT5xo4pUaSoWKFytMb5UsplDiW73y3Gv5R0jJyktISTUpJNIZYZAShCRoB+sc8cZ15sbzA6BlsfhGiezmqougFvDykzHo1TlXujbyFX7WIhlGbe8UyIvZdnHSoyK6TTpf0dDk5MftkTFhmSgW0873ilVDUx0bLUemY8wNT/SkDmmVCW5hI8TS0ixt8RqIr/DvCKpzNZebrB9HkJdyxcSNXwPuDse/SITNpK2CmDsHVLFc8GZJORhNi7MLScqB9T5R0ThjDlPwxTUStNaGe37V7ZTh7mH1Mp8nS5JuTpzCWJZsWShI6+Z6mHW6heB7J/gB8Yq0KZhJcsg3eqCg0LG1kjUn8LRQSD3iwON9ZbncQMU+XXmRJNlK7bZzqYrxKolo3g6N4hGMAuEVxNG/JGQNt9otPBIlMa4SewzPLSioSYzybyxcpT2Hl5RVAXrE5g6vqw9X5WpIBUltX7RPdJ0I+Rgol7Wi0sBcMRT5n0/EKUOvNrIZlx4kjspX6RZ1ttrW0AjVKzDU3KtTMurMy6gLQT2IjaDFxo5JScnszQNYcI6Q3QYcI6RaM2bRDeefalmVPPuJbZbBUtajYJHU3jcpaUJ31iExVT3a3QZyQlykOvIsjObC4INj8oJPQoK3sqfFNdmsW1FICUtU6VKiyi/tHYrV526dPjEcinLedzoSeWm1gNbxOS+AcTSwLapOXWg3JyPINzfsbQ8RhbELDvgo6coNwEqQbf2o5ZRk34PVjkxRjUWNmmHESpDbDoVvdDRNz8obtMzraFAykwk2uQW1fpBVJyVfYTldpLyST7bahcfIxvmZOtOMgNyD4UFbkHUX1vr2hcH6E8y9oGEJmSoZs5Ct1KQbiG1RlyVFYQVBI1BGt4LjRKq4CoSkwDfqoXP9qA71s3Vqr6npoWqeUVNhpYKfEm+YEna1jCcGOOWLemSNCrszRpOclGwotzDaggBWUtuEEBQPy/yIBPV9V/jUf1n+MGM3g7EQWtZkJZpgIFy5MNpT5km+kQfojn8qpH/2jMUnIS7V2mXqY5e4kz3rHGVTeB8CHeUn3J0+kdPOEISpSjZKUkk9hHItVXzanNuZs13lnN3uox0ryedLURnGSSRD6jUicrL7rMi3ncaaU8ofupFyYYquDY9IuzOq2dB8DZtL+DlMXOaVmVj4KsYsT4Wimv8AR+nEc2qyJKitaUOpTfQgXB+O0XL8b+cZmtijFSilC1pGYpSSB3IG0ZRiraBjRzpPYLxXXKpOz/qh9suvqXZxOW9z0gQmpdcrMusOjK40soWOxGhjquuVFFLo85UHrlLDSlWB620/GOVJx9UzNOzCvadWpZ95N4SLXswEbJlh6WcLcw0ptYAJSoWOuoiUwbS1VnEtPkQLhx5Oa40sDc/hB9xyw+iWn5SsSrOVp5PKdI2zJ0T+FhA/JV2VQNxFuYW4VyNUo0lUZipufwhvMUIQNPjFTJSd7R0BwinzM4MbZUoEyzymxftv9YTK3FWE2G6QKDSm6c3MuzDbR8CnBqB2iVzQ1L4SdTDaZqLbI1Nz5QXRlTbJUKtuY9dm0MN5lkeUDr1XLNlhIUCNBfWI5NTfcd5j6U6myQFXt2hdxfQ1hb2wsbfU+vMs6naH7KggXUb9vKBuVqKU2zZb7jWN5qiTqVEfGHGaFLG/oIucnfpHvORextcdIFHanzHAhLoCVEC/bzPkI2JqiSLN2USqwObc9YruInsMKQ42e0elY6WgYFZQg2zjz98bU1TnKCGTmV18J095h9xCeFom3nwjrp74rPFtBm0YrksQ4a9HYnBmRM5zYKuCAsjroTe2uggonJmYSLKRboNd/dENPPuNlPOASVC4SVAG3mNx8YzlM1xY62C2IZOuVJunf6w1JqebE4hsyrCOUhWY5blW9zp0sIBfVUz/ACJX9cj9IPsRfwmSUjULaUl1IHUg/wCMCHoLn8aP61EYuR2xx6Lox5VBRsJVOZX7fKLSLH7SwR9Y5XXe9zfX8YuvD+IJXiTQ04cr80qVn21BSXEAfwi3l38oezHC7BVOShFQqLrTh+27MJRm9wjpTryec4WtEP8A6P8ATcztVqLrV0htLKVkd9/wgA4gUP1Bimdkkg8rOVtE/aQdRHQGG14Yw7TE0+m1eSDAUVeKZSVEnubwMcQsN0PF07LzsviCnS8yhvlrKnkkLSNusCkrDg2qADgxUkU/Gsu27myzSFMC33jtHRdrbxSVF4dSlMqcpPoxZSlejupcFnU62Pvi3TXqOTf1vT/+ZR+sFoOLokIxUd4Y+vaP/wAXkP8AmUfrGKqzSlmwqcifL0hH6wm0On6BTjFUHJTCC5ZlCiqcWG1ZU3skG+vyii2qDVXmkuNU+aWhQuFBo2MdQGp0xQsZ6QUOoL6D+ZjMVWn5cqKjJgDoH0frBY1/CpuC9AmZOqTlQn5V1ktNhLRcTY3J1/CD7HdPRWMMTsmT4ko5jRB1Chr9IkZqoS2W4nJdQve4eR+sRzlRZUDaYlyDpq4nb5xDkaqLu6OdktWNj0NjpFm8H6mZdU7IXSUuAOJubajeCpyl0I3KqbIgk3VdI1/GGHIpso5nkJKVZcsRzEWTYdYzbN9NUEM9WJiXBUmXQtI7LiBnMTLT4nJFAFidXOvbaI2dqS2pZ0pdS84PZF7XhlLqQp54TDZdFyANSR21EJyZcccUN5muz6pxZbSkJv4RYkD4xIoqU6zLFa0tF4TGQixsU2Go87xiqnMuXs2ppJ28RuL2+ohwmVaQPZQ9a5KVC19LX/7xJeiSE82CQoqKr3tfyjaKkgXFrDvEcl9sZkhAbUr2gE2htNJzoVynQ2rqoJCgfeDDsniiUVVGgSBqexOkaROlbq1OFGVNiEgABVtbQOTKiysZneYT1H6dIbqfU4vMpREHJldtBU5PshZCVqWq98ibq+HbbSNbddmWHS2gOMpUoHxLAvYafKB2WqC2TlQoqA+yrrD/ANOlHmyHGQL+1c/5vCti4ImTXp99Ho7czylcsgPlZRe6hubHpcd/OI59+dbI5kmiyyShSXQtKvO41vEExMtuZgh55CkjUE+0O8P5TNOLSnnOgAFWhtaC7HwS8HtUM+qnurX4k5CChAtYH8YEuWn+MHzgxqUs8zIOLfnnQ2bJVcX92wvuIDPRX/5Qr+rgLQzr9AqmEq0ZabC2n2znZeRcBYB0Uk/5ttFw8OiustT1WqSUPzjvKbLi03IAQNB21MHOMMLU/FVLMlPJs4Bdl9I8TSu4+o6wJ8N5cSNKqErmClszy2iRscoSm/4R0z8nmY5JwZKJn6A5O+gpekFTYVk5ISCrMNxa0Zsv0OYn1yTSpFU0jRTSUJKhbfpEDhP0k1epqTMSIlvWTuZlSLvKP7pvpGqjOMSVZkmmCzP0+amX1yTxFnZZ2x5ifdvrE8jTj9BC29QHp5Ukg09yaFwWQlBULeVt/KNikURKXVFunJS24GnFFDdkL7HTQ7aGBvDHqsUSlrnxeaVUXeQUpObnZ1bkdLd4YzxSKfXEXGZWIW7Db7SekLkCiFzww8zMGVmBS23rgFtwNJVrsLHvGxFLozy3WkyMg4pohLiQwglJOoBFtO8DzLEy5jasKl2ZBxpCmOaZkXWkZfsefviTw7k9fYkBUATOI3NjfliHYOLHYpNCL5l/QKap1IzKbDLZUB3taMZih4eZTmmafTWkE2CnGm06/EQI0qosOY79MC3FOzM29KkZCE8sJsix66p284mOIjK5hmkNNNNvOLn0hLbhslRynQnoIL/QcXaVkl6hw2Wkumm00tqNgvlpIJ8jHhw3htBXnpdNujVd2keH39oDmGORhV1pSeW6muIS6yB4WSFjRPcWsYe16wRjc2/k6dvIRPJeiuDvyE7WHaA4SpulyDgvulAVaMf9WcPOJJFKkSB9oJFh8QdIGsLIVRJuuPPy6JJ1iRbX6O2rMhQsTnuNLki0NMMPsNUKvyjEwHuZTxNKNrZVqSQtPwNoOS9A4P2E0/gijzcufQGUyT41bfYubHpcXsRABWG6nRZpMrU1llKjZMwlsFLo7gnY+UWrhsZcPU0dfRmz/ZEZ1WnSlTk3JWcZS62vcEbHuOoPnDcU1YoZZQlTKyYlXH0JWzPZwoEgoCSPnaNokJs6CcXcWFi2mILELDmGKy5KU6o85C7HKFAkfuqG14JpOcS5LMrfKULUElSQbZTbWMWqOq29kROtTjCgPSkrs2teZTSdMtj9YzcZfflp4eNaww0psJ+yVgk2iQXyJmaTnJW0WHEqASepR0+BEJ6oNNtrLKUpCFBCrDModAD+EA/JA1Rqb9azKZfkloOEJ0SSBpvp3vHjNPmHSeY602O6UQ05r/MUfSHSoqJN+5N42ibmk6c0n3gQiyTYoyEC/NWtRG/SPHaJMBWVcw2yyQCHFb6/GwiOcqU8yGcmQlaiMikXva1vzibYpgXZ2eUXXAkApvZIJ12gJbY1l5WmSrubmvTbgvokXB13Nv1iQZdmBdMrINS6An2nDc2PkPqYxenpGRIQpxKnf4tpOdXyEeNvzDuZ9xhTbYIIbcUApYJ3t5aaQxWMqmZz0aa9IfAK0AEKSLaG4tEDy1/d/tGCTEs80qRS0knM4pKhfSyR+WukQXOZ+/8An+kBaOmDFZ4Pn5WVbqsvPTLLE16yeKmnnAhQBNwbHuIsyI+oUKlVJYXP06UmVjZTzKVH5kXjtlFvweLCajdgyiXw8Jz0xoU0TObMXkrbzZjub3jOXlaIzNrnZduRTMrBzPIWnNrv1/KN9Z4fYeqEg6wzT5eTeUPBMS7QStB6HzHl1ikqlhueok8/JVcAvNq/ZuJSAHUH7Q8oxmnHZ1YqyOky52KZRW58z7MrKJmySS6Cnc7nff3Ql0ekO1BNQclJdc2FBXMJFyRsbXsSO9oAMCsYTqLppFTp7IqCLKbcU4oc4HW2+4g2ewHhpCb+q0jW1g8sfWBbVhKoumxw/QqRNzvpr0my5M3Ci9fxEjbr5CPVUKmGo+sDJo9L5mfmgnMVWtfe3ziEmcHYebF0yrqP5s04PrA5O0mjy7a1Z5xFlkaTbh+G8S5UUoOXhlhoo0giXYl0SoSzLO85lKb+BepvfvcmN03Iy845LrmWeYqWcDrW4yq7xTiksi5afndBdI9LX8OsPZGTMwwh1czUEIC1JJ9NWMwHUQuaRbwNfZZj1DpzktNS65a7U27zXk3Iuv7176H3Rrbw7TW6fMyHo5UxMqzPZnFFTh01KjqdoBGac9dXLqNSy28JXOrFvh1/CHLNMm0WvV6qNNQJlQHzMCmhdpr7DWdoVOm1TK3mFFU0ylh2yiMyAbgRk/RqfMOrdWyQpyWMssJJF2+2n5wHmkzdxas1hF//AJWb6RBV+dq9Mmksy9cqBSpoLPMduRqfLyg5IFik3SZZEhTqbh6VecQ8tlgJGbnvqUlAG1rnT3e6AzEGMZ2srckcOJWiX2XOL8JI65ew/GGy6VM1KTYXUqpOTgyhQadX4LkX2H1jezKKbRyQgBseyE+HLCc34RUcaW2yMptCYlVF5xXOfButahcDzAP/AHiRDCXDa1lHqnr8IdNMFJ0JzAaX37XjWs5VllhP7UC6ralI12iNm1jJ9k8t9tteVRTug7ai494EMgm5mkZSrO+ogedh9YnGKeohCRLoKAoqDgT4rAEW9xJvDtFNuHBy+WhZubbqPcw6DkgBYXLGYcbmJjlZVW1Re+979tvxhMKLoVZObLpcQVuYNklhYS5NIC1FSkpc0vf3RNU6hSsjKpaabNupNiT5nuYOIPIgIlWJh2ZZebli4pIWEZvYzaWufnEymiT06o+sJtQatoy0cifnuYK0MpbFm0ADqLaH4RE1SqGWfcZQBdsAFZ1sSAfqIKJ5uT0N2qZI0xnNkQgeQ8R+O8Q9UrTaJdSWG0obubrtdXQm0NapUXH31ITmeXewF/CPMwxclXVpSXrrGY5lAZUnTa3whGij7Ncy8mYJddJCnBax3AH+JMNLebvzh8iXubEa5Tt5mHfq1/7ivlCLOirQoUKPQPAPDsdIqHjD/wCfyljYqlLD+kYt4nb3wF8RadKTMiqZfYSt5tuyF3NwLxnl/wAnR0rrJZQNZam5Wdam0IcaCwFsuWtmtpcH3xbOAsfIrUoim1VYRUW7BDirDnj+9BPhWlSFQwXItTso0+hCVZQ4L5bqOximMX06UplYdTINcgNuJKMqj4T5axk9JHXrI3f0WdXqhygRpppaAtEw5MKWknwkEk9BrEpLuLnaZKPTSi44tPiUdzBhgej09LLj3oqC4Ve0olXbvGVcmaWscbKwTLJaccWcyUJAVdIOp7+6J2mziXkBnwXYQLFSehJ6e+Lgepcg8gpck2FA6EFAhoaBSWQpTUgwhStyE6xfbMflJ/RX8swHlFKgpy/VZsPgIk5amrCrhWZPRBFwPcYMWKdJhRIl0XB0h2iWYAuGk/KKWMief9A5K0ULQSFFIO8VtxFl/RK+WEEqCZZB187mLxLaEgZUgRVvESRlnay8443dfKQL5j92HkiuIsGVuZL06juqpcmpOuZlCtB+6ITlHeQkkoJHX/CCmnJDdLkUoFhyEf8A5EbXToIfBULvOwVkqEt9KzdTelgr7XwjNrCjDcyp9KlZijLqLwT/AGkecZDS1vvQ+2iHmkQIw/kAShwkAC14y9UOo03ggaSDuOgjx7wnw6Q+CF3ZEEJPl+03eNbrZvZLZAid6RrIF9hC4oO4yGZp3pObmXSny3hhMYMlXlqXzV3UrMb63MFJ0QLR42LqN4TgmNZZLwwFcwauVJMsUEk3Uo7mNKcHzL6rqcCcqbWGxg/c3G8ZAAWtB20arPIr+Swe4Jm7xBT2gl9SN/cES69FaR5B20J55H//2Q=="/>
          <p:cNvSpPr>
            <a:spLocks noChangeAspect="1" noChangeArrowheads="1"/>
          </p:cNvSpPr>
          <p:nvPr/>
        </p:nvSpPr>
        <p:spPr bwMode="auto">
          <a:xfrm>
            <a:off x="4405313" y="-715963"/>
            <a:ext cx="1895475" cy="1495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25606" name="11 Rectángulo"/>
          <p:cNvSpPr>
            <a:spLocks noChangeArrowheads="1"/>
          </p:cNvSpPr>
          <p:nvPr/>
        </p:nvSpPr>
        <p:spPr bwMode="auto">
          <a:xfrm>
            <a:off x="571500" y="1011238"/>
            <a:ext cx="8315325" cy="646112"/>
          </a:xfrm>
          <a:prstGeom prst="rect">
            <a:avLst/>
          </a:prstGeom>
          <a:solidFill>
            <a:srgbClr val="C00000"/>
          </a:solidFill>
          <a:ln w="22225" algn="ctr">
            <a:solidFill>
              <a:srgbClr val="000000"/>
            </a:solidFill>
            <a:round/>
            <a:headEnd/>
            <a:tailEnd/>
          </a:ln>
        </p:spPr>
        <p:txBody>
          <a:bodyPr anchor="ctr">
            <a:spAutoFit/>
          </a:bodyPr>
          <a:lstStyle/>
          <a:p>
            <a:endParaRPr lang="es-ES"/>
          </a:p>
          <a:p>
            <a:endParaRPr lang="es-ES"/>
          </a:p>
          <a:p>
            <a:endParaRPr lang="es-ES"/>
          </a:p>
          <a:p>
            <a:endParaRPr lang="es-MX"/>
          </a:p>
        </p:txBody>
      </p:sp>
      <p:sp>
        <p:nvSpPr>
          <p:cNvPr id="25607" name="6 Rectángulo redondeado"/>
          <p:cNvSpPr>
            <a:spLocks noChangeArrowheads="1"/>
          </p:cNvSpPr>
          <p:nvPr/>
        </p:nvSpPr>
        <p:spPr bwMode="auto">
          <a:xfrm>
            <a:off x="757238" y="1146175"/>
            <a:ext cx="7985125" cy="41433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dashDot"/>
                <a:round/>
                <a:headEnd/>
                <a:tailEnd/>
              </a14:hiddenLine>
            </a:ext>
          </a:extLst>
        </p:spPr>
        <p:txBody>
          <a:bodyPr anchor="ctr"/>
          <a:lstStyle/>
          <a:p>
            <a:pPr algn="just" eaLnBrk="1" hangingPunct="1"/>
            <a:r>
              <a:rPr lang="es-ES_tradnl" sz="1800">
                <a:solidFill>
                  <a:schemeClr val="bg1"/>
                </a:solidFill>
                <a:cs typeface="Arial" charset="0"/>
              </a:rPr>
              <a:t>De manera espontánea, existe poca recordación publicitaria sobre el INAH. </a:t>
            </a:r>
          </a:p>
        </p:txBody>
      </p:sp>
      <p:graphicFrame>
        <p:nvGraphicFramePr>
          <p:cNvPr id="15" name="14 Tabla"/>
          <p:cNvGraphicFramePr>
            <a:graphicFrameLocks noGrp="1"/>
          </p:cNvGraphicFramePr>
          <p:nvPr/>
        </p:nvGraphicFramePr>
        <p:xfrm>
          <a:off x="3216275" y="2044700"/>
          <a:ext cx="4681539" cy="1349502"/>
        </p:xfrm>
        <a:graphic>
          <a:graphicData uri="http://schemas.openxmlformats.org/drawingml/2006/table">
            <a:tbl>
              <a:tblPr/>
              <a:tblGrid>
                <a:gridCol w="2227130"/>
                <a:gridCol w="656031"/>
                <a:gridCol w="899189"/>
                <a:gridCol w="899189"/>
              </a:tblGrid>
              <a:tr h="385536">
                <a:tc rowSpan="2">
                  <a:txBody>
                    <a:bodyPr/>
                    <a:lstStyle/>
                    <a:p>
                      <a:pPr algn="ctr">
                        <a:lnSpc>
                          <a:spcPct val="115000"/>
                        </a:lnSpc>
                        <a:spcAft>
                          <a:spcPts val="0"/>
                        </a:spcAft>
                      </a:pPr>
                      <a:r>
                        <a:rPr lang="es-MX" sz="1100" b="1" dirty="0">
                          <a:solidFill>
                            <a:srgbClr val="FFFFFF"/>
                          </a:solidFill>
                          <a:latin typeface="Calibri"/>
                          <a:ea typeface="Calibri"/>
                          <a:cs typeface="Times New Roman"/>
                        </a:rPr>
                        <a:t/>
                      </a:r>
                      <a:br>
                        <a:rPr lang="es-MX" sz="1100" b="1" dirty="0">
                          <a:solidFill>
                            <a:srgbClr val="FFFFFF"/>
                          </a:solidFill>
                          <a:latin typeface="Calibri"/>
                          <a:ea typeface="Calibri"/>
                          <a:cs typeface="Times New Roman"/>
                        </a:rPr>
                      </a:br>
                      <a:r>
                        <a:rPr lang="es-MX" sz="1100" b="1" dirty="0">
                          <a:solidFill>
                            <a:srgbClr val="FFFFFF"/>
                          </a:solidFill>
                          <a:latin typeface="Calibri"/>
                          <a:ea typeface="Calibri"/>
                          <a:cs typeface="Times New Roman"/>
                        </a:rPr>
                        <a:t>SESION</a:t>
                      </a:r>
                      <a:endParaRPr lang="es-MX" sz="1100" dirty="0">
                        <a:latin typeface="Calibri"/>
                        <a:ea typeface="Calibri"/>
                        <a:cs typeface="Times New Roman"/>
                      </a:endParaRPr>
                    </a:p>
                  </a:txBody>
                  <a:tcPr marL="68569" marR="68569"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gridSpan="3">
                  <a:txBody>
                    <a:bodyPr/>
                    <a:lstStyle/>
                    <a:p>
                      <a:pPr algn="ctr">
                        <a:lnSpc>
                          <a:spcPct val="115000"/>
                        </a:lnSpc>
                        <a:spcAft>
                          <a:spcPts val="0"/>
                        </a:spcAft>
                      </a:pPr>
                      <a:r>
                        <a:rPr lang="es-MX" sz="1100" b="1" dirty="0">
                          <a:solidFill>
                            <a:srgbClr val="FFFFFF"/>
                          </a:solidFill>
                          <a:latin typeface="Calibri"/>
                          <a:ea typeface="Calibri"/>
                          <a:cs typeface="Times New Roman"/>
                        </a:rPr>
                        <a:t>¿HA </a:t>
                      </a:r>
                      <a:r>
                        <a:rPr lang="es-MX" sz="1100" b="1" dirty="0" smtClean="0">
                          <a:solidFill>
                            <a:srgbClr val="FFFFFF"/>
                          </a:solidFill>
                          <a:latin typeface="Calibri"/>
                          <a:ea typeface="Calibri"/>
                          <a:cs typeface="Times New Roman"/>
                        </a:rPr>
                        <a:t>OIDO, VISTO, LEIDO, ESCUCHADOPUBLICIDAD DEL </a:t>
                      </a:r>
                      <a:r>
                        <a:rPr lang="es-MX" sz="1100" b="1" dirty="0">
                          <a:solidFill>
                            <a:srgbClr val="FFFFFF"/>
                          </a:solidFill>
                          <a:latin typeface="Calibri"/>
                          <a:ea typeface="Calibri"/>
                          <a:cs typeface="Times New Roman"/>
                        </a:rPr>
                        <a:t>INAH?</a:t>
                      </a:r>
                      <a:endParaRPr lang="es-MX" sz="1100" dirty="0">
                        <a:latin typeface="Calibri"/>
                        <a:ea typeface="Calibri"/>
                        <a:cs typeface="Times New Roman"/>
                      </a:endParaRPr>
                    </a:p>
                  </a:txBody>
                  <a:tcPr marL="68569" marR="6856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hMerge="1">
                  <a:txBody>
                    <a:bodyPr/>
                    <a:lstStyle/>
                    <a:p>
                      <a:endParaRPr lang="es-MX"/>
                    </a:p>
                  </a:txBody>
                  <a:tcPr/>
                </a:tc>
                <a:tc hMerge="1">
                  <a:txBody>
                    <a:bodyPr/>
                    <a:lstStyle/>
                    <a:p>
                      <a:endParaRPr lang="es-MX"/>
                    </a:p>
                  </a:txBody>
                  <a:tcPr/>
                </a:tc>
              </a:tr>
              <a:tr h="192768">
                <a:tc vMerge="1">
                  <a:txBody>
                    <a:bodyPr/>
                    <a:lstStyle/>
                    <a:p>
                      <a:endParaRPr lang="es-MX"/>
                    </a:p>
                  </a:txBody>
                  <a:tcPr/>
                </a:tc>
                <a:tc>
                  <a:txBody>
                    <a:bodyPr/>
                    <a:lstStyle/>
                    <a:p>
                      <a:pPr>
                        <a:lnSpc>
                          <a:spcPct val="115000"/>
                        </a:lnSpc>
                        <a:spcAft>
                          <a:spcPts val="0"/>
                        </a:spcAft>
                      </a:pPr>
                      <a:r>
                        <a:rPr lang="es-MX" sz="1100" b="1">
                          <a:latin typeface="Calibri"/>
                          <a:ea typeface="Calibri"/>
                          <a:cs typeface="Times New Roman"/>
                        </a:rPr>
                        <a:t>NO</a:t>
                      </a:r>
                      <a:endParaRPr lang="es-MX" sz="1100">
                        <a:latin typeface="Calibri"/>
                        <a:ea typeface="Calibri"/>
                        <a:cs typeface="Times New Roman"/>
                      </a:endParaRPr>
                    </a:p>
                  </a:txBody>
                  <a:tcPr marL="68569" marR="6856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nSpc>
                          <a:spcPct val="115000"/>
                        </a:lnSpc>
                        <a:spcAft>
                          <a:spcPts val="0"/>
                        </a:spcAft>
                      </a:pPr>
                      <a:r>
                        <a:rPr lang="es-MX" sz="1100" b="1">
                          <a:latin typeface="Calibri"/>
                          <a:ea typeface="Calibri"/>
                          <a:cs typeface="Times New Roman"/>
                        </a:rPr>
                        <a:t>SI</a:t>
                      </a:r>
                      <a:endParaRPr lang="es-MX" sz="1100">
                        <a:latin typeface="Calibri"/>
                        <a:ea typeface="Calibri"/>
                        <a:cs typeface="Times New Roman"/>
                      </a:endParaRPr>
                    </a:p>
                  </a:txBody>
                  <a:tcPr marL="68569" marR="6856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nSpc>
                          <a:spcPct val="115000"/>
                        </a:lnSpc>
                        <a:spcAft>
                          <a:spcPts val="0"/>
                        </a:spcAft>
                      </a:pPr>
                      <a:r>
                        <a:rPr lang="es-MX" sz="1100" b="1">
                          <a:latin typeface="Calibri"/>
                          <a:ea typeface="Calibri"/>
                          <a:cs typeface="Times New Roman"/>
                        </a:rPr>
                        <a:t>TOTAL</a:t>
                      </a:r>
                      <a:endParaRPr lang="es-MX" sz="1100">
                        <a:latin typeface="Calibri"/>
                        <a:ea typeface="Calibri"/>
                        <a:cs typeface="Times New Roman"/>
                      </a:endParaRPr>
                    </a:p>
                  </a:txBody>
                  <a:tcPr marL="68569" marR="6856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92768">
                <a:tc>
                  <a:txBody>
                    <a:bodyPr/>
                    <a:lstStyle/>
                    <a:p>
                      <a:pPr>
                        <a:lnSpc>
                          <a:spcPct val="115000"/>
                        </a:lnSpc>
                        <a:spcAft>
                          <a:spcPts val="0"/>
                        </a:spcAft>
                      </a:pPr>
                      <a:r>
                        <a:rPr lang="es-MX" sz="1100" b="1" dirty="0" smtClean="0">
                          <a:latin typeface="Calibri"/>
                          <a:ea typeface="Calibri"/>
                          <a:cs typeface="Times New Roman"/>
                        </a:rPr>
                        <a:t>DF</a:t>
                      </a:r>
                      <a:endParaRPr lang="es-MX" sz="1100" dirty="0">
                        <a:latin typeface="Calibri"/>
                        <a:ea typeface="Calibri"/>
                        <a:cs typeface="Times New Roman"/>
                      </a:endParaRPr>
                    </a:p>
                  </a:txBody>
                  <a:tcPr marL="68569" marR="6856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38</a:t>
                      </a:r>
                    </a:p>
                  </a:txBody>
                  <a:tcPr marL="68569" marR="68569"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63</a:t>
                      </a:r>
                    </a:p>
                  </a:txBody>
                  <a:tcPr marL="68569" marR="68569"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100</a:t>
                      </a:r>
                    </a:p>
                  </a:txBody>
                  <a:tcPr marL="68569" marR="68569"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92768">
                <a:tc>
                  <a:txBody>
                    <a:bodyPr/>
                    <a:lstStyle/>
                    <a:p>
                      <a:pPr>
                        <a:lnSpc>
                          <a:spcPct val="115000"/>
                        </a:lnSpc>
                        <a:spcAft>
                          <a:spcPts val="0"/>
                        </a:spcAft>
                      </a:pPr>
                      <a:r>
                        <a:rPr lang="es-MX" sz="1100" b="1" dirty="0" smtClean="0">
                          <a:latin typeface="Calibri"/>
                          <a:ea typeface="Calibri"/>
                          <a:cs typeface="Times New Roman"/>
                        </a:rPr>
                        <a:t>CUE</a:t>
                      </a:r>
                      <a:endParaRPr lang="es-MX" sz="1100" dirty="0">
                        <a:latin typeface="Calibri"/>
                        <a:ea typeface="Calibri"/>
                        <a:cs typeface="Times New Roman"/>
                      </a:endParaRPr>
                    </a:p>
                  </a:txBody>
                  <a:tcPr marL="68569" marR="6856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50</a:t>
                      </a:r>
                    </a:p>
                  </a:txBody>
                  <a:tcPr marL="68569" marR="68569"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50</a:t>
                      </a:r>
                    </a:p>
                  </a:txBody>
                  <a:tcPr marL="68569" marR="68569"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100</a:t>
                      </a:r>
                    </a:p>
                  </a:txBody>
                  <a:tcPr marL="68569" marR="68569"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92768">
                <a:tc>
                  <a:txBody>
                    <a:bodyPr/>
                    <a:lstStyle/>
                    <a:p>
                      <a:pPr>
                        <a:lnSpc>
                          <a:spcPct val="115000"/>
                        </a:lnSpc>
                        <a:spcAft>
                          <a:spcPts val="0"/>
                        </a:spcAft>
                      </a:pPr>
                      <a:r>
                        <a:rPr lang="es-MX" sz="1100" b="1" dirty="0" smtClean="0">
                          <a:latin typeface="Calibri"/>
                          <a:ea typeface="Calibri"/>
                          <a:cs typeface="Times New Roman"/>
                        </a:rPr>
                        <a:t>MER</a:t>
                      </a:r>
                      <a:endParaRPr lang="es-MX" sz="1100" dirty="0">
                        <a:latin typeface="Calibri"/>
                        <a:ea typeface="Calibri"/>
                        <a:cs typeface="Times New Roman"/>
                      </a:endParaRPr>
                    </a:p>
                  </a:txBody>
                  <a:tcPr marL="68569" marR="6856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88</a:t>
                      </a:r>
                    </a:p>
                  </a:txBody>
                  <a:tcPr marL="68569" marR="68569"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13</a:t>
                      </a:r>
                    </a:p>
                  </a:txBody>
                  <a:tcPr marL="68569" marR="68569"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100</a:t>
                      </a:r>
                    </a:p>
                  </a:txBody>
                  <a:tcPr marL="68569" marR="68569"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92768">
                <a:tc>
                  <a:txBody>
                    <a:bodyPr/>
                    <a:lstStyle/>
                    <a:p>
                      <a:pPr>
                        <a:lnSpc>
                          <a:spcPct val="115000"/>
                        </a:lnSpc>
                        <a:spcAft>
                          <a:spcPts val="0"/>
                        </a:spcAft>
                      </a:pPr>
                      <a:r>
                        <a:rPr lang="es-MX" sz="1100" b="1">
                          <a:latin typeface="Calibri"/>
                          <a:ea typeface="Calibri"/>
                          <a:cs typeface="Times New Roman"/>
                        </a:rPr>
                        <a:t>TOTAL</a:t>
                      </a:r>
                      <a:endParaRPr lang="es-MX" sz="1100">
                        <a:latin typeface="Calibri"/>
                        <a:ea typeface="Calibri"/>
                        <a:cs typeface="Times New Roman"/>
                      </a:endParaRPr>
                    </a:p>
                  </a:txBody>
                  <a:tcPr marL="68569" marR="6856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58</a:t>
                      </a:r>
                    </a:p>
                  </a:txBody>
                  <a:tcPr marL="68569" marR="68569"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42</a:t>
                      </a:r>
                    </a:p>
                  </a:txBody>
                  <a:tcPr marL="68569" marR="68569"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dirty="0">
                          <a:latin typeface="Calibri"/>
                          <a:ea typeface="Calibri"/>
                          <a:cs typeface="Times New Roman"/>
                        </a:rPr>
                        <a:t>100</a:t>
                      </a:r>
                    </a:p>
                  </a:txBody>
                  <a:tcPr marL="68569" marR="68569"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
        <p:nvSpPr>
          <p:cNvPr id="16" name="15 CuadroTexto"/>
          <p:cNvSpPr txBox="1"/>
          <p:nvPr/>
        </p:nvSpPr>
        <p:spPr>
          <a:xfrm>
            <a:off x="709688" y="3839725"/>
            <a:ext cx="7961348" cy="1477328"/>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just">
              <a:defRPr/>
            </a:pPr>
            <a:r>
              <a:rPr lang="es-MX" sz="1800" dirty="0">
                <a:solidFill>
                  <a:schemeClr val="tx1"/>
                </a:solidFill>
              </a:rPr>
              <a:t>Una vez indagado el tema de la publicidad, es importante notar que la mayoría de los que recordaron algo no se referían a publicidad tradicional sino a Noticias, Reportes y Documentales, así como a Zonas Protegidas en donde se tiene presencia del logo y/o nombre de la institución.</a:t>
            </a:r>
          </a:p>
        </p:txBody>
      </p:sp>
      <p:sp>
        <p:nvSpPr>
          <p:cNvPr id="25642" name="16 Rectángulo"/>
          <p:cNvSpPr>
            <a:spLocks noChangeArrowheads="1"/>
          </p:cNvSpPr>
          <p:nvPr/>
        </p:nvSpPr>
        <p:spPr bwMode="auto">
          <a:xfrm>
            <a:off x="1638300" y="5521325"/>
            <a:ext cx="68119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1300" b="0" i="1">
                <a:solidFill>
                  <a:srgbClr val="C00000"/>
                </a:solidFill>
              </a:rPr>
              <a:t>“Sólo reportajes de lo del túnel que estaba, se metían en Teotihuacán” (MER, C)</a:t>
            </a:r>
          </a:p>
          <a:p>
            <a:r>
              <a:rPr lang="es-MX" sz="1300" b="0" i="1">
                <a:solidFill>
                  <a:srgbClr val="C00000"/>
                </a:solidFill>
              </a:rPr>
              <a:t>“algo escuche en un noticiero” (DF, D/D+)</a:t>
            </a:r>
          </a:p>
          <a:p>
            <a:r>
              <a:rPr lang="es-MX" sz="1300" b="0" i="1">
                <a:solidFill>
                  <a:srgbClr val="C00000"/>
                </a:solidFill>
              </a:rPr>
              <a:t>“vi que tenían una manta con el nombre o el logo en una zona que están protegiendo par que no se venda como terreno para construir” (CUE, B/C+)</a:t>
            </a:r>
          </a:p>
        </p:txBody>
      </p:sp>
      <p:pic>
        <p:nvPicPr>
          <p:cNvPr id="25643" name="Picture 17" descr="http://www.amabmex.org/images/logo_in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175" y="2378075"/>
            <a:ext cx="1582738"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4 Rectángulo"/>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22225" algn="ctr">
                <a:solidFill>
                  <a:srgbClr val="000000"/>
                </a:solidFill>
                <a:round/>
                <a:headEnd/>
                <a:tailEnd/>
              </a14:hiddenLine>
            </a:ext>
          </a:extLst>
        </p:spPr>
        <p:txBody>
          <a:bodyPr wrap="none" anchor="ctr">
            <a:spAutoFit/>
          </a:bodyPr>
          <a:lstStyle/>
          <a:p>
            <a:endParaRPr lang="es-MX"/>
          </a:p>
        </p:txBody>
      </p:sp>
      <p:sp>
        <p:nvSpPr>
          <p:cNvPr id="26627" name="Rectangle 2"/>
          <p:cNvSpPr>
            <a:spLocks noChangeArrowheads="1"/>
          </p:cNvSpPr>
          <p:nvPr/>
        </p:nvSpPr>
        <p:spPr bwMode="auto">
          <a:xfrm>
            <a:off x="615950" y="2392363"/>
            <a:ext cx="8204200" cy="1262062"/>
          </a:xfrm>
          <a:prstGeom prst="rect">
            <a:avLst/>
          </a:prstGeom>
          <a:gradFill rotWithShape="1">
            <a:gsLst>
              <a:gs pos="0">
                <a:srgbClr val="FCFCFC"/>
              </a:gs>
              <a:gs pos="100000">
                <a:srgbClr val="DDDDDD">
                  <a:alpha val="3100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sp>
        <p:nvSpPr>
          <p:cNvPr id="26628" name="Line 4"/>
          <p:cNvSpPr>
            <a:spLocks noChangeShapeType="1"/>
          </p:cNvSpPr>
          <p:nvPr/>
        </p:nvSpPr>
        <p:spPr bwMode="auto">
          <a:xfrm flipH="1">
            <a:off x="382588" y="3825875"/>
            <a:ext cx="8280400" cy="0"/>
          </a:xfrm>
          <a:prstGeom prst="line">
            <a:avLst/>
          </a:prstGeom>
          <a:noFill/>
          <a:ln w="19050">
            <a:solidFill>
              <a:srgbClr val="969696"/>
            </a:solidFill>
            <a:round/>
            <a:headEnd type="oval" w="med" len="med"/>
            <a:tailEnd/>
          </a:ln>
          <a:extLst>
            <a:ext uri="{909E8E84-426E-40DD-AFC4-6F175D3DCCD1}">
              <a14:hiddenFill xmlns:a14="http://schemas.microsoft.com/office/drawing/2010/main">
                <a:noFill/>
              </a14:hiddenFill>
            </a:ext>
          </a:extLst>
        </p:spPr>
        <p:txBody>
          <a:bodyPr/>
          <a:lstStyle/>
          <a:p>
            <a:endParaRPr lang="es-MX"/>
          </a:p>
        </p:txBody>
      </p:sp>
      <p:sp>
        <p:nvSpPr>
          <p:cNvPr id="26629" name="Line 5"/>
          <p:cNvSpPr>
            <a:spLocks noChangeShapeType="1"/>
          </p:cNvSpPr>
          <p:nvPr/>
        </p:nvSpPr>
        <p:spPr bwMode="auto">
          <a:xfrm flipH="1">
            <a:off x="382588" y="3825875"/>
            <a:ext cx="8280400" cy="0"/>
          </a:xfrm>
          <a:prstGeom prst="line">
            <a:avLst/>
          </a:prstGeom>
          <a:noFill/>
          <a:ln w="12700">
            <a:solidFill>
              <a:srgbClr val="BA0E0E"/>
            </a:solidFill>
            <a:round/>
            <a:headEnd type="oval" w="med" len="med"/>
            <a:tailEnd/>
          </a:ln>
          <a:extLst>
            <a:ext uri="{909E8E84-426E-40DD-AFC4-6F175D3DCCD1}">
              <a14:hiddenFill xmlns:a14="http://schemas.microsoft.com/office/drawing/2010/main">
                <a:noFill/>
              </a14:hiddenFill>
            </a:ext>
          </a:extLst>
        </p:spPr>
        <p:txBody>
          <a:bodyPr/>
          <a:lstStyle/>
          <a:p>
            <a:endParaRPr lang="es-MX"/>
          </a:p>
        </p:txBody>
      </p:sp>
      <p:sp>
        <p:nvSpPr>
          <p:cNvPr id="26630" name="23 CuadroTexto"/>
          <p:cNvSpPr txBox="1">
            <a:spLocks noChangeArrowheads="1"/>
          </p:cNvSpPr>
          <p:nvPr/>
        </p:nvSpPr>
        <p:spPr bwMode="auto">
          <a:xfrm>
            <a:off x="300038" y="1768475"/>
            <a:ext cx="862330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algn="r" eaLnBrk="1" hangingPunct="1">
              <a:spcBef>
                <a:spcPct val="20000"/>
              </a:spcBef>
              <a:buClr>
                <a:srgbClr val="A50021"/>
              </a:buClr>
            </a:pPr>
            <a:r>
              <a:rPr lang="es-ES" sz="4400">
                <a:solidFill>
                  <a:srgbClr val="960000"/>
                </a:solidFill>
              </a:rPr>
              <a:t>Evaluación Publicitaria:</a:t>
            </a:r>
          </a:p>
          <a:p>
            <a:pPr algn="r" eaLnBrk="1" hangingPunct="1">
              <a:spcBef>
                <a:spcPct val="20000"/>
              </a:spcBef>
              <a:buClr>
                <a:srgbClr val="A50021"/>
              </a:buClr>
            </a:pPr>
            <a:r>
              <a:rPr lang="es-MX" sz="3700" i="1">
                <a:solidFill>
                  <a:srgbClr val="960000"/>
                </a:solidFill>
              </a:rPr>
              <a:t>"Protección del Patrimonio Cultural" </a:t>
            </a:r>
          </a:p>
          <a:p>
            <a:pPr algn="r" eaLnBrk="1" hangingPunct="1">
              <a:spcBef>
                <a:spcPct val="20000"/>
              </a:spcBef>
              <a:buClr>
                <a:srgbClr val="A50021"/>
              </a:buClr>
            </a:pPr>
            <a:r>
              <a:rPr lang="es-ES" sz="2800">
                <a:solidFill>
                  <a:srgbClr val="960000"/>
                </a:solidFill>
              </a:rPr>
              <a:t>Temporada de Primavera</a:t>
            </a:r>
          </a:p>
          <a:p>
            <a:pPr algn="r" eaLnBrk="1" hangingPunct="1">
              <a:spcBef>
                <a:spcPct val="20000"/>
              </a:spcBef>
              <a:buClr>
                <a:srgbClr val="A50021"/>
              </a:buClr>
            </a:pPr>
            <a:endParaRPr lang="es-ES" sz="2800">
              <a:solidFill>
                <a:srgbClr val="960000"/>
              </a:solidFill>
            </a:endParaRPr>
          </a:p>
          <a:p>
            <a:pPr algn="r" eaLnBrk="1" hangingPunct="1">
              <a:spcBef>
                <a:spcPct val="20000"/>
              </a:spcBef>
              <a:buClr>
                <a:srgbClr val="A50021"/>
              </a:buClr>
            </a:pPr>
            <a:r>
              <a:rPr lang="es-ES" sz="1800">
                <a:solidFill>
                  <a:srgbClr val="960000"/>
                </a:solidFill>
              </a:rPr>
              <a:t>CARTEL</a:t>
            </a:r>
          </a:p>
          <a:p>
            <a:pPr algn="r" eaLnBrk="1" hangingPunct="1">
              <a:spcBef>
                <a:spcPct val="20000"/>
              </a:spcBef>
              <a:buClr>
                <a:srgbClr val="A50021"/>
              </a:buClr>
            </a:pPr>
            <a:r>
              <a:rPr lang="es-ES" sz="1800">
                <a:solidFill>
                  <a:srgbClr val="960000"/>
                </a:solidFill>
              </a:rPr>
              <a:t>SPOT RADIO</a:t>
            </a:r>
          </a:p>
          <a:p>
            <a:pPr algn="r" eaLnBrk="1" hangingPunct="1">
              <a:spcBef>
                <a:spcPct val="20000"/>
              </a:spcBef>
              <a:buClr>
                <a:srgbClr val="A50021"/>
              </a:buClr>
            </a:pPr>
            <a:r>
              <a:rPr lang="es-ES" sz="1800">
                <a:solidFill>
                  <a:srgbClr val="960000"/>
                </a:solidFill>
              </a:rPr>
              <a:t>SPOT TV</a:t>
            </a:r>
            <a:endParaRPr lang="es-MX" sz="1800">
              <a:solidFill>
                <a:srgbClr val="960000"/>
              </a:solidFill>
            </a:endParaRPr>
          </a:p>
        </p:txBody>
      </p:sp>
      <p:sp>
        <p:nvSpPr>
          <p:cNvPr id="26631" name="AutoShape 25"/>
          <p:cNvSpPr>
            <a:spLocks/>
          </p:cNvSpPr>
          <p:nvPr/>
        </p:nvSpPr>
        <p:spPr bwMode="auto">
          <a:xfrm flipH="1" flipV="1">
            <a:off x="0" y="1830388"/>
            <a:ext cx="349250" cy="3500437"/>
          </a:xfrm>
          <a:prstGeom prst="leftBracket">
            <a:avLst>
              <a:gd name="adj" fmla="val 51320"/>
            </a:avLst>
          </a:prstGeom>
          <a:solidFill>
            <a:srgbClr val="0064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s-MX"/>
          </a:p>
        </p:txBody>
      </p:sp>
      <p:sp>
        <p:nvSpPr>
          <p:cNvPr id="26632" name="Oval 15"/>
          <p:cNvSpPr>
            <a:spLocks noChangeArrowheads="1"/>
          </p:cNvSpPr>
          <p:nvPr/>
        </p:nvSpPr>
        <p:spPr bwMode="auto">
          <a:xfrm>
            <a:off x="0" y="5246688"/>
            <a:ext cx="179388" cy="144462"/>
          </a:xfrm>
          <a:prstGeom prst="ellipse">
            <a:avLst/>
          </a:prstGeom>
          <a:solidFill>
            <a:schemeClr val="bg1"/>
          </a:solidFill>
          <a:ln w="9525">
            <a:solidFill>
              <a:schemeClr val="bg1"/>
            </a:solidFill>
            <a:round/>
            <a:headEnd/>
            <a:tailEnd/>
          </a:ln>
        </p:spPr>
        <p:txBody>
          <a:bodyPr wrap="none" anchor="ctr"/>
          <a:lstStyle/>
          <a:p>
            <a:endParaRPr lang="es-MX"/>
          </a:p>
        </p:txBody>
      </p:sp>
      <p:sp>
        <p:nvSpPr>
          <p:cNvPr id="26633" name="AutoShape 26"/>
          <p:cNvSpPr>
            <a:spLocks/>
          </p:cNvSpPr>
          <p:nvPr/>
        </p:nvSpPr>
        <p:spPr bwMode="auto">
          <a:xfrm flipH="1" flipV="1">
            <a:off x="107950" y="1817688"/>
            <a:ext cx="287338" cy="3544887"/>
          </a:xfrm>
          <a:prstGeom prst="leftBracket">
            <a:avLst>
              <a:gd name="adj" fmla="val 73279"/>
            </a:avLst>
          </a:prstGeom>
          <a:noFill/>
          <a:ln w="19050">
            <a:solidFill>
              <a:srgbClr val="006600"/>
            </a:solidFill>
            <a:round/>
            <a:headEnd type="oval"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pic>
        <p:nvPicPr>
          <p:cNvPr id="26634"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116150">
            <a:off x="-39687" y="2057400"/>
            <a:ext cx="4318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WordArt 29"/>
          <p:cNvSpPr>
            <a:spLocks noChangeArrowheads="1" noChangeShapeType="1" noTextEdit="1"/>
          </p:cNvSpPr>
          <p:nvPr/>
        </p:nvSpPr>
        <p:spPr bwMode="auto">
          <a:xfrm rot="-5400000">
            <a:off x="-1085057" y="3640932"/>
            <a:ext cx="2506663" cy="260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s-MX" sz="2800" kern="10" spc="560">
                <a:solidFill>
                  <a:schemeClr val="bg1"/>
                </a:solidFill>
                <a:latin typeface="Century Gothic"/>
              </a:rPr>
              <a:t>covarrubias y asociados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bwMode="auto">
          <a:xfrm>
            <a:off x="771525" y="0"/>
            <a:ext cx="7853363"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s-ES" sz="1800" smtClean="0"/>
              <a:t>Evaluación Publicitaria </a:t>
            </a:r>
          </a:p>
        </p:txBody>
      </p:sp>
      <p:sp>
        <p:nvSpPr>
          <p:cNvPr id="27651"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6707AF8E-534B-4F7D-BF81-A12266D37916}" type="slidenum">
              <a:rPr lang="es-ES" sz="1400" b="0" i="1" smtClean="0">
                <a:solidFill>
                  <a:srgbClr val="800000"/>
                </a:solidFill>
                <a:latin typeface="Century Gothic" pitchFamily="34" charset="0"/>
              </a:rPr>
              <a:pPr/>
              <a:t>26</a:t>
            </a:fld>
            <a:r>
              <a:rPr lang="es-ES" sz="1400" b="0" smtClean="0">
                <a:solidFill>
                  <a:schemeClr val="tx1"/>
                </a:solidFill>
              </a:rPr>
              <a:t> </a:t>
            </a:r>
            <a:r>
              <a:rPr lang="es-ES" sz="1400" b="0" smtClean="0">
                <a:solidFill>
                  <a:srgbClr val="B40000"/>
                </a:solidFill>
              </a:rPr>
              <a:t>-</a:t>
            </a:r>
          </a:p>
        </p:txBody>
      </p:sp>
      <p:sp>
        <p:nvSpPr>
          <p:cNvPr id="27652" name="12 Rectángulo"/>
          <p:cNvSpPr>
            <a:spLocks noChangeArrowheads="1"/>
          </p:cNvSpPr>
          <p:nvPr/>
        </p:nvSpPr>
        <p:spPr bwMode="auto">
          <a:xfrm>
            <a:off x="523875" y="1027113"/>
            <a:ext cx="4710113" cy="646112"/>
          </a:xfrm>
          <a:prstGeom prst="rect">
            <a:avLst/>
          </a:prstGeom>
          <a:solidFill>
            <a:srgbClr val="C00000"/>
          </a:solidFill>
          <a:ln w="22225" algn="ctr">
            <a:solidFill>
              <a:srgbClr val="000000"/>
            </a:solidFill>
            <a:round/>
            <a:headEnd/>
            <a:tailEnd/>
          </a:ln>
        </p:spPr>
        <p:txBody>
          <a:bodyPr anchor="ctr">
            <a:spAutoFit/>
          </a:bodyPr>
          <a:lstStyle/>
          <a:p>
            <a:endParaRPr lang="es-ES"/>
          </a:p>
          <a:p>
            <a:endParaRPr lang="es-ES"/>
          </a:p>
          <a:p>
            <a:endParaRPr lang="es-ES"/>
          </a:p>
          <a:p>
            <a:endParaRPr lang="es-MX"/>
          </a:p>
        </p:txBody>
      </p:sp>
      <p:sp>
        <p:nvSpPr>
          <p:cNvPr id="27653" name="6 Rectángulo redondeado"/>
          <p:cNvSpPr>
            <a:spLocks noChangeArrowheads="1"/>
          </p:cNvSpPr>
          <p:nvPr/>
        </p:nvSpPr>
        <p:spPr bwMode="auto">
          <a:xfrm>
            <a:off x="757238" y="1146175"/>
            <a:ext cx="7985125" cy="41433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dashDot"/>
                <a:round/>
                <a:headEnd/>
                <a:tailEnd/>
              </a14:hiddenLine>
            </a:ext>
          </a:extLst>
        </p:spPr>
        <p:txBody>
          <a:bodyPr anchor="ctr"/>
          <a:lstStyle/>
          <a:p>
            <a:pPr algn="just" eaLnBrk="1" hangingPunct="1"/>
            <a:r>
              <a:rPr lang="es-ES_tradnl" sz="1800">
                <a:solidFill>
                  <a:schemeClr val="bg1"/>
                </a:solidFill>
                <a:cs typeface="Arial" charset="0"/>
              </a:rPr>
              <a:t>Reacciones Espontáneas  - CARTEL</a:t>
            </a:r>
          </a:p>
        </p:txBody>
      </p:sp>
      <p:graphicFrame>
        <p:nvGraphicFramePr>
          <p:cNvPr id="16" name="15 Tabla"/>
          <p:cNvGraphicFramePr>
            <a:graphicFrameLocks noGrp="1"/>
          </p:cNvGraphicFramePr>
          <p:nvPr/>
        </p:nvGraphicFramePr>
        <p:xfrm>
          <a:off x="1281113" y="1903413"/>
          <a:ext cx="6015036" cy="2279651"/>
        </p:xfrm>
        <a:graphic>
          <a:graphicData uri="http://schemas.openxmlformats.org/drawingml/2006/table">
            <a:tbl>
              <a:tblPr/>
              <a:tblGrid>
                <a:gridCol w="3331669"/>
                <a:gridCol w="617187"/>
                <a:gridCol w="617187"/>
                <a:gridCol w="617187"/>
                <a:gridCol w="831806"/>
              </a:tblGrid>
              <a:tr h="175358">
                <a:tc gridSpan="5">
                  <a:txBody>
                    <a:bodyPr/>
                    <a:lstStyle/>
                    <a:p>
                      <a:pPr algn="ctr">
                        <a:lnSpc>
                          <a:spcPct val="115000"/>
                        </a:lnSpc>
                        <a:spcAft>
                          <a:spcPts val="0"/>
                        </a:spcAft>
                      </a:pPr>
                      <a:r>
                        <a:rPr lang="es-MX" sz="1000" b="1" dirty="0" smtClean="0">
                          <a:solidFill>
                            <a:srgbClr val="FFFFFF"/>
                          </a:solidFill>
                          <a:latin typeface="Arial"/>
                          <a:ea typeface="Times New Roman"/>
                          <a:cs typeface="Times New Roman"/>
                        </a:rPr>
                        <a:t>POSITIVO</a:t>
                      </a:r>
                      <a:endParaRPr lang="es-MX" sz="1100" dirty="0">
                        <a:latin typeface="Calibri"/>
                        <a:ea typeface="Calibri"/>
                        <a:cs typeface="Times New Roman"/>
                      </a:endParaRPr>
                    </a:p>
                  </a:txBody>
                  <a:tcPr marL="68576" marR="68576"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75358">
                <a:tc>
                  <a:txBody>
                    <a:bodyPr/>
                    <a:lstStyle/>
                    <a:p>
                      <a:endParaRPr lang="es-MX" sz="1100" dirty="0">
                        <a:latin typeface="Calibri"/>
                        <a:cs typeface="Times New Roman"/>
                      </a:endParaRPr>
                    </a:p>
                  </a:txBody>
                  <a:tcPr marL="68576" marR="68576"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smtClean="0">
                          <a:latin typeface="Arial"/>
                          <a:ea typeface="Calibri"/>
                          <a:cs typeface="Times New Roman"/>
                        </a:rPr>
                        <a:t>DF</a:t>
                      </a:r>
                      <a:endParaRPr lang="es-MX" sz="1100" dirty="0">
                        <a:latin typeface="Calibri"/>
                        <a:ea typeface="Calibri"/>
                        <a:cs typeface="Times New Roman"/>
                      </a:endParaRPr>
                    </a:p>
                  </a:txBody>
                  <a:tcPr marL="68576" marR="68576"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CUE</a:t>
                      </a:r>
                      <a:endParaRPr lang="es-MX" sz="1100" dirty="0">
                        <a:latin typeface="Calibri"/>
                        <a:ea typeface="Calibri"/>
                        <a:cs typeface="Times New Roman"/>
                      </a:endParaRPr>
                    </a:p>
                  </a:txBody>
                  <a:tcPr marL="68576" marR="68576"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MER</a:t>
                      </a:r>
                      <a:endParaRPr lang="es-MX" sz="1100" dirty="0">
                        <a:latin typeface="Calibri"/>
                        <a:ea typeface="Calibri"/>
                        <a:cs typeface="Times New Roman"/>
                      </a:endParaRPr>
                    </a:p>
                  </a:txBody>
                  <a:tcPr marL="68576" marR="68576"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TOTAL</a:t>
                      </a:r>
                      <a:endParaRPr lang="es-MX" sz="1100" dirty="0">
                        <a:latin typeface="Calibri"/>
                        <a:ea typeface="Calibri"/>
                        <a:cs typeface="Times New Roman"/>
                      </a:endParaRPr>
                    </a:p>
                  </a:txBody>
                  <a:tcPr marL="68576" marR="68576"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50715">
                <a:tc>
                  <a:txBody>
                    <a:bodyPr/>
                    <a:lstStyle/>
                    <a:p>
                      <a:pPr>
                        <a:lnSpc>
                          <a:spcPct val="115000"/>
                        </a:lnSpc>
                        <a:spcAft>
                          <a:spcPts val="0"/>
                        </a:spcAft>
                      </a:pPr>
                      <a:r>
                        <a:rPr lang="es-MX" sz="1000" b="1" dirty="0">
                          <a:latin typeface="Arial"/>
                          <a:ea typeface="Times New Roman"/>
                          <a:cs typeface="Times New Roman"/>
                        </a:rPr>
                        <a:t>ABRIR LOS OJOS PARA CUIDAR LO QUE NOS PERTENECE</a:t>
                      </a:r>
                      <a:endParaRPr lang="es-MX" sz="1100" dirty="0">
                        <a:latin typeface="Calibri"/>
                        <a:ea typeface="Calibri"/>
                        <a:cs typeface="Times New Roman"/>
                      </a:endParaRPr>
                    </a:p>
                  </a:txBody>
                  <a:tcPr marL="68576" marR="68576"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38</a:t>
                      </a:r>
                      <a:endParaRPr lang="es-MX" sz="1100" dirty="0">
                        <a:latin typeface="Calibri"/>
                        <a:ea typeface="Calibri"/>
                        <a:cs typeface="Times New Roman"/>
                      </a:endParaRPr>
                    </a:p>
                  </a:txBody>
                  <a:tcPr marL="68576" marR="68576"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38</a:t>
                      </a:r>
                      <a:endParaRPr lang="es-MX" sz="1100" dirty="0">
                        <a:latin typeface="Calibri"/>
                        <a:ea typeface="Calibri"/>
                        <a:cs typeface="Times New Roman"/>
                      </a:endParaRPr>
                    </a:p>
                  </a:txBody>
                  <a:tcPr marL="68576" marR="68576"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0</a:t>
                      </a:r>
                      <a:endParaRPr lang="es-MX" sz="1100" dirty="0">
                        <a:latin typeface="Calibri"/>
                        <a:ea typeface="Calibri"/>
                        <a:cs typeface="Times New Roman"/>
                      </a:endParaRPr>
                    </a:p>
                  </a:txBody>
                  <a:tcPr marL="68576" marR="68576"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25</a:t>
                      </a:r>
                      <a:endParaRPr lang="es-MX" sz="1100" dirty="0">
                        <a:latin typeface="Calibri"/>
                        <a:ea typeface="Calibri"/>
                        <a:cs typeface="Times New Roman"/>
                      </a:endParaRPr>
                    </a:p>
                  </a:txBody>
                  <a:tcPr marL="68576" marR="68576"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358">
                <a:tc>
                  <a:txBody>
                    <a:bodyPr/>
                    <a:lstStyle/>
                    <a:p>
                      <a:pPr>
                        <a:lnSpc>
                          <a:spcPct val="115000"/>
                        </a:lnSpc>
                        <a:spcAft>
                          <a:spcPts val="0"/>
                        </a:spcAft>
                      </a:pPr>
                      <a:r>
                        <a:rPr lang="es-MX" sz="1000" b="1" dirty="0" smtClean="0">
                          <a:latin typeface="Arial"/>
                          <a:ea typeface="Times New Roman"/>
                          <a:cs typeface="Times New Roman"/>
                        </a:rPr>
                        <a:t>GUSTA</a:t>
                      </a:r>
                      <a:r>
                        <a:rPr lang="es-MX" sz="1000" b="1" dirty="0">
                          <a:latin typeface="Arial"/>
                          <a:ea typeface="Times New Roman"/>
                          <a:cs typeface="Times New Roman"/>
                        </a:rPr>
                        <a:t>/ BUENA IDEA</a:t>
                      </a:r>
                      <a:endParaRPr lang="es-MX" sz="1100" dirty="0">
                        <a:latin typeface="Calibri"/>
                        <a:ea typeface="Calibri"/>
                        <a:cs typeface="Times New Roman"/>
                      </a:endParaRPr>
                    </a:p>
                  </a:txBody>
                  <a:tcPr marL="68576" marR="68576"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76" marR="68576"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76" marR="68576"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8576" marR="68576"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8</a:t>
                      </a:r>
                      <a:endParaRPr lang="es-MX" sz="1100" dirty="0">
                        <a:latin typeface="Calibri"/>
                        <a:ea typeface="Calibri"/>
                        <a:cs typeface="Times New Roman"/>
                      </a:endParaRPr>
                    </a:p>
                  </a:txBody>
                  <a:tcPr marL="68576" marR="68576"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50715">
                <a:tc>
                  <a:txBody>
                    <a:bodyPr/>
                    <a:lstStyle/>
                    <a:p>
                      <a:pPr>
                        <a:lnSpc>
                          <a:spcPct val="115000"/>
                        </a:lnSpc>
                        <a:spcAft>
                          <a:spcPts val="0"/>
                        </a:spcAft>
                      </a:pPr>
                      <a:r>
                        <a:rPr lang="es-MX" sz="1000" b="1" dirty="0">
                          <a:latin typeface="Arial"/>
                          <a:ea typeface="Times New Roman"/>
                          <a:cs typeface="Times New Roman"/>
                        </a:rPr>
                        <a:t>INVITA A QUE CONOZCAMOS NUESTRO PATRIMONIO Y CUIDARLO</a:t>
                      </a:r>
                      <a:endParaRPr lang="es-MX" sz="1100" dirty="0">
                        <a:latin typeface="Calibri"/>
                        <a:ea typeface="Calibri"/>
                        <a:cs typeface="Times New Roman"/>
                      </a:endParaRPr>
                    </a:p>
                  </a:txBody>
                  <a:tcPr marL="68576" marR="68576"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76" marR="68576"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8576" marR="68576"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76" marR="68576"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4</a:t>
                      </a:r>
                      <a:endParaRPr lang="es-MX" sz="1100">
                        <a:latin typeface="Calibri"/>
                        <a:ea typeface="Calibri"/>
                        <a:cs typeface="Times New Roman"/>
                      </a:endParaRPr>
                    </a:p>
                  </a:txBody>
                  <a:tcPr marL="68576" marR="68576"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358">
                <a:tc>
                  <a:txBody>
                    <a:bodyPr/>
                    <a:lstStyle/>
                    <a:p>
                      <a:pPr>
                        <a:lnSpc>
                          <a:spcPct val="115000"/>
                        </a:lnSpc>
                        <a:spcAft>
                          <a:spcPts val="0"/>
                        </a:spcAft>
                      </a:pPr>
                      <a:r>
                        <a:rPr lang="es-MX" sz="1000" b="1" dirty="0" smtClean="0">
                          <a:latin typeface="Arial"/>
                          <a:ea typeface="Times New Roman"/>
                          <a:cs typeface="Times New Roman"/>
                        </a:rPr>
                        <a:t>GUSTA </a:t>
                      </a:r>
                      <a:r>
                        <a:rPr lang="es-MX" sz="1000" b="1" dirty="0">
                          <a:latin typeface="Arial"/>
                          <a:ea typeface="Times New Roman"/>
                          <a:cs typeface="Times New Roman"/>
                        </a:rPr>
                        <a:t>LA IMAGEN DE LA NIÑA HECHA COLAGE</a:t>
                      </a:r>
                      <a:endParaRPr lang="es-MX" sz="1100" dirty="0">
                        <a:latin typeface="Calibri"/>
                        <a:ea typeface="Calibri"/>
                        <a:cs typeface="Times New Roman"/>
                      </a:endParaRPr>
                    </a:p>
                  </a:txBody>
                  <a:tcPr marL="68576" marR="68576"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13</a:t>
                      </a:r>
                      <a:endParaRPr lang="es-MX" sz="1100" dirty="0">
                        <a:latin typeface="Calibri"/>
                        <a:ea typeface="Calibri"/>
                        <a:cs typeface="Times New Roman"/>
                      </a:endParaRPr>
                    </a:p>
                  </a:txBody>
                  <a:tcPr marL="68576" marR="68576"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0</a:t>
                      </a:r>
                      <a:endParaRPr lang="es-MX" sz="1100" dirty="0">
                        <a:latin typeface="Calibri"/>
                        <a:ea typeface="Calibri"/>
                        <a:cs typeface="Times New Roman"/>
                      </a:endParaRPr>
                    </a:p>
                  </a:txBody>
                  <a:tcPr marL="68576" marR="68576"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0</a:t>
                      </a:r>
                      <a:endParaRPr lang="es-MX" sz="1100" dirty="0">
                        <a:latin typeface="Calibri"/>
                        <a:ea typeface="Calibri"/>
                        <a:cs typeface="Times New Roman"/>
                      </a:endParaRPr>
                    </a:p>
                  </a:txBody>
                  <a:tcPr marL="68576" marR="68576"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4</a:t>
                      </a:r>
                      <a:endParaRPr lang="es-MX" sz="1100" dirty="0">
                        <a:latin typeface="Calibri"/>
                        <a:ea typeface="Calibri"/>
                        <a:cs typeface="Times New Roman"/>
                      </a:endParaRPr>
                    </a:p>
                  </a:txBody>
                  <a:tcPr marL="68576" marR="68576"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50715">
                <a:tc>
                  <a:txBody>
                    <a:bodyPr/>
                    <a:lstStyle/>
                    <a:p>
                      <a:pPr>
                        <a:lnSpc>
                          <a:spcPct val="115000"/>
                        </a:lnSpc>
                        <a:spcAft>
                          <a:spcPts val="0"/>
                        </a:spcAft>
                      </a:pPr>
                      <a:r>
                        <a:rPr lang="es-MX" sz="1000" b="1" dirty="0">
                          <a:latin typeface="Arial"/>
                          <a:ea typeface="Times New Roman"/>
                          <a:cs typeface="Times New Roman"/>
                        </a:rPr>
                        <a:t>CUIDAR EL PATRIMIONIO PORQUE ES MIO Y POR LO QUE REPRESENTA</a:t>
                      </a:r>
                      <a:endParaRPr lang="es-MX" sz="1100" dirty="0">
                        <a:latin typeface="Calibri"/>
                        <a:ea typeface="Calibri"/>
                        <a:cs typeface="Times New Roman"/>
                      </a:endParaRPr>
                    </a:p>
                  </a:txBody>
                  <a:tcPr marL="68576" marR="68576"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76" marR="68576"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76" marR="68576"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76" marR="68576"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4</a:t>
                      </a:r>
                      <a:endParaRPr lang="es-MX" sz="1100">
                        <a:latin typeface="Calibri"/>
                        <a:ea typeface="Calibri"/>
                        <a:cs typeface="Times New Roman"/>
                      </a:endParaRPr>
                    </a:p>
                  </a:txBody>
                  <a:tcPr marL="68576" marR="68576"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358">
                <a:tc>
                  <a:txBody>
                    <a:bodyPr/>
                    <a:lstStyle/>
                    <a:p>
                      <a:pPr>
                        <a:lnSpc>
                          <a:spcPct val="115000"/>
                        </a:lnSpc>
                        <a:spcAft>
                          <a:spcPts val="0"/>
                        </a:spcAft>
                      </a:pPr>
                      <a:r>
                        <a:rPr lang="es-MX" sz="1000" b="1" dirty="0">
                          <a:latin typeface="Arial"/>
                          <a:ea typeface="Times New Roman"/>
                          <a:cs typeface="Times New Roman"/>
                        </a:rPr>
                        <a:t>UNIDOS EN FAMILIA PUEDES CONOCER A TU PAIS</a:t>
                      </a:r>
                      <a:endParaRPr lang="es-MX" sz="1100" dirty="0">
                        <a:latin typeface="Calibri"/>
                        <a:ea typeface="Calibri"/>
                        <a:cs typeface="Times New Roman"/>
                      </a:endParaRPr>
                    </a:p>
                  </a:txBody>
                  <a:tcPr marL="68576" marR="68576"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76" marR="68576"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76" marR="68576"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76" marR="68576"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4</a:t>
                      </a:r>
                      <a:endParaRPr lang="es-MX" sz="1100">
                        <a:latin typeface="Calibri"/>
                        <a:ea typeface="Calibri"/>
                        <a:cs typeface="Times New Roman"/>
                      </a:endParaRPr>
                    </a:p>
                  </a:txBody>
                  <a:tcPr marL="68576" marR="68576"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358">
                <a:tc>
                  <a:txBody>
                    <a:bodyPr/>
                    <a:lstStyle/>
                    <a:p>
                      <a:pPr>
                        <a:lnSpc>
                          <a:spcPct val="115000"/>
                        </a:lnSpc>
                        <a:spcAft>
                          <a:spcPts val="0"/>
                        </a:spcAft>
                      </a:pPr>
                      <a:r>
                        <a:rPr lang="es-MX" sz="1000" b="1" dirty="0">
                          <a:latin typeface="Arial"/>
                          <a:ea typeface="Times New Roman"/>
                          <a:cs typeface="Times New Roman"/>
                        </a:rPr>
                        <a:t>DIRIGIDO A LA FAMILIA</a:t>
                      </a:r>
                      <a:endParaRPr lang="es-MX" sz="1100" dirty="0">
                        <a:latin typeface="Calibri"/>
                        <a:ea typeface="Calibri"/>
                        <a:cs typeface="Times New Roman"/>
                      </a:endParaRPr>
                    </a:p>
                  </a:txBody>
                  <a:tcPr marL="68576" marR="68576"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76" marR="68576"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76" marR="68576"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76" marR="68576"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4</a:t>
                      </a:r>
                      <a:endParaRPr lang="es-MX" sz="1100">
                        <a:latin typeface="Calibri"/>
                        <a:ea typeface="Calibri"/>
                        <a:cs typeface="Times New Roman"/>
                      </a:endParaRPr>
                    </a:p>
                  </a:txBody>
                  <a:tcPr marL="68576" marR="68576"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358">
                <a:tc>
                  <a:txBody>
                    <a:bodyPr/>
                    <a:lstStyle/>
                    <a:p>
                      <a:pPr>
                        <a:lnSpc>
                          <a:spcPct val="115000"/>
                        </a:lnSpc>
                        <a:spcAft>
                          <a:spcPts val="0"/>
                        </a:spcAft>
                      </a:pPr>
                      <a:r>
                        <a:rPr lang="es-MX" sz="1000" b="1" dirty="0">
                          <a:latin typeface="Arial"/>
                          <a:ea typeface="Times New Roman"/>
                          <a:cs typeface="Times New Roman"/>
                        </a:rPr>
                        <a:t>LA CULTURA EMPIEZA EN CASA</a:t>
                      </a:r>
                      <a:endParaRPr lang="es-MX" sz="1100" dirty="0">
                        <a:latin typeface="Calibri"/>
                        <a:ea typeface="Calibri"/>
                        <a:cs typeface="Times New Roman"/>
                      </a:endParaRPr>
                    </a:p>
                  </a:txBody>
                  <a:tcPr marL="68576" marR="68576"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76" marR="68576"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76" marR="68576"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76" marR="68576"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4</a:t>
                      </a:r>
                      <a:endParaRPr lang="es-MX" sz="1100" dirty="0">
                        <a:latin typeface="Calibri"/>
                        <a:ea typeface="Calibri"/>
                        <a:cs typeface="Times New Roman"/>
                      </a:endParaRPr>
                    </a:p>
                  </a:txBody>
                  <a:tcPr marL="68576" marR="68576"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graphicFrame>
        <p:nvGraphicFramePr>
          <p:cNvPr id="17" name="16 Tabla"/>
          <p:cNvGraphicFramePr>
            <a:graphicFrameLocks noGrp="1"/>
          </p:cNvGraphicFramePr>
          <p:nvPr/>
        </p:nvGraphicFramePr>
        <p:xfrm>
          <a:off x="1258888" y="4460875"/>
          <a:ext cx="6016624" cy="1227135"/>
        </p:xfrm>
        <a:graphic>
          <a:graphicData uri="http://schemas.openxmlformats.org/drawingml/2006/table">
            <a:tbl>
              <a:tblPr/>
              <a:tblGrid>
                <a:gridCol w="3332548"/>
                <a:gridCol w="617350"/>
                <a:gridCol w="617350"/>
                <a:gridCol w="617350"/>
                <a:gridCol w="832026"/>
              </a:tblGrid>
              <a:tr h="175305">
                <a:tc gridSpan="5">
                  <a:txBody>
                    <a:bodyPr/>
                    <a:lstStyle/>
                    <a:p>
                      <a:pPr algn="ctr">
                        <a:lnSpc>
                          <a:spcPct val="115000"/>
                        </a:lnSpc>
                        <a:spcAft>
                          <a:spcPts val="0"/>
                        </a:spcAft>
                      </a:pPr>
                      <a:r>
                        <a:rPr lang="es-MX" sz="1000" b="1" dirty="0" smtClean="0">
                          <a:solidFill>
                            <a:srgbClr val="FFFFFF"/>
                          </a:solidFill>
                          <a:latin typeface="Arial"/>
                          <a:ea typeface="Times New Roman"/>
                          <a:cs typeface="Times New Roman"/>
                        </a:rPr>
                        <a:t>NEGATIVO</a:t>
                      </a:r>
                      <a:endParaRPr lang="es-MX" sz="1100" dirty="0">
                        <a:latin typeface="Calibri"/>
                        <a:ea typeface="Calibri"/>
                        <a:cs typeface="Times New Roman"/>
                      </a:endParaRPr>
                    </a:p>
                  </a:txBody>
                  <a:tcPr marL="68594" marR="68594"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75305">
                <a:tc>
                  <a:txBody>
                    <a:bodyPr/>
                    <a:lstStyle/>
                    <a:p>
                      <a:endParaRPr lang="es-MX" sz="1100">
                        <a:latin typeface="Calibri"/>
                        <a:cs typeface="Times New Roman"/>
                      </a:endParaRPr>
                    </a:p>
                  </a:txBody>
                  <a:tcPr marL="68594" marR="68594"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Calibri"/>
                          <a:cs typeface="Times New Roman"/>
                        </a:rPr>
                        <a:t>DF</a:t>
                      </a:r>
                      <a:endParaRPr lang="es-MX" sz="1100" dirty="0">
                        <a:latin typeface="Calibri"/>
                        <a:ea typeface="Calibri"/>
                        <a:cs typeface="Times New Roman"/>
                      </a:endParaRPr>
                    </a:p>
                  </a:txBody>
                  <a:tcPr marL="68594" marR="68594"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CUE</a:t>
                      </a:r>
                      <a:endParaRPr lang="es-MX" sz="1100" dirty="0">
                        <a:latin typeface="Calibri"/>
                        <a:ea typeface="Calibri"/>
                        <a:cs typeface="Times New Roman"/>
                      </a:endParaRPr>
                    </a:p>
                  </a:txBody>
                  <a:tcPr marL="68594" marR="68594"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MER</a:t>
                      </a:r>
                      <a:endParaRPr lang="es-MX" sz="1100" dirty="0">
                        <a:latin typeface="Calibri"/>
                        <a:ea typeface="Calibri"/>
                        <a:cs typeface="Times New Roman"/>
                      </a:endParaRPr>
                    </a:p>
                  </a:txBody>
                  <a:tcPr marL="68594" marR="68594"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TOTAL</a:t>
                      </a:r>
                      <a:endParaRPr lang="es-MX" sz="1100" dirty="0">
                        <a:latin typeface="Calibri"/>
                        <a:ea typeface="Calibri"/>
                        <a:cs typeface="Times New Roman"/>
                      </a:endParaRPr>
                    </a:p>
                  </a:txBody>
                  <a:tcPr marL="68594" marR="68594"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305">
                <a:tc>
                  <a:txBody>
                    <a:bodyPr/>
                    <a:lstStyle/>
                    <a:p>
                      <a:pPr>
                        <a:lnSpc>
                          <a:spcPct val="115000"/>
                        </a:lnSpc>
                        <a:spcAft>
                          <a:spcPts val="0"/>
                        </a:spcAft>
                      </a:pPr>
                      <a:r>
                        <a:rPr lang="es-MX" sz="1000" b="1" dirty="0">
                          <a:latin typeface="Arial"/>
                          <a:ea typeface="Times New Roman"/>
                          <a:cs typeface="Times New Roman"/>
                        </a:rPr>
                        <a:t>NO ES CLARO/ CONFUSO</a:t>
                      </a:r>
                      <a:endParaRPr lang="es-MX" sz="1100" dirty="0">
                        <a:latin typeface="Calibri"/>
                        <a:ea typeface="Calibri"/>
                        <a:cs typeface="Times New Roman"/>
                      </a:endParaRPr>
                    </a:p>
                  </a:txBody>
                  <a:tcPr marL="68594" marR="68594"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8594" marR="68594"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25</a:t>
                      </a:r>
                      <a:endParaRPr lang="es-MX" sz="1100">
                        <a:latin typeface="Calibri"/>
                        <a:ea typeface="Calibri"/>
                        <a:cs typeface="Times New Roman"/>
                      </a:endParaRPr>
                    </a:p>
                  </a:txBody>
                  <a:tcPr marL="68594" marR="68594"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8594" marR="68594"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16</a:t>
                      </a:r>
                      <a:endParaRPr lang="es-MX" sz="1100" dirty="0">
                        <a:latin typeface="Calibri"/>
                        <a:ea typeface="Calibri"/>
                        <a:cs typeface="Times New Roman"/>
                      </a:endParaRPr>
                    </a:p>
                  </a:txBody>
                  <a:tcPr marL="68594" marR="68594"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305">
                <a:tc>
                  <a:txBody>
                    <a:bodyPr/>
                    <a:lstStyle/>
                    <a:p>
                      <a:pPr>
                        <a:lnSpc>
                          <a:spcPct val="115000"/>
                        </a:lnSpc>
                        <a:spcAft>
                          <a:spcPts val="0"/>
                        </a:spcAft>
                      </a:pPr>
                      <a:r>
                        <a:rPr lang="es-MX" sz="1000" b="1" dirty="0">
                          <a:latin typeface="Arial"/>
                          <a:ea typeface="Times New Roman"/>
                          <a:cs typeface="Times New Roman"/>
                        </a:rPr>
                        <a:t>NO </a:t>
                      </a:r>
                      <a:r>
                        <a:rPr lang="es-MX" sz="1000" b="1" dirty="0" smtClean="0">
                          <a:latin typeface="Arial"/>
                          <a:ea typeface="Times New Roman"/>
                          <a:cs typeface="Times New Roman"/>
                        </a:rPr>
                        <a:t>GUSTA</a:t>
                      </a:r>
                      <a:endParaRPr lang="es-MX" sz="1100" dirty="0">
                        <a:latin typeface="Calibri"/>
                        <a:ea typeface="Calibri"/>
                        <a:cs typeface="Times New Roman"/>
                      </a:endParaRPr>
                    </a:p>
                  </a:txBody>
                  <a:tcPr marL="68594" marR="68594"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25</a:t>
                      </a:r>
                      <a:endParaRPr lang="es-MX" sz="1100">
                        <a:latin typeface="Calibri"/>
                        <a:ea typeface="Calibri"/>
                        <a:cs typeface="Times New Roman"/>
                      </a:endParaRPr>
                    </a:p>
                  </a:txBody>
                  <a:tcPr marL="68594" marR="68594"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94" marR="68594"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8594" marR="68594"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12</a:t>
                      </a:r>
                      <a:endParaRPr lang="es-MX" sz="1100" dirty="0">
                        <a:latin typeface="Calibri"/>
                        <a:ea typeface="Calibri"/>
                        <a:cs typeface="Times New Roman"/>
                      </a:endParaRPr>
                    </a:p>
                  </a:txBody>
                  <a:tcPr marL="68594" marR="68594"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305">
                <a:tc>
                  <a:txBody>
                    <a:bodyPr/>
                    <a:lstStyle/>
                    <a:p>
                      <a:pPr>
                        <a:lnSpc>
                          <a:spcPct val="115000"/>
                        </a:lnSpc>
                        <a:spcAft>
                          <a:spcPts val="0"/>
                        </a:spcAft>
                      </a:pPr>
                      <a:r>
                        <a:rPr lang="es-MX" sz="1000" b="1" dirty="0">
                          <a:latin typeface="Arial"/>
                          <a:ea typeface="Times New Roman"/>
                          <a:cs typeface="Times New Roman"/>
                        </a:rPr>
                        <a:t>NO INCITA A CONOCER AL PATRIMONIO</a:t>
                      </a:r>
                      <a:endParaRPr lang="es-MX" sz="1100" dirty="0">
                        <a:latin typeface="Calibri"/>
                        <a:ea typeface="Calibri"/>
                        <a:cs typeface="Times New Roman"/>
                      </a:endParaRPr>
                    </a:p>
                  </a:txBody>
                  <a:tcPr marL="68594" marR="68594"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12</a:t>
                      </a:r>
                      <a:endParaRPr lang="es-MX" sz="1100" dirty="0">
                        <a:latin typeface="Calibri"/>
                        <a:ea typeface="Calibri"/>
                        <a:cs typeface="Times New Roman"/>
                      </a:endParaRPr>
                    </a:p>
                  </a:txBody>
                  <a:tcPr marL="68594" marR="68594"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94" marR="68594"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94" marR="68594"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4</a:t>
                      </a:r>
                      <a:endParaRPr lang="es-MX" sz="1100">
                        <a:latin typeface="Calibri"/>
                        <a:ea typeface="Calibri"/>
                        <a:cs typeface="Times New Roman"/>
                      </a:endParaRPr>
                    </a:p>
                  </a:txBody>
                  <a:tcPr marL="68594" marR="68594"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305">
                <a:tc>
                  <a:txBody>
                    <a:bodyPr/>
                    <a:lstStyle/>
                    <a:p>
                      <a:pPr>
                        <a:lnSpc>
                          <a:spcPct val="115000"/>
                        </a:lnSpc>
                        <a:spcAft>
                          <a:spcPts val="0"/>
                        </a:spcAft>
                      </a:pPr>
                      <a:r>
                        <a:rPr lang="es-MX" sz="1000" b="1" dirty="0">
                          <a:latin typeface="Arial"/>
                          <a:ea typeface="Times New Roman"/>
                          <a:cs typeface="Times New Roman"/>
                        </a:rPr>
                        <a:t>FALTA CREATIVIDAD/ COLOR</a:t>
                      </a:r>
                      <a:endParaRPr lang="es-MX" sz="1100" dirty="0">
                        <a:latin typeface="Calibri"/>
                        <a:ea typeface="Calibri"/>
                        <a:cs typeface="Times New Roman"/>
                      </a:endParaRPr>
                    </a:p>
                  </a:txBody>
                  <a:tcPr marL="68594" marR="68594"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0</a:t>
                      </a:r>
                      <a:endParaRPr lang="es-MX" sz="1100" dirty="0">
                        <a:latin typeface="Calibri"/>
                        <a:ea typeface="Calibri"/>
                        <a:cs typeface="Times New Roman"/>
                      </a:endParaRPr>
                    </a:p>
                  </a:txBody>
                  <a:tcPr marL="68594" marR="68594"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94" marR="68594"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8594" marR="68594"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4</a:t>
                      </a:r>
                      <a:endParaRPr lang="es-MX" sz="1100">
                        <a:latin typeface="Calibri"/>
                        <a:ea typeface="Calibri"/>
                        <a:cs typeface="Times New Roman"/>
                      </a:endParaRPr>
                    </a:p>
                  </a:txBody>
                  <a:tcPr marL="68594" marR="68594"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305">
                <a:tc>
                  <a:txBody>
                    <a:bodyPr/>
                    <a:lstStyle/>
                    <a:p>
                      <a:pPr>
                        <a:lnSpc>
                          <a:spcPct val="115000"/>
                        </a:lnSpc>
                        <a:spcAft>
                          <a:spcPts val="0"/>
                        </a:spcAft>
                      </a:pPr>
                      <a:r>
                        <a:rPr lang="es-MX" sz="1000" b="1" dirty="0">
                          <a:latin typeface="Arial"/>
                          <a:ea typeface="Times New Roman"/>
                          <a:cs typeface="Times New Roman"/>
                        </a:rPr>
                        <a:t>OTRO PROGRAMA DEL BICENTENARIO</a:t>
                      </a:r>
                      <a:endParaRPr lang="es-MX" sz="1100" dirty="0">
                        <a:latin typeface="Calibri"/>
                        <a:ea typeface="Calibri"/>
                        <a:cs typeface="Times New Roman"/>
                      </a:endParaRPr>
                    </a:p>
                  </a:txBody>
                  <a:tcPr marL="68594" marR="68594"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0</a:t>
                      </a:r>
                      <a:endParaRPr lang="es-MX" sz="1100" dirty="0">
                        <a:latin typeface="Calibri"/>
                        <a:ea typeface="Calibri"/>
                        <a:cs typeface="Times New Roman"/>
                      </a:endParaRPr>
                    </a:p>
                  </a:txBody>
                  <a:tcPr marL="68594" marR="68594"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0</a:t>
                      </a:r>
                      <a:endParaRPr lang="es-MX" sz="1100" dirty="0">
                        <a:latin typeface="Calibri"/>
                        <a:ea typeface="Calibri"/>
                        <a:cs typeface="Times New Roman"/>
                      </a:endParaRPr>
                    </a:p>
                  </a:txBody>
                  <a:tcPr marL="68594" marR="68594"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13</a:t>
                      </a:r>
                      <a:endParaRPr lang="es-MX" sz="1100" dirty="0">
                        <a:latin typeface="Calibri"/>
                        <a:ea typeface="Calibri"/>
                        <a:cs typeface="Times New Roman"/>
                      </a:endParaRPr>
                    </a:p>
                  </a:txBody>
                  <a:tcPr marL="68594" marR="68594"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4</a:t>
                      </a:r>
                      <a:endParaRPr lang="es-MX" sz="1100" dirty="0">
                        <a:latin typeface="Calibri"/>
                        <a:ea typeface="Calibri"/>
                        <a:cs typeface="Times New Roman"/>
                      </a:endParaRPr>
                    </a:p>
                  </a:txBody>
                  <a:tcPr marL="68594" marR="68594"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graphicFrame>
        <p:nvGraphicFramePr>
          <p:cNvPr id="19" name="18 Tabla"/>
          <p:cNvGraphicFramePr>
            <a:graphicFrameLocks noGrp="1"/>
          </p:cNvGraphicFramePr>
          <p:nvPr/>
        </p:nvGraphicFramePr>
        <p:xfrm>
          <a:off x="1254125" y="6000750"/>
          <a:ext cx="6015036" cy="368300"/>
        </p:xfrm>
        <a:graphic>
          <a:graphicData uri="http://schemas.openxmlformats.org/drawingml/2006/table">
            <a:tbl>
              <a:tblPr/>
              <a:tblGrid>
                <a:gridCol w="3331669"/>
                <a:gridCol w="617187"/>
                <a:gridCol w="617187"/>
                <a:gridCol w="617187"/>
                <a:gridCol w="831806"/>
              </a:tblGrid>
              <a:tr h="192919">
                <a:tc>
                  <a:txBody>
                    <a:bodyPr/>
                    <a:lstStyle/>
                    <a:p>
                      <a:pPr>
                        <a:lnSpc>
                          <a:spcPct val="115000"/>
                        </a:lnSpc>
                        <a:spcAft>
                          <a:spcPts val="0"/>
                        </a:spcAft>
                      </a:pPr>
                      <a:r>
                        <a:rPr lang="es-MX" sz="1100" dirty="0" smtClean="0">
                          <a:latin typeface="Calibri"/>
                          <a:ea typeface="Calibri"/>
                          <a:cs typeface="Times New Roman"/>
                        </a:rPr>
                        <a:t>OTRO</a:t>
                      </a:r>
                      <a:endParaRPr lang="es-MX" sz="1100" dirty="0">
                        <a:latin typeface="Calibri"/>
                        <a:ea typeface="Calibri"/>
                        <a:cs typeface="Times New Roman"/>
                      </a:endParaRPr>
                    </a:p>
                  </a:txBody>
                  <a:tcPr marL="68576" marR="68576"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dirty="0" smtClean="0">
                          <a:latin typeface="Calibri"/>
                          <a:ea typeface="Calibri"/>
                          <a:cs typeface="Times New Roman"/>
                        </a:rPr>
                        <a:t>1</a:t>
                      </a:r>
                      <a:endParaRPr lang="es-MX" sz="1100" dirty="0">
                        <a:latin typeface="Calibri"/>
                        <a:ea typeface="Calibri"/>
                        <a:cs typeface="Times New Roman"/>
                      </a:endParaRPr>
                    </a:p>
                  </a:txBody>
                  <a:tcPr marL="68576" marR="68576"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dirty="0" smtClean="0">
                          <a:latin typeface="Calibri"/>
                          <a:ea typeface="Calibri"/>
                          <a:cs typeface="Times New Roman"/>
                        </a:rPr>
                        <a:t>1</a:t>
                      </a:r>
                      <a:endParaRPr lang="es-MX" sz="1100" dirty="0">
                        <a:latin typeface="Calibri"/>
                        <a:ea typeface="Calibri"/>
                        <a:cs typeface="Times New Roman"/>
                      </a:endParaRPr>
                    </a:p>
                  </a:txBody>
                  <a:tcPr marL="68576" marR="68576"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dirty="0" smtClean="0">
                          <a:latin typeface="Calibri"/>
                          <a:ea typeface="Calibri"/>
                          <a:cs typeface="Times New Roman"/>
                        </a:rPr>
                        <a:t>1</a:t>
                      </a:r>
                      <a:endParaRPr lang="es-MX" sz="1100" dirty="0">
                        <a:latin typeface="Calibri"/>
                        <a:ea typeface="Calibri"/>
                        <a:cs typeface="Times New Roman"/>
                      </a:endParaRPr>
                    </a:p>
                  </a:txBody>
                  <a:tcPr marL="68576" marR="68576"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dirty="0" smtClean="0">
                          <a:latin typeface="Calibri"/>
                          <a:ea typeface="Calibri"/>
                          <a:cs typeface="Times New Roman"/>
                        </a:rPr>
                        <a:t>3</a:t>
                      </a:r>
                      <a:endParaRPr lang="es-MX" sz="1100" dirty="0">
                        <a:latin typeface="Calibri"/>
                        <a:ea typeface="Calibri"/>
                        <a:cs typeface="Times New Roman"/>
                      </a:endParaRPr>
                    </a:p>
                  </a:txBody>
                  <a:tcPr marL="68576" marR="68576"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381">
                <a:tc>
                  <a:txBody>
                    <a:bodyPr/>
                    <a:lstStyle/>
                    <a:p>
                      <a:pPr>
                        <a:lnSpc>
                          <a:spcPct val="115000"/>
                        </a:lnSpc>
                        <a:spcAft>
                          <a:spcPts val="0"/>
                        </a:spcAft>
                      </a:pPr>
                      <a:r>
                        <a:rPr lang="es-MX" sz="1000" b="1" dirty="0">
                          <a:latin typeface="Arial"/>
                          <a:ea typeface="Times New Roman"/>
                          <a:cs typeface="Times New Roman"/>
                        </a:rPr>
                        <a:t>TOTAL</a:t>
                      </a:r>
                      <a:endParaRPr lang="es-MX" sz="1100" dirty="0">
                        <a:latin typeface="Calibri"/>
                        <a:ea typeface="Calibri"/>
                        <a:cs typeface="Times New Roman"/>
                      </a:endParaRPr>
                    </a:p>
                  </a:txBody>
                  <a:tcPr marL="68576" marR="68576"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100</a:t>
                      </a:r>
                      <a:endParaRPr lang="es-MX" sz="1100">
                        <a:latin typeface="Calibri"/>
                        <a:ea typeface="Calibri"/>
                        <a:cs typeface="Times New Roman"/>
                      </a:endParaRPr>
                    </a:p>
                  </a:txBody>
                  <a:tcPr marL="68576" marR="68576"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100</a:t>
                      </a:r>
                      <a:endParaRPr lang="es-MX" sz="1100" dirty="0">
                        <a:latin typeface="Calibri"/>
                        <a:ea typeface="Calibri"/>
                        <a:cs typeface="Times New Roman"/>
                      </a:endParaRPr>
                    </a:p>
                  </a:txBody>
                  <a:tcPr marL="68576" marR="68576"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100</a:t>
                      </a:r>
                      <a:endParaRPr lang="es-MX" sz="1100">
                        <a:latin typeface="Calibri"/>
                        <a:ea typeface="Calibri"/>
                        <a:cs typeface="Times New Roman"/>
                      </a:endParaRPr>
                    </a:p>
                  </a:txBody>
                  <a:tcPr marL="68576" marR="68576"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b="1" dirty="0">
                          <a:latin typeface="Arial"/>
                          <a:ea typeface="Times New Roman"/>
                          <a:cs typeface="Times New Roman"/>
                        </a:rPr>
                        <a:t>100</a:t>
                      </a:r>
                      <a:endParaRPr lang="es-MX" sz="1100" b="1" dirty="0">
                        <a:latin typeface="Calibri"/>
                        <a:ea typeface="Calibri"/>
                        <a:cs typeface="Times New Roman"/>
                      </a:endParaRPr>
                    </a:p>
                  </a:txBody>
                  <a:tcPr marL="68576" marR="68576"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
        <p:nvSpPr>
          <p:cNvPr id="27772" name="19 Cerrar llave"/>
          <p:cNvSpPr>
            <a:spLocks/>
          </p:cNvSpPr>
          <p:nvPr/>
        </p:nvSpPr>
        <p:spPr bwMode="auto">
          <a:xfrm>
            <a:off x="7488238" y="2270125"/>
            <a:ext cx="520700" cy="1908175"/>
          </a:xfrm>
          <a:prstGeom prst="rightBrace">
            <a:avLst>
              <a:gd name="adj1" fmla="val 8330"/>
              <a:gd name="adj2" fmla="val 50000"/>
            </a:avLst>
          </a:pr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s-MX"/>
          </a:p>
        </p:txBody>
      </p:sp>
      <p:sp>
        <p:nvSpPr>
          <p:cNvPr id="27773" name="20 Cerrar llave"/>
          <p:cNvSpPr>
            <a:spLocks/>
          </p:cNvSpPr>
          <p:nvPr/>
        </p:nvSpPr>
        <p:spPr bwMode="auto">
          <a:xfrm>
            <a:off x="7499350" y="4645025"/>
            <a:ext cx="519113" cy="1223963"/>
          </a:xfrm>
          <a:prstGeom prst="rightBrace">
            <a:avLst>
              <a:gd name="adj1" fmla="val 8329"/>
              <a:gd name="adj2" fmla="val 50000"/>
            </a:avLst>
          </a:pr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s-MX"/>
          </a:p>
          <a:p>
            <a:endParaRPr lang="es-MX"/>
          </a:p>
          <a:p>
            <a:endParaRPr lang="es-MX"/>
          </a:p>
          <a:p>
            <a:endParaRPr lang="es-MX"/>
          </a:p>
          <a:p>
            <a:endParaRPr lang="es-MX"/>
          </a:p>
          <a:p>
            <a:endParaRPr lang="es-MX"/>
          </a:p>
          <a:p>
            <a:endParaRPr lang="es-MX"/>
          </a:p>
          <a:p>
            <a:endParaRPr lang="es-MX"/>
          </a:p>
        </p:txBody>
      </p:sp>
      <p:sp>
        <p:nvSpPr>
          <p:cNvPr id="27774" name="21 CuadroTexto"/>
          <p:cNvSpPr txBox="1">
            <a:spLocks noChangeArrowheads="1"/>
          </p:cNvSpPr>
          <p:nvPr/>
        </p:nvSpPr>
        <p:spPr bwMode="auto">
          <a:xfrm>
            <a:off x="8008938" y="3043238"/>
            <a:ext cx="725487" cy="338137"/>
          </a:xfrm>
          <a:prstGeom prst="rect">
            <a:avLst/>
          </a:prstGeom>
          <a:solidFill>
            <a:srgbClr val="66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MX" sz="1600">
                <a:solidFill>
                  <a:schemeClr val="bg1"/>
                </a:solidFill>
              </a:rPr>
              <a:t>57%</a:t>
            </a:r>
          </a:p>
        </p:txBody>
      </p:sp>
      <p:sp>
        <p:nvSpPr>
          <p:cNvPr id="27775" name="22 CuadroTexto"/>
          <p:cNvSpPr txBox="1">
            <a:spLocks noChangeArrowheads="1"/>
          </p:cNvSpPr>
          <p:nvPr/>
        </p:nvSpPr>
        <p:spPr bwMode="auto">
          <a:xfrm>
            <a:off x="8024813" y="5086350"/>
            <a:ext cx="709612" cy="33972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MX" sz="1600">
                <a:solidFill>
                  <a:schemeClr val="bg1"/>
                </a:solidFill>
              </a:rPr>
              <a:t>40%</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bwMode="auto">
          <a:xfrm>
            <a:off x="771525" y="0"/>
            <a:ext cx="7853363"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s-ES" sz="1800" smtClean="0"/>
              <a:t>Evaluación Publicitaria </a:t>
            </a:r>
          </a:p>
        </p:txBody>
      </p:sp>
      <p:sp>
        <p:nvSpPr>
          <p:cNvPr id="28675"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45C047AC-F2AC-44C0-B708-2ACB17FD5048}" type="slidenum">
              <a:rPr lang="es-ES" sz="1400" b="0" i="1" smtClean="0">
                <a:solidFill>
                  <a:srgbClr val="800000"/>
                </a:solidFill>
                <a:latin typeface="Century Gothic" pitchFamily="34" charset="0"/>
              </a:rPr>
              <a:pPr/>
              <a:t>27</a:t>
            </a:fld>
            <a:r>
              <a:rPr lang="es-ES" sz="1400" b="0" smtClean="0">
                <a:solidFill>
                  <a:schemeClr val="tx1"/>
                </a:solidFill>
              </a:rPr>
              <a:t> </a:t>
            </a:r>
            <a:r>
              <a:rPr lang="es-ES" sz="1400" b="0" smtClean="0">
                <a:solidFill>
                  <a:srgbClr val="B40000"/>
                </a:solidFill>
              </a:rPr>
              <a:t>-</a:t>
            </a:r>
          </a:p>
        </p:txBody>
      </p:sp>
      <p:sp>
        <p:nvSpPr>
          <p:cNvPr id="28676" name="12 Rectángulo"/>
          <p:cNvSpPr>
            <a:spLocks noChangeArrowheads="1"/>
          </p:cNvSpPr>
          <p:nvPr/>
        </p:nvSpPr>
        <p:spPr bwMode="auto">
          <a:xfrm>
            <a:off x="523875" y="979488"/>
            <a:ext cx="4710113" cy="646112"/>
          </a:xfrm>
          <a:prstGeom prst="rect">
            <a:avLst/>
          </a:prstGeom>
          <a:solidFill>
            <a:srgbClr val="C00000"/>
          </a:solidFill>
          <a:ln w="22225" algn="ctr">
            <a:solidFill>
              <a:srgbClr val="000000"/>
            </a:solidFill>
            <a:round/>
            <a:headEnd/>
            <a:tailEnd/>
          </a:ln>
        </p:spPr>
        <p:txBody>
          <a:bodyPr anchor="ctr">
            <a:spAutoFit/>
          </a:bodyPr>
          <a:lstStyle/>
          <a:p>
            <a:endParaRPr lang="es-ES"/>
          </a:p>
          <a:p>
            <a:endParaRPr lang="es-ES"/>
          </a:p>
          <a:p>
            <a:endParaRPr lang="es-ES"/>
          </a:p>
          <a:p>
            <a:endParaRPr lang="es-MX"/>
          </a:p>
        </p:txBody>
      </p:sp>
      <p:sp>
        <p:nvSpPr>
          <p:cNvPr id="28677" name="6 Rectángulo redondeado"/>
          <p:cNvSpPr>
            <a:spLocks noChangeArrowheads="1"/>
          </p:cNvSpPr>
          <p:nvPr/>
        </p:nvSpPr>
        <p:spPr bwMode="auto">
          <a:xfrm>
            <a:off x="757238" y="1068388"/>
            <a:ext cx="7985125" cy="41433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dashDot"/>
                <a:round/>
                <a:headEnd/>
                <a:tailEnd/>
              </a14:hiddenLine>
            </a:ext>
          </a:extLst>
        </p:spPr>
        <p:txBody>
          <a:bodyPr anchor="ctr"/>
          <a:lstStyle/>
          <a:p>
            <a:pPr algn="just" eaLnBrk="1" hangingPunct="1"/>
            <a:r>
              <a:rPr lang="es-ES_tradnl" sz="1800">
                <a:solidFill>
                  <a:schemeClr val="bg1"/>
                </a:solidFill>
                <a:cs typeface="Arial" charset="0"/>
              </a:rPr>
              <a:t>Reacciones Espontáneas  - CARTEL</a:t>
            </a:r>
          </a:p>
        </p:txBody>
      </p:sp>
      <p:sp>
        <p:nvSpPr>
          <p:cNvPr id="18" name="17 CuadroTexto"/>
          <p:cNvSpPr txBox="1"/>
          <p:nvPr/>
        </p:nvSpPr>
        <p:spPr>
          <a:xfrm>
            <a:off x="4824243" y="1711391"/>
            <a:ext cx="2653867" cy="2031325"/>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l">
              <a:defRPr/>
            </a:pPr>
            <a:r>
              <a:rPr lang="es-MX" sz="1800" dirty="0">
                <a:solidFill>
                  <a:schemeClr val="tx1"/>
                </a:solidFill>
              </a:rPr>
              <a:t>Poco más de la mitad de los participantes refieren reacciones positivas, que  indican principalmente que el mensaje se comunica claramente.</a:t>
            </a:r>
          </a:p>
        </p:txBody>
      </p:sp>
      <p:pic>
        <p:nvPicPr>
          <p:cNvPr id="28681" name="Picture 2" descr="\\JAIMESOLORZANO\Users\Public\Documentos\Proyectos\Impacta PreTest  Campaña Patrimonio Cultural-INAH\Materiales a Evaluar\Cartel Equinoccio de Primavera 2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9675" y="1482725"/>
            <a:ext cx="3425825"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CuadroTexto"/>
          <p:cNvSpPr txBox="1"/>
          <p:nvPr/>
        </p:nvSpPr>
        <p:spPr>
          <a:xfrm>
            <a:off x="4803220" y="4621717"/>
            <a:ext cx="2653867" cy="2031325"/>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l">
              <a:defRPr/>
            </a:pPr>
            <a:r>
              <a:rPr lang="es-MX" sz="1800" dirty="0">
                <a:solidFill>
                  <a:schemeClr val="tx1"/>
                </a:solidFill>
              </a:rPr>
              <a:t>Sin embargo, casi la mitad señala aspectos negativos del mensaje: falta claridad, confuso, no agrada, simple, no es atractivo, etc.</a:t>
            </a:r>
          </a:p>
        </p:txBody>
      </p:sp>
      <p:sp>
        <p:nvSpPr>
          <p:cNvPr id="28685" name="10 CuadroTexto"/>
          <p:cNvSpPr txBox="1">
            <a:spLocks noChangeArrowheads="1"/>
          </p:cNvSpPr>
          <p:nvPr/>
        </p:nvSpPr>
        <p:spPr bwMode="auto">
          <a:xfrm>
            <a:off x="5565775" y="4130675"/>
            <a:ext cx="898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MX" sz="2000"/>
              <a:t>Vs.</a:t>
            </a:r>
          </a:p>
        </p:txBody>
      </p:sp>
      <p:sp>
        <p:nvSpPr>
          <p:cNvPr id="28686" name="11 Rectángulo"/>
          <p:cNvSpPr>
            <a:spLocks noChangeArrowheads="1"/>
          </p:cNvSpPr>
          <p:nvPr/>
        </p:nvSpPr>
        <p:spPr bwMode="auto">
          <a:xfrm>
            <a:off x="7551738" y="2241550"/>
            <a:ext cx="1560512"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1300" b="0" i="1">
                <a:solidFill>
                  <a:srgbClr val="C00000"/>
                </a:solidFill>
              </a:rPr>
              <a:t>“invita a conocer y cuidar el patrimonio”</a:t>
            </a:r>
          </a:p>
          <a:p>
            <a:r>
              <a:rPr lang="es-MX" sz="1300" b="0" i="1">
                <a:solidFill>
                  <a:srgbClr val="C00000"/>
                </a:solidFill>
              </a:rPr>
              <a:t>“que nos hagamos conscientes”</a:t>
            </a:r>
          </a:p>
        </p:txBody>
      </p:sp>
      <p:sp>
        <p:nvSpPr>
          <p:cNvPr id="28687" name="14 Rectángulo"/>
          <p:cNvSpPr>
            <a:spLocks noChangeArrowheads="1"/>
          </p:cNvSpPr>
          <p:nvPr/>
        </p:nvSpPr>
        <p:spPr bwMode="auto">
          <a:xfrm>
            <a:off x="7583488" y="4538663"/>
            <a:ext cx="1560512"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1300" b="0" i="1">
                <a:solidFill>
                  <a:srgbClr val="C00000"/>
                </a:solidFill>
              </a:rPr>
              <a:t>“”no gustan las fotos en blanco y negro”</a:t>
            </a:r>
          </a:p>
          <a:p>
            <a:endParaRPr lang="es-MX" sz="1300" b="0" i="1">
              <a:solidFill>
                <a:srgbClr val="C00000"/>
              </a:solidFill>
            </a:endParaRPr>
          </a:p>
          <a:p>
            <a:r>
              <a:rPr lang="es-MX" sz="1300" b="0" i="1">
                <a:solidFill>
                  <a:srgbClr val="C00000"/>
                </a:solidFill>
              </a:rPr>
              <a:t>“parece aviso de niña extraviada”</a:t>
            </a:r>
          </a:p>
          <a:p>
            <a:endParaRPr lang="es-MX" sz="1300" b="0" i="1">
              <a:solidFill>
                <a:srgbClr val="C00000"/>
              </a:solidFill>
            </a:endParaRPr>
          </a:p>
          <a:p>
            <a:r>
              <a:rPr lang="es-MX" sz="1300" b="0" i="1">
                <a:solidFill>
                  <a:srgbClr val="C00000"/>
                </a:solidFill>
              </a:rPr>
              <a:t>“parece de otra cosa, como que no queda claro”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bwMode="auto">
          <a:xfrm>
            <a:off x="771525" y="0"/>
            <a:ext cx="7853363"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s-ES" sz="1800" smtClean="0"/>
              <a:t>Evaluación Publicitaria </a:t>
            </a:r>
          </a:p>
        </p:txBody>
      </p:sp>
      <p:sp>
        <p:nvSpPr>
          <p:cNvPr id="29699"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282131D3-47A5-4D00-A530-869D602CDA01}" type="slidenum">
              <a:rPr lang="es-ES" sz="1400" b="0" i="1" smtClean="0">
                <a:solidFill>
                  <a:srgbClr val="800000"/>
                </a:solidFill>
                <a:latin typeface="Century Gothic" pitchFamily="34" charset="0"/>
              </a:rPr>
              <a:pPr/>
              <a:t>28</a:t>
            </a:fld>
            <a:r>
              <a:rPr lang="es-ES" sz="1400" b="0" smtClean="0">
                <a:solidFill>
                  <a:schemeClr val="tx1"/>
                </a:solidFill>
              </a:rPr>
              <a:t> </a:t>
            </a:r>
            <a:r>
              <a:rPr lang="es-ES" sz="1400" b="0" smtClean="0">
                <a:solidFill>
                  <a:srgbClr val="B40000"/>
                </a:solidFill>
              </a:rPr>
              <a:t>-</a:t>
            </a:r>
          </a:p>
        </p:txBody>
      </p:sp>
      <p:sp>
        <p:nvSpPr>
          <p:cNvPr id="29700" name="12 Rectángulo"/>
          <p:cNvSpPr>
            <a:spLocks noChangeArrowheads="1"/>
          </p:cNvSpPr>
          <p:nvPr/>
        </p:nvSpPr>
        <p:spPr bwMode="auto">
          <a:xfrm>
            <a:off x="523875" y="979488"/>
            <a:ext cx="4710113" cy="646112"/>
          </a:xfrm>
          <a:prstGeom prst="rect">
            <a:avLst/>
          </a:prstGeom>
          <a:solidFill>
            <a:srgbClr val="C00000"/>
          </a:solidFill>
          <a:ln w="22225" algn="ctr">
            <a:solidFill>
              <a:srgbClr val="000000"/>
            </a:solidFill>
            <a:round/>
            <a:headEnd/>
            <a:tailEnd/>
          </a:ln>
        </p:spPr>
        <p:txBody>
          <a:bodyPr anchor="ctr">
            <a:spAutoFit/>
          </a:bodyPr>
          <a:lstStyle/>
          <a:p>
            <a:endParaRPr lang="es-ES"/>
          </a:p>
          <a:p>
            <a:endParaRPr lang="es-ES"/>
          </a:p>
          <a:p>
            <a:endParaRPr lang="es-ES"/>
          </a:p>
          <a:p>
            <a:endParaRPr lang="es-MX"/>
          </a:p>
        </p:txBody>
      </p:sp>
      <p:sp>
        <p:nvSpPr>
          <p:cNvPr id="29701" name="6 Rectángulo redondeado"/>
          <p:cNvSpPr>
            <a:spLocks noChangeArrowheads="1"/>
          </p:cNvSpPr>
          <p:nvPr/>
        </p:nvSpPr>
        <p:spPr bwMode="auto">
          <a:xfrm>
            <a:off x="757238" y="1068388"/>
            <a:ext cx="7985125" cy="41433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dashDot"/>
                <a:round/>
                <a:headEnd/>
                <a:tailEnd/>
              </a14:hiddenLine>
            </a:ext>
          </a:extLst>
        </p:spPr>
        <p:txBody>
          <a:bodyPr anchor="ctr"/>
          <a:lstStyle/>
          <a:p>
            <a:pPr algn="just" eaLnBrk="1" hangingPunct="1"/>
            <a:r>
              <a:rPr lang="es-ES_tradnl" sz="1800">
                <a:solidFill>
                  <a:schemeClr val="bg1"/>
                </a:solidFill>
                <a:cs typeface="Arial" charset="0"/>
              </a:rPr>
              <a:t>Opinión General - CARTEL</a:t>
            </a:r>
          </a:p>
        </p:txBody>
      </p:sp>
      <p:graphicFrame>
        <p:nvGraphicFramePr>
          <p:cNvPr id="16" name="15 Tabla"/>
          <p:cNvGraphicFramePr>
            <a:graphicFrameLocks noGrp="1"/>
          </p:cNvGraphicFramePr>
          <p:nvPr/>
        </p:nvGraphicFramePr>
        <p:xfrm>
          <a:off x="1109663" y="1816100"/>
          <a:ext cx="6010275" cy="2278065"/>
        </p:xfrm>
        <a:graphic>
          <a:graphicData uri="http://schemas.openxmlformats.org/drawingml/2006/table">
            <a:tbl>
              <a:tblPr/>
              <a:tblGrid>
                <a:gridCol w="3327968"/>
                <a:gridCol w="670418"/>
                <a:gridCol w="670418"/>
                <a:gridCol w="670418"/>
                <a:gridCol w="671053"/>
              </a:tblGrid>
              <a:tr h="175236">
                <a:tc gridSpan="5">
                  <a:txBody>
                    <a:bodyPr/>
                    <a:lstStyle/>
                    <a:p>
                      <a:pPr algn="ctr">
                        <a:lnSpc>
                          <a:spcPct val="115000"/>
                        </a:lnSpc>
                        <a:spcAft>
                          <a:spcPts val="0"/>
                        </a:spcAft>
                      </a:pPr>
                      <a:r>
                        <a:rPr lang="es-MX" sz="1000" b="1" dirty="0" smtClean="0">
                          <a:solidFill>
                            <a:srgbClr val="FFFFFF"/>
                          </a:solidFill>
                          <a:latin typeface="Arial"/>
                          <a:ea typeface="Calibri"/>
                          <a:cs typeface="Times New Roman"/>
                        </a:rPr>
                        <a:t>POSITIVO</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75236">
                <a:tc>
                  <a:txBody>
                    <a:bodyPr/>
                    <a:lstStyle/>
                    <a:p>
                      <a:endParaRPr lang="es-MX" sz="1100">
                        <a:latin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Calibri"/>
                          <a:cs typeface="Times New Roman"/>
                        </a:rPr>
                        <a:t>DF</a:t>
                      </a:r>
                      <a:endParaRPr lang="es-MX" sz="1100" dirty="0">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CUE</a:t>
                      </a:r>
                      <a:endParaRPr lang="es-MX" sz="1100" dirty="0">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MER</a:t>
                      </a:r>
                      <a:endParaRPr lang="es-MX" sz="1100" dirty="0">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TOTAL</a:t>
                      </a:r>
                      <a:endParaRPr lang="es-MX" sz="1100" dirty="0">
                        <a:latin typeface="Calibri"/>
                        <a:ea typeface="Calibri"/>
                        <a:cs typeface="Times New Roman"/>
                      </a:endParaRPr>
                    </a:p>
                  </a:txBody>
                  <a:tcPr marL="68580" marR="6858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36">
                <a:tc>
                  <a:txBody>
                    <a:bodyPr/>
                    <a:lstStyle/>
                    <a:p>
                      <a:pPr>
                        <a:lnSpc>
                          <a:spcPct val="115000"/>
                        </a:lnSpc>
                        <a:spcAft>
                          <a:spcPts val="0"/>
                        </a:spcAft>
                      </a:pPr>
                      <a:r>
                        <a:rPr lang="es-MX" sz="1000" b="1" dirty="0">
                          <a:latin typeface="Arial"/>
                          <a:ea typeface="Times New Roman"/>
                          <a:cs typeface="Times New Roman"/>
                        </a:rPr>
                        <a:t>ME GUSTA/ BUENA IDEA</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14</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27</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18</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50471">
                <a:tc>
                  <a:txBody>
                    <a:bodyPr/>
                    <a:lstStyle/>
                    <a:p>
                      <a:pPr>
                        <a:lnSpc>
                          <a:spcPct val="115000"/>
                        </a:lnSpc>
                        <a:spcAft>
                          <a:spcPts val="0"/>
                        </a:spcAft>
                      </a:pPr>
                      <a:r>
                        <a:rPr lang="es-MX" sz="1000" b="1" dirty="0">
                          <a:latin typeface="Arial"/>
                          <a:ea typeface="Times New Roman"/>
                          <a:cs typeface="Times New Roman"/>
                        </a:rPr>
                        <a:t>HAY QUE PONER ATENCION A NUESTRO PATRIMONIO</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14</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9</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36">
                <a:tc>
                  <a:txBody>
                    <a:bodyPr/>
                    <a:lstStyle/>
                    <a:p>
                      <a:pPr>
                        <a:lnSpc>
                          <a:spcPct val="115000"/>
                        </a:lnSpc>
                        <a:spcAft>
                          <a:spcPts val="0"/>
                        </a:spcAft>
                      </a:pPr>
                      <a:r>
                        <a:rPr lang="es-MX" sz="1000" b="1" dirty="0">
                          <a:latin typeface="Arial"/>
                          <a:ea typeface="Times New Roman"/>
                          <a:cs typeface="Times New Roman"/>
                        </a:rPr>
                        <a:t>ES CLARO EL MENSAJE</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5</a:t>
                      </a:r>
                      <a:endParaRPr lang="es-MX" sz="110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36">
                <a:tc>
                  <a:txBody>
                    <a:bodyPr/>
                    <a:lstStyle/>
                    <a:p>
                      <a:pPr>
                        <a:lnSpc>
                          <a:spcPct val="115000"/>
                        </a:lnSpc>
                        <a:spcAft>
                          <a:spcPts val="0"/>
                        </a:spcAft>
                      </a:pPr>
                      <a:r>
                        <a:rPr lang="es-MX" sz="1000" b="1" dirty="0">
                          <a:latin typeface="Arial"/>
                          <a:ea typeface="Times New Roman"/>
                          <a:cs typeface="Times New Roman"/>
                        </a:rPr>
                        <a:t>SE ENFOCA A NIÑOS</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0</a:t>
                      </a:r>
                      <a:endParaRPr lang="es-MX" sz="1100" dirty="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0</a:t>
                      </a:r>
                      <a:endParaRPr lang="es-MX" sz="1100" dirty="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14</a:t>
                      </a:r>
                      <a:endParaRPr lang="es-MX" sz="1100" dirty="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5</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50471">
                <a:tc>
                  <a:txBody>
                    <a:bodyPr/>
                    <a:lstStyle/>
                    <a:p>
                      <a:pPr>
                        <a:lnSpc>
                          <a:spcPct val="115000"/>
                        </a:lnSpc>
                        <a:spcAft>
                          <a:spcPts val="0"/>
                        </a:spcAft>
                      </a:pPr>
                      <a:r>
                        <a:rPr lang="es-MX" sz="1000" b="1" dirty="0">
                          <a:latin typeface="Arial"/>
                          <a:ea typeface="Times New Roman"/>
                          <a:cs typeface="Times New Roman"/>
                        </a:rPr>
                        <a:t>ME GUSTA LA IMAGEN DE LA NIÑA HECHA COLAGE</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4</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50471">
                <a:tc>
                  <a:txBody>
                    <a:bodyPr/>
                    <a:lstStyle/>
                    <a:p>
                      <a:pPr>
                        <a:lnSpc>
                          <a:spcPct val="115000"/>
                        </a:lnSpc>
                        <a:spcAft>
                          <a:spcPts val="0"/>
                        </a:spcAft>
                      </a:pPr>
                      <a:r>
                        <a:rPr lang="es-MX" sz="1000" b="1" dirty="0">
                          <a:latin typeface="Arial"/>
                          <a:ea typeface="Times New Roman"/>
                          <a:cs typeface="Times New Roman"/>
                        </a:rPr>
                        <a:t>CUIDAR EL PATRIMIONIO PORQUE ES MIO Y POR LO QUE REPRESENTA</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14</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4</a:t>
                      </a:r>
                      <a:endParaRPr lang="es-MX" sz="110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36">
                <a:tc>
                  <a:txBody>
                    <a:bodyPr/>
                    <a:lstStyle/>
                    <a:p>
                      <a:pPr>
                        <a:lnSpc>
                          <a:spcPct val="115000"/>
                        </a:lnSpc>
                        <a:spcAft>
                          <a:spcPts val="0"/>
                        </a:spcAft>
                      </a:pPr>
                      <a:r>
                        <a:rPr lang="es-MX" sz="1000" b="1" dirty="0" smtClean="0">
                          <a:latin typeface="Arial"/>
                          <a:ea typeface="Times New Roman"/>
                          <a:cs typeface="Times New Roman"/>
                        </a:rPr>
                        <a:t>AYUDA</a:t>
                      </a:r>
                      <a:r>
                        <a:rPr lang="es-MX" sz="1000" b="1" baseline="0" dirty="0" smtClean="0">
                          <a:latin typeface="Arial"/>
                          <a:ea typeface="Times New Roman"/>
                          <a:cs typeface="Times New Roman"/>
                        </a:rPr>
                        <a:t> A</a:t>
                      </a:r>
                      <a:r>
                        <a:rPr lang="es-MX" sz="1000" b="1" dirty="0" smtClean="0">
                          <a:latin typeface="Arial"/>
                          <a:ea typeface="Times New Roman"/>
                          <a:cs typeface="Times New Roman"/>
                        </a:rPr>
                        <a:t> </a:t>
                      </a:r>
                      <a:r>
                        <a:rPr lang="es-MX" sz="1000" b="1" dirty="0">
                          <a:latin typeface="Arial"/>
                          <a:ea typeface="Times New Roman"/>
                          <a:cs typeface="Times New Roman"/>
                        </a:rPr>
                        <a:t>FOMENTAR MAS NUESTRO PATRIMONIO</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14</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4</a:t>
                      </a:r>
                      <a:endParaRPr lang="es-MX" sz="110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36">
                <a:tc>
                  <a:txBody>
                    <a:bodyPr/>
                    <a:lstStyle/>
                    <a:p>
                      <a:pPr>
                        <a:lnSpc>
                          <a:spcPct val="115000"/>
                        </a:lnSpc>
                        <a:spcAft>
                          <a:spcPts val="0"/>
                        </a:spcAft>
                      </a:pPr>
                      <a:r>
                        <a:rPr lang="es-MX" sz="1000" b="1" dirty="0">
                          <a:latin typeface="Arial"/>
                          <a:ea typeface="Times New Roman"/>
                          <a:cs typeface="Times New Roman"/>
                        </a:rPr>
                        <a:t>NUESTRA CULTURA Y TRADICIONES</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4</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graphicFrame>
        <p:nvGraphicFramePr>
          <p:cNvPr id="17" name="16 Tabla"/>
          <p:cNvGraphicFramePr>
            <a:graphicFrameLocks noGrp="1"/>
          </p:cNvGraphicFramePr>
          <p:nvPr/>
        </p:nvGraphicFramePr>
        <p:xfrm>
          <a:off x="1089025" y="4475163"/>
          <a:ext cx="6010275" cy="1401761"/>
        </p:xfrm>
        <a:graphic>
          <a:graphicData uri="http://schemas.openxmlformats.org/drawingml/2006/table">
            <a:tbl>
              <a:tblPr/>
              <a:tblGrid>
                <a:gridCol w="3327968"/>
                <a:gridCol w="670418"/>
                <a:gridCol w="670418"/>
                <a:gridCol w="670418"/>
                <a:gridCol w="671053"/>
              </a:tblGrid>
              <a:tr h="175220">
                <a:tc gridSpan="5">
                  <a:txBody>
                    <a:bodyPr/>
                    <a:lstStyle/>
                    <a:p>
                      <a:pPr algn="ctr">
                        <a:lnSpc>
                          <a:spcPct val="115000"/>
                        </a:lnSpc>
                        <a:spcAft>
                          <a:spcPts val="0"/>
                        </a:spcAft>
                      </a:pPr>
                      <a:r>
                        <a:rPr lang="es-MX" sz="1000" b="1" dirty="0" smtClean="0">
                          <a:solidFill>
                            <a:srgbClr val="FFFFFF"/>
                          </a:solidFill>
                          <a:latin typeface="Arial"/>
                          <a:ea typeface="Times New Roman"/>
                          <a:cs typeface="Times New Roman"/>
                        </a:rPr>
                        <a:t>NEGATIVO</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75220">
                <a:tc>
                  <a:txBody>
                    <a:bodyPr/>
                    <a:lstStyle/>
                    <a:p>
                      <a:endParaRPr lang="es-MX" sz="1100" dirty="0">
                        <a:latin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smtClean="0">
                          <a:latin typeface="Arial"/>
                          <a:ea typeface="Calibri"/>
                          <a:cs typeface="Times New Roman"/>
                        </a:rPr>
                        <a:t>DF</a:t>
                      </a:r>
                      <a:endParaRPr lang="es-MX" sz="1100" dirty="0">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CUE</a:t>
                      </a:r>
                      <a:endParaRPr lang="es-MX" sz="1100" dirty="0">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MER</a:t>
                      </a:r>
                      <a:endParaRPr lang="es-MX" sz="1100" dirty="0">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TOTAL</a:t>
                      </a:r>
                      <a:endParaRPr lang="es-MX" sz="1100" dirty="0">
                        <a:latin typeface="Calibri"/>
                        <a:ea typeface="Calibri"/>
                        <a:cs typeface="Times New Roman"/>
                      </a:endParaRPr>
                    </a:p>
                  </a:txBody>
                  <a:tcPr marL="68580" marR="6858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20">
                <a:tc>
                  <a:txBody>
                    <a:bodyPr/>
                    <a:lstStyle/>
                    <a:p>
                      <a:pPr>
                        <a:lnSpc>
                          <a:spcPct val="115000"/>
                        </a:lnSpc>
                        <a:spcAft>
                          <a:spcPts val="0"/>
                        </a:spcAft>
                      </a:pPr>
                      <a:r>
                        <a:rPr lang="es-MX" sz="1000" b="1" dirty="0">
                          <a:latin typeface="Arial"/>
                          <a:ea typeface="Times New Roman"/>
                          <a:cs typeface="Times New Roman"/>
                        </a:rPr>
                        <a:t>NECESITA MAS IMÁGENES DE PAISAJES</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13</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20">
                <a:tc>
                  <a:txBody>
                    <a:bodyPr/>
                    <a:lstStyle/>
                    <a:p>
                      <a:pPr>
                        <a:lnSpc>
                          <a:spcPct val="115000"/>
                        </a:lnSpc>
                        <a:spcAft>
                          <a:spcPts val="0"/>
                        </a:spcAft>
                      </a:pPr>
                      <a:r>
                        <a:rPr lang="es-MX" sz="1000" b="1" dirty="0">
                          <a:latin typeface="Arial"/>
                          <a:ea typeface="Times New Roman"/>
                          <a:cs typeface="Times New Roman"/>
                        </a:rPr>
                        <a:t>FALTA CREATIVIDAD/ COLOR</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14</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14</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13</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20">
                <a:tc>
                  <a:txBody>
                    <a:bodyPr/>
                    <a:lstStyle/>
                    <a:p>
                      <a:pPr>
                        <a:lnSpc>
                          <a:spcPct val="115000"/>
                        </a:lnSpc>
                        <a:spcAft>
                          <a:spcPts val="0"/>
                        </a:spcAft>
                      </a:pPr>
                      <a:r>
                        <a:rPr lang="es-MX" sz="1000" b="1" dirty="0">
                          <a:latin typeface="Arial"/>
                          <a:ea typeface="Times New Roman"/>
                          <a:cs typeface="Times New Roman"/>
                        </a:rPr>
                        <a:t>NO ES CLARO/ CONFUSO</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9</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20">
                <a:tc>
                  <a:txBody>
                    <a:bodyPr/>
                    <a:lstStyle/>
                    <a:p>
                      <a:pPr>
                        <a:lnSpc>
                          <a:spcPct val="115000"/>
                        </a:lnSpc>
                        <a:spcAft>
                          <a:spcPts val="0"/>
                        </a:spcAft>
                      </a:pPr>
                      <a:r>
                        <a:rPr lang="es-MX" sz="1000" b="1" dirty="0">
                          <a:latin typeface="Arial"/>
                          <a:ea typeface="Times New Roman"/>
                          <a:cs typeface="Times New Roman"/>
                        </a:rPr>
                        <a:t>NO INCITA A CONOCER AL PATRIMONIO</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4</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50441">
                <a:tc>
                  <a:txBody>
                    <a:bodyPr/>
                    <a:lstStyle/>
                    <a:p>
                      <a:pPr>
                        <a:lnSpc>
                          <a:spcPct val="115000"/>
                        </a:lnSpc>
                        <a:spcAft>
                          <a:spcPts val="0"/>
                        </a:spcAft>
                      </a:pPr>
                      <a:r>
                        <a:rPr lang="es-MX" sz="1000" b="1" dirty="0">
                          <a:latin typeface="Arial"/>
                          <a:ea typeface="Times New Roman"/>
                          <a:cs typeface="Times New Roman"/>
                        </a:rPr>
                        <a:t>PARECE CARTEL PARA ENCONTRAR A NIÑA EXTRAVIADA</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14</a:t>
                      </a:r>
                      <a:endParaRPr lang="es-MX" sz="1100" dirty="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0</a:t>
                      </a:r>
                      <a:endParaRPr lang="es-MX" sz="1100" dirty="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4</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graphicFrame>
        <p:nvGraphicFramePr>
          <p:cNvPr id="19" name="18 Tabla"/>
          <p:cNvGraphicFramePr>
            <a:graphicFrameLocks noGrp="1"/>
          </p:cNvGraphicFramePr>
          <p:nvPr/>
        </p:nvGraphicFramePr>
        <p:xfrm>
          <a:off x="1052513" y="6188075"/>
          <a:ext cx="6010275" cy="350838"/>
        </p:xfrm>
        <a:graphic>
          <a:graphicData uri="http://schemas.openxmlformats.org/drawingml/2006/table">
            <a:tbl>
              <a:tblPr/>
              <a:tblGrid>
                <a:gridCol w="3327968"/>
                <a:gridCol w="670418"/>
                <a:gridCol w="670418"/>
                <a:gridCol w="670418"/>
                <a:gridCol w="671053"/>
              </a:tblGrid>
              <a:tr h="175419">
                <a:tc>
                  <a:txBody>
                    <a:bodyPr/>
                    <a:lstStyle/>
                    <a:p>
                      <a:pPr>
                        <a:lnSpc>
                          <a:spcPct val="115000"/>
                        </a:lnSpc>
                        <a:spcAft>
                          <a:spcPts val="0"/>
                        </a:spcAft>
                      </a:pPr>
                      <a:r>
                        <a:rPr lang="es-MX" sz="1000" b="1" dirty="0">
                          <a:latin typeface="Arial"/>
                          <a:ea typeface="Times New Roman"/>
                          <a:cs typeface="Times New Roman"/>
                        </a:rPr>
                        <a:t>NS/ NI</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4</a:t>
                      </a:r>
                      <a:endParaRPr lang="es-MX" sz="1100" dirty="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0</a:t>
                      </a:r>
                      <a:endParaRPr lang="es-MX" sz="1100" dirty="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4</a:t>
                      </a:r>
                      <a:endParaRPr lang="es-MX" sz="1100" dirty="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3</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419">
                <a:tc>
                  <a:txBody>
                    <a:bodyPr/>
                    <a:lstStyle/>
                    <a:p>
                      <a:pPr>
                        <a:lnSpc>
                          <a:spcPct val="115000"/>
                        </a:lnSpc>
                        <a:spcAft>
                          <a:spcPts val="0"/>
                        </a:spcAft>
                      </a:pPr>
                      <a:r>
                        <a:rPr lang="es-MX" sz="1000" b="1" dirty="0" smtClean="0">
                          <a:latin typeface="Arial"/>
                          <a:ea typeface="Times New Roman"/>
                          <a:cs typeface="Times New Roman"/>
                        </a:rPr>
                        <a:t>TOTAL </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100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100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100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100</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
        <p:nvSpPr>
          <p:cNvPr id="29820" name="19 Cerrar llave"/>
          <p:cNvSpPr>
            <a:spLocks/>
          </p:cNvSpPr>
          <p:nvPr/>
        </p:nvSpPr>
        <p:spPr bwMode="auto">
          <a:xfrm>
            <a:off x="7267575" y="2381250"/>
            <a:ext cx="520700" cy="1906588"/>
          </a:xfrm>
          <a:prstGeom prst="rightBrace">
            <a:avLst>
              <a:gd name="adj1" fmla="val 8323"/>
              <a:gd name="adj2" fmla="val 50000"/>
            </a:avLst>
          </a:pr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s-MX"/>
          </a:p>
        </p:txBody>
      </p:sp>
      <p:sp>
        <p:nvSpPr>
          <p:cNvPr id="29821" name="20 Cerrar llave"/>
          <p:cNvSpPr>
            <a:spLocks/>
          </p:cNvSpPr>
          <p:nvPr/>
        </p:nvSpPr>
        <p:spPr bwMode="auto">
          <a:xfrm>
            <a:off x="7278688" y="4660900"/>
            <a:ext cx="519112" cy="1223963"/>
          </a:xfrm>
          <a:prstGeom prst="rightBrace">
            <a:avLst>
              <a:gd name="adj1" fmla="val 8329"/>
              <a:gd name="adj2" fmla="val 50000"/>
            </a:avLst>
          </a:pr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s-MX"/>
          </a:p>
          <a:p>
            <a:endParaRPr lang="es-MX"/>
          </a:p>
          <a:p>
            <a:endParaRPr lang="es-MX"/>
          </a:p>
          <a:p>
            <a:endParaRPr lang="es-MX"/>
          </a:p>
          <a:p>
            <a:endParaRPr lang="es-MX"/>
          </a:p>
          <a:p>
            <a:endParaRPr lang="es-MX"/>
          </a:p>
          <a:p>
            <a:endParaRPr lang="es-MX"/>
          </a:p>
          <a:p>
            <a:endParaRPr lang="es-MX"/>
          </a:p>
        </p:txBody>
      </p:sp>
      <p:sp>
        <p:nvSpPr>
          <p:cNvPr id="29822" name="21 CuadroTexto"/>
          <p:cNvSpPr txBox="1">
            <a:spLocks noChangeArrowheads="1"/>
          </p:cNvSpPr>
          <p:nvPr/>
        </p:nvSpPr>
        <p:spPr bwMode="auto">
          <a:xfrm>
            <a:off x="7788275" y="3152775"/>
            <a:ext cx="725488" cy="338138"/>
          </a:xfrm>
          <a:prstGeom prst="rect">
            <a:avLst/>
          </a:prstGeom>
          <a:solidFill>
            <a:srgbClr val="66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MX" sz="1600">
                <a:solidFill>
                  <a:schemeClr val="bg1"/>
                </a:solidFill>
              </a:rPr>
              <a:t>53%</a:t>
            </a:r>
          </a:p>
        </p:txBody>
      </p:sp>
      <p:sp>
        <p:nvSpPr>
          <p:cNvPr id="29823" name="22 CuadroTexto"/>
          <p:cNvSpPr txBox="1">
            <a:spLocks noChangeArrowheads="1"/>
          </p:cNvSpPr>
          <p:nvPr/>
        </p:nvSpPr>
        <p:spPr bwMode="auto">
          <a:xfrm>
            <a:off x="7804150" y="5102225"/>
            <a:ext cx="709613" cy="33972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MX" sz="1600">
                <a:solidFill>
                  <a:schemeClr val="bg1"/>
                </a:solidFill>
              </a:rPr>
              <a:t>43%</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bwMode="auto">
          <a:xfrm>
            <a:off x="771525" y="0"/>
            <a:ext cx="7853363"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s-ES" sz="1800" smtClean="0"/>
              <a:t>Evaluación Publicitaria </a:t>
            </a:r>
          </a:p>
        </p:txBody>
      </p:sp>
      <p:sp>
        <p:nvSpPr>
          <p:cNvPr id="30723"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C22C2F77-D958-4189-876F-D4830842C41F}" type="slidenum">
              <a:rPr lang="es-ES" sz="1400" b="0" i="1" smtClean="0">
                <a:solidFill>
                  <a:srgbClr val="800000"/>
                </a:solidFill>
                <a:latin typeface="Century Gothic" pitchFamily="34" charset="0"/>
              </a:rPr>
              <a:pPr/>
              <a:t>29</a:t>
            </a:fld>
            <a:r>
              <a:rPr lang="es-ES" sz="1400" b="0" smtClean="0">
                <a:solidFill>
                  <a:schemeClr val="tx1"/>
                </a:solidFill>
              </a:rPr>
              <a:t> </a:t>
            </a:r>
            <a:r>
              <a:rPr lang="es-ES" sz="1400" b="0" smtClean="0">
                <a:solidFill>
                  <a:srgbClr val="B40000"/>
                </a:solidFill>
              </a:rPr>
              <a:t>-</a:t>
            </a:r>
          </a:p>
        </p:txBody>
      </p:sp>
      <p:sp>
        <p:nvSpPr>
          <p:cNvPr id="30724" name="12 Rectángulo"/>
          <p:cNvSpPr>
            <a:spLocks noChangeArrowheads="1"/>
          </p:cNvSpPr>
          <p:nvPr/>
        </p:nvSpPr>
        <p:spPr bwMode="auto">
          <a:xfrm>
            <a:off x="523875" y="979488"/>
            <a:ext cx="4710113" cy="646112"/>
          </a:xfrm>
          <a:prstGeom prst="rect">
            <a:avLst/>
          </a:prstGeom>
          <a:solidFill>
            <a:srgbClr val="C00000"/>
          </a:solidFill>
          <a:ln w="22225" algn="ctr">
            <a:solidFill>
              <a:srgbClr val="000000"/>
            </a:solidFill>
            <a:round/>
            <a:headEnd/>
            <a:tailEnd/>
          </a:ln>
        </p:spPr>
        <p:txBody>
          <a:bodyPr anchor="ctr">
            <a:spAutoFit/>
          </a:bodyPr>
          <a:lstStyle/>
          <a:p>
            <a:endParaRPr lang="es-ES"/>
          </a:p>
          <a:p>
            <a:endParaRPr lang="es-ES"/>
          </a:p>
          <a:p>
            <a:endParaRPr lang="es-ES"/>
          </a:p>
          <a:p>
            <a:endParaRPr lang="es-MX"/>
          </a:p>
        </p:txBody>
      </p:sp>
      <p:sp>
        <p:nvSpPr>
          <p:cNvPr id="30725" name="6 Rectángulo redondeado"/>
          <p:cNvSpPr>
            <a:spLocks noChangeArrowheads="1"/>
          </p:cNvSpPr>
          <p:nvPr/>
        </p:nvSpPr>
        <p:spPr bwMode="auto">
          <a:xfrm>
            <a:off x="757238" y="1068388"/>
            <a:ext cx="7985125" cy="41433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dashDot"/>
                <a:round/>
                <a:headEnd/>
                <a:tailEnd/>
              </a14:hiddenLine>
            </a:ext>
          </a:extLst>
        </p:spPr>
        <p:txBody>
          <a:bodyPr anchor="ctr"/>
          <a:lstStyle/>
          <a:p>
            <a:pPr algn="just" eaLnBrk="1" hangingPunct="1"/>
            <a:r>
              <a:rPr lang="es-ES_tradnl" sz="1800">
                <a:solidFill>
                  <a:schemeClr val="bg1"/>
                </a:solidFill>
                <a:cs typeface="Arial" charset="0"/>
              </a:rPr>
              <a:t>Opinión General - CARTEL</a:t>
            </a:r>
          </a:p>
        </p:txBody>
      </p:sp>
      <p:sp>
        <p:nvSpPr>
          <p:cNvPr id="18" name="17 CuadroTexto"/>
          <p:cNvSpPr txBox="1"/>
          <p:nvPr/>
        </p:nvSpPr>
        <p:spPr>
          <a:xfrm>
            <a:off x="4824243" y="1711391"/>
            <a:ext cx="2653867" cy="1754326"/>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l">
              <a:defRPr/>
            </a:pPr>
            <a:r>
              <a:rPr lang="es-MX" sz="1800" dirty="0">
                <a:solidFill>
                  <a:schemeClr val="tx1"/>
                </a:solidFill>
              </a:rPr>
              <a:t>A la mitad de los informantes les agradó el Cartel. En especial por el mensaje y no tanto por el diseño.</a:t>
            </a:r>
          </a:p>
        </p:txBody>
      </p:sp>
      <p:pic>
        <p:nvPicPr>
          <p:cNvPr id="30729" name="Picture 2" descr="\\JAIMESOLORZANO\Users\Public\Documentos\Proyectos\Impacta PreTest  Campaña Patrimonio Cultural-INAH\Materiales a Evaluar\Cartel Equinoccio de Primavera 2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9675" y="1482725"/>
            <a:ext cx="3425825"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CuadroTexto"/>
          <p:cNvSpPr txBox="1"/>
          <p:nvPr/>
        </p:nvSpPr>
        <p:spPr>
          <a:xfrm>
            <a:off x="4803220" y="4464057"/>
            <a:ext cx="2417387" cy="2031325"/>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l">
              <a:defRPr/>
            </a:pPr>
            <a:r>
              <a:rPr lang="es-MX" sz="1800" dirty="0">
                <a:solidFill>
                  <a:schemeClr val="tx1"/>
                </a:solidFill>
              </a:rPr>
              <a:t>Mientras que a poco menos de la mitad de los participantes  no les agradó ya que esperan que sea más atractivo / llamativo y claro.</a:t>
            </a:r>
          </a:p>
        </p:txBody>
      </p:sp>
      <p:sp>
        <p:nvSpPr>
          <p:cNvPr id="30733" name="10 CuadroTexto"/>
          <p:cNvSpPr txBox="1">
            <a:spLocks noChangeArrowheads="1"/>
          </p:cNvSpPr>
          <p:nvPr/>
        </p:nvSpPr>
        <p:spPr bwMode="auto">
          <a:xfrm>
            <a:off x="5565775" y="3973513"/>
            <a:ext cx="898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MX" sz="2000"/>
              <a:t>Vs.</a:t>
            </a:r>
          </a:p>
        </p:txBody>
      </p:sp>
      <p:sp>
        <p:nvSpPr>
          <p:cNvPr id="30734" name="11 Rectángulo"/>
          <p:cNvSpPr>
            <a:spLocks noChangeArrowheads="1"/>
          </p:cNvSpPr>
          <p:nvPr/>
        </p:nvSpPr>
        <p:spPr bwMode="auto">
          <a:xfrm>
            <a:off x="7583488" y="1941513"/>
            <a:ext cx="1560512"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1300" b="0" i="1">
                <a:solidFill>
                  <a:srgbClr val="C00000"/>
                </a:solidFill>
              </a:rPr>
              <a:t>“”es justo lo que platicábamos de qué nos falta hacer”</a:t>
            </a:r>
          </a:p>
        </p:txBody>
      </p:sp>
      <p:sp>
        <p:nvSpPr>
          <p:cNvPr id="30735" name="14 Rectángulo"/>
          <p:cNvSpPr>
            <a:spLocks noChangeArrowheads="1"/>
          </p:cNvSpPr>
          <p:nvPr/>
        </p:nvSpPr>
        <p:spPr bwMode="auto">
          <a:xfrm>
            <a:off x="7331075" y="3965575"/>
            <a:ext cx="1812925"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1300" b="0" i="1">
                <a:solidFill>
                  <a:srgbClr val="C00000"/>
                </a:solidFill>
              </a:rPr>
              <a:t>“es muy gris”</a:t>
            </a:r>
          </a:p>
          <a:p>
            <a:r>
              <a:rPr lang="es-MX" sz="1300" b="0" i="1">
                <a:solidFill>
                  <a:srgbClr val="C00000"/>
                </a:solidFill>
              </a:rPr>
              <a:t>“no se ve el efecto que quisieron hacer con la niña”</a:t>
            </a:r>
          </a:p>
          <a:p>
            <a:r>
              <a:rPr lang="es-MX" sz="1300" b="0" i="1">
                <a:solidFill>
                  <a:srgbClr val="C00000"/>
                </a:solidFill>
              </a:rPr>
              <a:t>“no se entiende la parte de la película en blanco y negro”</a:t>
            </a:r>
          </a:p>
          <a:p>
            <a:r>
              <a:rPr lang="es-MX" sz="1300" b="0" i="1">
                <a:solidFill>
                  <a:srgbClr val="C00000"/>
                </a:solidFill>
              </a:rPr>
              <a:t>“deberían usar imágenes del PC, hay muchísimas cosas muy buenas que poner, por qué la niña”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90DFDE52-D4A9-4DAB-84E1-EB32566EBD93}" type="slidenum">
              <a:rPr lang="es-ES" sz="1400" b="0" i="1" smtClean="0">
                <a:solidFill>
                  <a:srgbClr val="800000"/>
                </a:solidFill>
                <a:latin typeface="Century Gothic" pitchFamily="34" charset="0"/>
              </a:rPr>
              <a:pPr/>
              <a:t>3</a:t>
            </a:fld>
            <a:r>
              <a:rPr lang="es-ES" sz="1400" b="0" smtClean="0">
                <a:solidFill>
                  <a:schemeClr val="tx1"/>
                </a:solidFill>
              </a:rPr>
              <a:t> </a:t>
            </a:r>
            <a:r>
              <a:rPr lang="es-ES" sz="1400" b="0" smtClean="0">
                <a:solidFill>
                  <a:srgbClr val="B40000"/>
                </a:solidFill>
              </a:rPr>
              <a:t>-</a:t>
            </a:r>
          </a:p>
        </p:txBody>
      </p:sp>
      <p:sp>
        <p:nvSpPr>
          <p:cNvPr id="4099" name="Rectangle 2"/>
          <p:cNvSpPr>
            <a:spLocks noChangeArrowheads="1"/>
          </p:cNvSpPr>
          <p:nvPr/>
        </p:nvSpPr>
        <p:spPr bwMode="auto">
          <a:xfrm>
            <a:off x="749300" y="88900"/>
            <a:ext cx="7346950" cy="558800"/>
          </a:xfrm>
          <a:prstGeom prst="rect">
            <a:avLst/>
          </a:prstGeom>
          <a:gradFill rotWithShape="0">
            <a:gsLst>
              <a:gs pos="0">
                <a:srgbClr val="EAEAEA"/>
              </a:gs>
              <a:gs pos="100000">
                <a:srgbClr val="F0F0F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sp>
        <p:nvSpPr>
          <p:cNvPr id="4100" name="Rectangle 3"/>
          <p:cNvSpPr>
            <a:spLocks noGrp="1" noChangeArrowheads="1"/>
          </p:cNvSpPr>
          <p:nvPr>
            <p:ph type="title" idx="4294967295"/>
          </p:nvPr>
        </p:nvSpPr>
        <p:spPr bwMode="auto">
          <a:xfrm>
            <a:off x="781050" y="0"/>
            <a:ext cx="7248525"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l" eaLnBrk="1" hangingPunct="1"/>
            <a:r>
              <a:rPr lang="es-MX" sz="1800" smtClean="0"/>
              <a:t>Antecedentes</a:t>
            </a:r>
            <a:endParaRPr lang="es-ES" sz="1800" smtClean="0"/>
          </a:p>
        </p:txBody>
      </p:sp>
      <p:sp>
        <p:nvSpPr>
          <p:cNvPr id="4101" name="Rectangle 3"/>
          <p:cNvSpPr txBox="1">
            <a:spLocks noChangeArrowheads="1"/>
          </p:cNvSpPr>
          <p:nvPr/>
        </p:nvSpPr>
        <p:spPr bwMode="auto">
          <a:xfrm>
            <a:off x="574675" y="866775"/>
            <a:ext cx="7607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algn="just" eaLnBrk="1" hangingPunct="1">
              <a:lnSpc>
                <a:spcPct val="90000"/>
              </a:lnSpc>
              <a:spcBef>
                <a:spcPct val="35000"/>
              </a:spcBef>
            </a:pPr>
            <a:r>
              <a:rPr lang="es-ES" sz="1600">
                <a:solidFill>
                  <a:srgbClr val="990000"/>
                </a:solidFill>
              </a:rPr>
              <a:t>	</a:t>
            </a:r>
            <a:endParaRPr lang="es-ES" sz="1600" b="0">
              <a:solidFill>
                <a:srgbClr val="990000"/>
              </a:solidFill>
            </a:endParaRPr>
          </a:p>
        </p:txBody>
      </p:sp>
      <p:sp>
        <p:nvSpPr>
          <p:cNvPr id="4102" name="Rectangle 3"/>
          <p:cNvSpPr txBox="1">
            <a:spLocks noChangeArrowheads="1"/>
          </p:cNvSpPr>
          <p:nvPr/>
        </p:nvSpPr>
        <p:spPr bwMode="auto">
          <a:xfrm>
            <a:off x="533400" y="892175"/>
            <a:ext cx="8372475" cy="5224463"/>
          </a:xfrm>
          <a:prstGeom prst="rect">
            <a:avLst/>
          </a:prstGeom>
          <a:noFill/>
          <a:ln w="9525">
            <a:noFill/>
            <a:miter lim="800000"/>
            <a:headEnd/>
            <a:tailEnd/>
          </a:ln>
        </p:spPr>
        <p:txBody>
          <a:bodyPr/>
          <a:lstStyle/>
          <a:p>
            <a:pPr algn="just">
              <a:defRPr/>
            </a:pPr>
            <a:r>
              <a:rPr lang="es-ES" sz="1600" b="0" dirty="0">
                <a:solidFill>
                  <a:schemeClr val="tx1">
                    <a:lumMod val="65000"/>
                    <a:lumOff val="35000"/>
                  </a:schemeClr>
                </a:solidFill>
              </a:rPr>
              <a:t>En el “Acuerdo por el que se establecen los lineamientos generales para la orientación, planeación, autorización, coordinación, supervisión y evaluación de las estrategias, los programas y las campañas de comunicación social de las dependencias y entidades de la Administración Pública Federal”, publicado en el Diario Oficial el 28 de diciembre de 2009 y que entró en vigor a partir del 1º de febrero del 2010, se obliga a las dependencias y entidades llevar a cabo estudios que permitan evaluar la pertinencia y/o efectividad de sus campañas prioritarias definidas en el programa anual de comunicación social. Dichos estudios se llevarán a cabo apegándose a los criterios metodológicos que emita la Dirección General de Normatividad de la Comunicación (DGNC) de la SEGOB; remitiéndose los resultados a ésta.</a:t>
            </a:r>
          </a:p>
          <a:p>
            <a:pPr algn="just">
              <a:defRPr/>
            </a:pPr>
            <a:endParaRPr lang="es-MX" sz="1600" b="0" dirty="0">
              <a:solidFill>
                <a:schemeClr val="tx1">
                  <a:lumMod val="65000"/>
                  <a:lumOff val="35000"/>
                </a:schemeClr>
              </a:solidFill>
            </a:endParaRPr>
          </a:p>
          <a:p>
            <a:pPr algn="just">
              <a:defRPr/>
            </a:pPr>
            <a:endParaRPr lang="es-MX" sz="600" b="0" dirty="0">
              <a:solidFill>
                <a:schemeClr val="tx1">
                  <a:lumMod val="65000"/>
                  <a:lumOff val="35000"/>
                </a:schemeClr>
              </a:solidFill>
            </a:endParaRPr>
          </a:p>
          <a:p>
            <a:pPr algn="just">
              <a:defRPr/>
            </a:pPr>
            <a:r>
              <a:rPr lang="es-ES" sz="1600" b="0" dirty="0">
                <a:solidFill>
                  <a:schemeClr val="tx1">
                    <a:lumMod val="65000"/>
                    <a:lumOff val="35000"/>
                  </a:schemeClr>
                </a:solidFill>
              </a:rPr>
              <a:t>Es pertinente informar que nuestra empresa tiene amplia experiencia, desde el año 2004, en la realización de estudios de evaluación de las campañas de comunicación social de diversas dependencias del gobierno federal, ya sea en la modalidad de tipo Pre-test o de tipo Post-test. Siempre cumpliendo con los parámetros de normatividad que al respecto emitió la DGNC de la SEGOB.  En el CV que se anexa a esta propuesta se pueden apreciar algunos ejemplos de las campañas que hemos evaluado.  De hecho tenemos un producto de línea llamado IMPACTA® que ha servido para realizar múltiples evaluaciones de tipo Post-test.</a:t>
            </a:r>
            <a:endParaRPr lang="es-ES" sz="600" b="0" dirty="0">
              <a:solidFill>
                <a:schemeClr val="tx1">
                  <a:lumMod val="65000"/>
                  <a:lumOff val="35000"/>
                </a:schemeClr>
              </a:solidFill>
            </a:endParaRPr>
          </a:p>
          <a:p>
            <a:pPr algn="just">
              <a:defRPr/>
            </a:pPr>
            <a:endParaRPr lang="es-ES" sz="600" b="0" dirty="0">
              <a:solidFill>
                <a:schemeClr val="tx1">
                  <a:lumMod val="65000"/>
                  <a:lumOff val="35000"/>
                </a:schemeClr>
              </a:solidFill>
            </a:endParaRPr>
          </a:p>
          <a:p>
            <a:pPr algn="just">
              <a:defRPr/>
            </a:pPr>
            <a:endParaRPr lang="es-MX" sz="1600" b="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bwMode="auto">
          <a:xfrm>
            <a:off x="771525" y="0"/>
            <a:ext cx="7853363"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s-ES" sz="1800" smtClean="0"/>
              <a:t>Evaluación Publicitaria </a:t>
            </a:r>
          </a:p>
        </p:txBody>
      </p:sp>
      <p:sp>
        <p:nvSpPr>
          <p:cNvPr id="31747"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A4CF42A8-3D36-46CD-9D1B-1EB76C60DD83}" type="slidenum">
              <a:rPr lang="es-ES" sz="1400" b="0" i="1" smtClean="0">
                <a:solidFill>
                  <a:srgbClr val="800000"/>
                </a:solidFill>
                <a:latin typeface="Century Gothic" pitchFamily="34" charset="0"/>
              </a:rPr>
              <a:pPr/>
              <a:t>30</a:t>
            </a:fld>
            <a:r>
              <a:rPr lang="es-ES" sz="1400" b="0" smtClean="0">
                <a:solidFill>
                  <a:schemeClr val="tx1"/>
                </a:solidFill>
              </a:rPr>
              <a:t> </a:t>
            </a:r>
            <a:r>
              <a:rPr lang="es-ES" sz="1400" b="0" smtClean="0">
                <a:solidFill>
                  <a:srgbClr val="B40000"/>
                </a:solidFill>
              </a:rPr>
              <a:t>-</a:t>
            </a:r>
          </a:p>
        </p:txBody>
      </p:sp>
      <p:sp>
        <p:nvSpPr>
          <p:cNvPr id="31748" name="12 Rectángulo"/>
          <p:cNvSpPr>
            <a:spLocks noChangeArrowheads="1"/>
          </p:cNvSpPr>
          <p:nvPr/>
        </p:nvSpPr>
        <p:spPr bwMode="auto">
          <a:xfrm>
            <a:off x="523875" y="979488"/>
            <a:ext cx="4710113" cy="646112"/>
          </a:xfrm>
          <a:prstGeom prst="rect">
            <a:avLst/>
          </a:prstGeom>
          <a:solidFill>
            <a:srgbClr val="C00000"/>
          </a:solidFill>
          <a:ln w="22225" algn="ctr">
            <a:solidFill>
              <a:srgbClr val="000000"/>
            </a:solidFill>
            <a:round/>
            <a:headEnd/>
            <a:tailEnd/>
          </a:ln>
        </p:spPr>
        <p:txBody>
          <a:bodyPr anchor="ctr">
            <a:spAutoFit/>
          </a:bodyPr>
          <a:lstStyle/>
          <a:p>
            <a:endParaRPr lang="es-ES"/>
          </a:p>
          <a:p>
            <a:endParaRPr lang="es-ES"/>
          </a:p>
          <a:p>
            <a:endParaRPr lang="es-ES"/>
          </a:p>
          <a:p>
            <a:endParaRPr lang="es-MX"/>
          </a:p>
        </p:txBody>
      </p:sp>
      <p:sp>
        <p:nvSpPr>
          <p:cNvPr id="31749" name="6 Rectángulo redondeado"/>
          <p:cNvSpPr>
            <a:spLocks noChangeArrowheads="1"/>
          </p:cNvSpPr>
          <p:nvPr/>
        </p:nvSpPr>
        <p:spPr bwMode="auto">
          <a:xfrm>
            <a:off x="757238" y="1068388"/>
            <a:ext cx="7985125" cy="41433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dashDot"/>
                <a:round/>
                <a:headEnd/>
                <a:tailEnd/>
              </a14:hiddenLine>
            </a:ext>
          </a:extLst>
        </p:spPr>
        <p:txBody>
          <a:bodyPr anchor="ctr"/>
          <a:lstStyle/>
          <a:p>
            <a:pPr algn="just" eaLnBrk="1" hangingPunct="1"/>
            <a:r>
              <a:rPr lang="es-ES_tradnl" sz="1800">
                <a:solidFill>
                  <a:schemeClr val="bg1"/>
                </a:solidFill>
                <a:cs typeface="Arial" charset="0"/>
              </a:rPr>
              <a:t>Mensaje que comunica- CARTEL</a:t>
            </a:r>
          </a:p>
        </p:txBody>
      </p:sp>
      <p:graphicFrame>
        <p:nvGraphicFramePr>
          <p:cNvPr id="16" name="15 Tabla"/>
          <p:cNvGraphicFramePr>
            <a:graphicFrameLocks noGrp="1"/>
          </p:cNvGraphicFramePr>
          <p:nvPr/>
        </p:nvGraphicFramePr>
        <p:xfrm>
          <a:off x="1603375" y="1898650"/>
          <a:ext cx="6096000" cy="3327399"/>
        </p:xfrm>
        <a:graphic>
          <a:graphicData uri="http://schemas.openxmlformats.org/drawingml/2006/table">
            <a:tbl>
              <a:tblPr/>
              <a:tblGrid>
                <a:gridCol w="3483068"/>
                <a:gridCol w="652759"/>
                <a:gridCol w="653391"/>
                <a:gridCol w="653391"/>
                <a:gridCol w="653391"/>
              </a:tblGrid>
              <a:tr h="175298">
                <a:tc gridSpan="5">
                  <a:txBody>
                    <a:bodyPr/>
                    <a:lstStyle/>
                    <a:p>
                      <a:pPr algn="ctr">
                        <a:lnSpc>
                          <a:spcPct val="115000"/>
                        </a:lnSpc>
                        <a:spcAft>
                          <a:spcPts val="0"/>
                        </a:spcAft>
                      </a:pPr>
                      <a:r>
                        <a:rPr lang="es-MX" sz="1000" b="1" dirty="0">
                          <a:solidFill>
                            <a:srgbClr val="FFFFFF"/>
                          </a:solidFill>
                          <a:latin typeface="Arial"/>
                          <a:ea typeface="Times New Roman"/>
                          <a:cs typeface="Times New Roman"/>
                        </a:rPr>
                        <a:t>MENSAJE QUE COMUNICA</a:t>
                      </a:r>
                      <a:endParaRPr lang="es-MX" sz="1100" dirty="0">
                        <a:latin typeface="Calibri"/>
                        <a:ea typeface="Calibri"/>
                        <a:cs typeface="Times New Roman"/>
                      </a:endParaRPr>
                    </a:p>
                  </a:txBody>
                  <a:tcPr marL="68260" marR="6826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48962">
                <a:tc>
                  <a:txBody>
                    <a:bodyPr/>
                    <a:lstStyle/>
                    <a:p>
                      <a:endParaRPr lang="es-MX" sz="1100">
                        <a:latin typeface="Calibri"/>
                        <a:cs typeface="Times New Roman"/>
                      </a:endParaRPr>
                    </a:p>
                  </a:txBody>
                  <a:tcPr marL="68260" marR="6826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Calibri"/>
                          <a:cs typeface="Times New Roman"/>
                        </a:rPr>
                        <a:t>DF</a:t>
                      </a:r>
                      <a:endParaRPr lang="es-MX" sz="1100" dirty="0">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CUE</a:t>
                      </a:r>
                      <a:endParaRPr lang="es-MX" sz="1100" dirty="0">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MER</a:t>
                      </a:r>
                      <a:endParaRPr lang="es-MX" sz="1100" dirty="0">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TOTAL</a:t>
                      </a:r>
                      <a:endParaRPr lang="es-MX" sz="1100" dirty="0">
                        <a:latin typeface="Calibri"/>
                        <a:ea typeface="Calibri"/>
                        <a:cs typeface="Times New Roman"/>
                      </a:endParaRPr>
                    </a:p>
                  </a:txBody>
                  <a:tcPr marL="68580" marR="6858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98">
                <a:tc>
                  <a:txBody>
                    <a:bodyPr/>
                    <a:lstStyle/>
                    <a:p>
                      <a:pPr>
                        <a:lnSpc>
                          <a:spcPct val="115000"/>
                        </a:lnSpc>
                        <a:spcAft>
                          <a:spcPts val="0"/>
                        </a:spcAft>
                      </a:pPr>
                      <a:r>
                        <a:rPr lang="es-MX" sz="1000" b="1">
                          <a:latin typeface="Arial"/>
                          <a:ea typeface="Times New Roman"/>
                          <a:cs typeface="Times New Roman"/>
                        </a:rPr>
                        <a:t>NINGUNO</a:t>
                      </a:r>
                      <a:endParaRPr lang="es-MX" sz="1100">
                        <a:latin typeface="Calibri"/>
                        <a:ea typeface="Calibri"/>
                        <a:cs typeface="Times New Roman"/>
                      </a:endParaRPr>
                    </a:p>
                  </a:txBody>
                  <a:tcPr marL="68260" marR="6826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4</a:t>
                      </a:r>
                      <a:endParaRPr lang="es-MX" sz="1100">
                        <a:latin typeface="Calibri"/>
                        <a:ea typeface="Calibri"/>
                        <a:cs typeface="Times New Roman"/>
                      </a:endParaRPr>
                    </a:p>
                  </a:txBody>
                  <a:tcPr marL="68260" marR="6826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260" marR="6826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260" marR="6826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a:t>
                      </a:r>
                      <a:endParaRPr lang="es-MX" sz="1100">
                        <a:latin typeface="Calibri"/>
                        <a:ea typeface="Calibri"/>
                        <a:cs typeface="Times New Roman"/>
                      </a:endParaRPr>
                    </a:p>
                  </a:txBody>
                  <a:tcPr marL="68260" marR="6826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50597">
                <a:tc>
                  <a:txBody>
                    <a:bodyPr/>
                    <a:lstStyle/>
                    <a:p>
                      <a:pPr>
                        <a:lnSpc>
                          <a:spcPct val="115000"/>
                        </a:lnSpc>
                        <a:spcAft>
                          <a:spcPts val="0"/>
                        </a:spcAft>
                      </a:pPr>
                      <a:r>
                        <a:rPr lang="es-MX" sz="1000" b="1" dirty="0">
                          <a:latin typeface="Arial"/>
                          <a:ea typeface="Times New Roman"/>
                          <a:cs typeface="Times New Roman"/>
                        </a:rPr>
                        <a:t>CUIDAR EL PATRIMIONIO PORQUE ES MIO Y POR LO QUE REPRESENTA</a:t>
                      </a:r>
                      <a:endParaRPr lang="es-MX" sz="1100" dirty="0">
                        <a:latin typeface="Calibri"/>
                        <a:ea typeface="Calibri"/>
                        <a:cs typeface="Times New Roman"/>
                      </a:endParaRPr>
                    </a:p>
                  </a:txBody>
                  <a:tcPr marL="68260" marR="6826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28</a:t>
                      </a:r>
                      <a:endParaRPr lang="es-MX" sz="1100">
                        <a:latin typeface="Calibri"/>
                        <a:ea typeface="Calibri"/>
                        <a:cs typeface="Times New Roman"/>
                      </a:endParaRPr>
                    </a:p>
                  </a:txBody>
                  <a:tcPr marL="68260" marR="6826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50</a:t>
                      </a:r>
                      <a:endParaRPr lang="es-MX" sz="1100">
                        <a:latin typeface="Calibri"/>
                        <a:ea typeface="Calibri"/>
                        <a:cs typeface="Times New Roman"/>
                      </a:endParaRPr>
                    </a:p>
                  </a:txBody>
                  <a:tcPr marL="68260" marR="6826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260" marR="6826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30</a:t>
                      </a:r>
                      <a:endParaRPr lang="es-MX" sz="1100" dirty="0">
                        <a:latin typeface="Calibri"/>
                        <a:ea typeface="Calibri"/>
                        <a:cs typeface="Times New Roman"/>
                      </a:endParaRPr>
                    </a:p>
                  </a:txBody>
                  <a:tcPr marL="68260" marR="6826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50597">
                <a:tc>
                  <a:txBody>
                    <a:bodyPr/>
                    <a:lstStyle/>
                    <a:p>
                      <a:pPr>
                        <a:lnSpc>
                          <a:spcPct val="115000"/>
                        </a:lnSpc>
                        <a:spcAft>
                          <a:spcPts val="0"/>
                        </a:spcAft>
                      </a:pPr>
                      <a:r>
                        <a:rPr lang="es-MX" sz="1000" b="1" dirty="0">
                          <a:latin typeface="Arial"/>
                          <a:ea typeface="Times New Roman"/>
                          <a:cs typeface="Times New Roman"/>
                        </a:rPr>
                        <a:t>INVITA A QUE CONOZCAMOS NUESTRO PATRIMONIO Y CUIDARLO</a:t>
                      </a:r>
                      <a:endParaRPr lang="es-MX" sz="1100" dirty="0">
                        <a:latin typeface="Calibri"/>
                        <a:ea typeface="Calibri"/>
                        <a:cs typeface="Times New Roman"/>
                      </a:endParaRPr>
                    </a:p>
                  </a:txBody>
                  <a:tcPr marL="68260" marR="6826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260" marR="6826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8260" marR="6826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49</a:t>
                      </a:r>
                      <a:endParaRPr lang="es-MX" sz="1100">
                        <a:latin typeface="Calibri"/>
                        <a:ea typeface="Calibri"/>
                        <a:cs typeface="Times New Roman"/>
                      </a:endParaRPr>
                    </a:p>
                  </a:txBody>
                  <a:tcPr marL="68260" marR="6826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25</a:t>
                      </a:r>
                      <a:endParaRPr lang="es-MX" sz="1100">
                        <a:latin typeface="Calibri"/>
                        <a:ea typeface="Calibri"/>
                        <a:cs typeface="Times New Roman"/>
                      </a:endParaRPr>
                    </a:p>
                  </a:txBody>
                  <a:tcPr marL="68260" marR="6826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98">
                <a:tc>
                  <a:txBody>
                    <a:bodyPr/>
                    <a:lstStyle/>
                    <a:p>
                      <a:pPr>
                        <a:lnSpc>
                          <a:spcPct val="115000"/>
                        </a:lnSpc>
                        <a:spcAft>
                          <a:spcPts val="0"/>
                        </a:spcAft>
                      </a:pPr>
                      <a:r>
                        <a:rPr lang="es-MX" sz="1000" b="1" dirty="0" smtClean="0">
                          <a:latin typeface="Arial"/>
                          <a:ea typeface="Times New Roman"/>
                          <a:cs typeface="Times New Roman"/>
                        </a:rPr>
                        <a:t>SOBRE</a:t>
                      </a:r>
                      <a:r>
                        <a:rPr lang="es-MX" sz="1000" b="1" baseline="0" dirty="0" smtClean="0">
                          <a:latin typeface="Arial"/>
                          <a:ea typeface="Times New Roman"/>
                          <a:cs typeface="Times New Roman"/>
                        </a:rPr>
                        <a:t> </a:t>
                      </a:r>
                      <a:r>
                        <a:rPr lang="es-MX" sz="1000" b="1" dirty="0" smtClean="0">
                          <a:latin typeface="Arial"/>
                          <a:ea typeface="Times New Roman"/>
                          <a:cs typeface="Times New Roman"/>
                        </a:rPr>
                        <a:t>NUESTRA </a:t>
                      </a:r>
                      <a:r>
                        <a:rPr lang="es-MX" sz="1000" b="1" dirty="0">
                          <a:latin typeface="Arial"/>
                          <a:ea typeface="Times New Roman"/>
                          <a:cs typeface="Times New Roman"/>
                        </a:rPr>
                        <a:t>CULTURA Y TRADICIONES</a:t>
                      </a:r>
                      <a:endParaRPr lang="es-MX" sz="1100" dirty="0">
                        <a:latin typeface="Calibri"/>
                        <a:ea typeface="Calibri"/>
                        <a:cs typeface="Times New Roman"/>
                      </a:endParaRPr>
                    </a:p>
                  </a:txBody>
                  <a:tcPr marL="68260" marR="6826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14</a:t>
                      </a:r>
                      <a:endParaRPr lang="es-MX" sz="1100">
                        <a:latin typeface="Calibri"/>
                        <a:ea typeface="Calibri"/>
                        <a:cs typeface="Times New Roman"/>
                      </a:endParaRPr>
                    </a:p>
                  </a:txBody>
                  <a:tcPr marL="68260" marR="6826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260" marR="6826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260" marR="6826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13</a:t>
                      </a:r>
                      <a:endParaRPr lang="es-MX" sz="1100" dirty="0">
                        <a:latin typeface="Calibri"/>
                        <a:ea typeface="Calibri"/>
                        <a:cs typeface="Times New Roman"/>
                      </a:endParaRPr>
                    </a:p>
                  </a:txBody>
                  <a:tcPr marL="68260" marR="6826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98">
                <a:tc>
                  <a:txBody>
                    <a:bodyPr/>
                    <a:lstStyle/>
                    <a:p>
                      <a:pPr>
                        <a:lnSpc>
                          <a:spcPct val="115000"/>
                        </a:lnSpc>
                        <a:spcAft>
                          <a:spcPts val="0"/>
                        </a:spcAft>
                      </a:pPr>
                      <a:r>
                        <a:rPr lang="es-MX" sz="1000" b="1" dirty="0">
                          <a:latin typeface="Arial"/>
                          <a:ea typeface="Times New Roman"/>
                          <a:cs typeface="Times New Roman"/>
                        </a:rPr>
                        <a:t>DIRIGIDO A LA FAMILIA</a:t>
                      </a:r>
                      <a:endParaRPr lang="es-MX" sz="1100" dirty="0">
                        <a:latin typeface="Calibri"/>
                        <a:ea typeface="Calibri"/>
                        <a:cs typeface="Times New Roman"/>
                      </a:endParaRPr>
                    </a:p>
                  </a:txBody>
                  <a:tcPr marL="68260" marR="6826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260" marR="6826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260" marR="6826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26</a:t>
                      </a:r>
                      <a:endParaRPr lang="es-MX" sz="1100">
                        <a:latin typeface="Calibri"/>
                        <a:ea typeface="Calibri"/>
                        <a:cs typeface="Times New Roman"/>
                      </a:endParaRPr>
                    </a:p>
                  </a:txBody>
                  <a:tcPr marL="68260" marR="6826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13</a:t>
                      </a:r>
                      <a:endParaRPr lang="es-MX" sz="1100" dirty="0">
                        <a:latin typeface="Calibri"/>
                        <a:ea typeface="Calibri"/>
                        <a:cs typeface="Times New Roman"/>
                      </a:endParaRPr>
                    </a:p>
                  </a:txBody>
                  <a:tcPr marL="68260" marR="6826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50597">
                <a:tc>
                  <a:txBody>
                    <a:bodyPr/>
                    <a:lstStyle/>
                    <a:p>
                      <a:pPr>
                        <a:lnSpc>
                          <a:spcPct val="115000"/>
                        </a:lnSpc>
                        <a:spcAft>
                          <a:spcPts val="0"/>
                        </a:spcAft>
                      </a:pPr>
                      <a:r>
                        <a:rPr lang="es-MX" sz="1000" b="1">
                          <a:latin typeface="Arial"/>
                          <a:ea typeface="Times New Roman"/>
                          <a:cs typeface="Times New Roman"/>
                        </a:rPr>
                        <a:t>HAY INSTITUCIONES QUE SE ENCARGAN DE CUIDAR NUESTRO PATRIMONIO PARA QUE LO CUIDEMOS</a:t>
                      </a:r>
                      <a:endParaRPr lang="es-MX" sz="1100">
                        <a:latin typeface="Calibri"/>
                        <a:ea typeface="Calibri"/>
                        <a:cs typeface="Times New Roman"/>
                      </a:endParaRPr>
                    </a:p>
                  </a:txBody>
                  <a:tcPr marL="68260" marR="6826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14</a:t>
                      </a:r>
                      <a:endParaRPr lang="es-MX" sz="1100">
                        <a:latin typeface="Calibri"/>
                        <a:ea typeface="Calibri"/>
                        <a:cs typeface="Times New Roman"/>
                      </a:endParaRPr>
                    </a:p>
                  </a:txBody>
                  <a:tcPr marL="68260" marR="6826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260" marR="6826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260" marR="6826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4</a:t>
                      </a:r>
                      <a:endParaRPr lang="es-MX" sz="1100">
                        <a:latin typeface="Calibri"/>
                        <a:ea typeface="Calibri"/>
                        <a:cs typeface="Times New Roman"/>
                      </a:endParaRPr>
                    </a:p>
                  </a:txBody>
                  <a:tcPr marL="68260" marR="6826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50597">
                <a:tc>
                  <a:txBody>
                    <a:bodyPr/>
                    <a:lstStyle/>
                    <a:p>
                      <a:pPr>
                        <a:lnSpc>
                          <a:spcPct val="115000"/>
                        </a:lnSpc>
                        <a:spcAft>
                          <a:spcPts val="0"/>
                        </a:spcAft>
                      </a:pPr>
                      <a:r>
                        <a:rPr lang="es-MX" sz="1000" b="1">
                          <a:latin typeface="Arial"/>
                          <a:ea typeface="Times New Roman"/>
                          <a:cs typeface="Times New Roman"/>
                        </a:rPr>
                        <a:t>PARECE CARTEL PARA ENCONTRAR A NIÑA EXTRAVIADA</a:t>
                      </a:r>
                      <a:endParaRPr lang="es-MX" sz="1100">
                        <a:latin typeface="Calibri"/>
                        <a:ea typeface="Calibri"/>
                        <a:cs typeface="Times New Roman"/>
                      </a:endParaRPr>
                    </a:p>
                  </a:txBody>
                  <a:tcPr marL="68260" marR="6826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14</a:t>
                      </a:r>
                      <a:endParaRPr lang="es-MX" sz="1100">
                        <a:latin typeface="Calibri"/>
                        <a:ea typeface="Calibri"/>
                        <a:cs typeface="Times New Roman"/>
                      </a:endParaRPr>
                    </a:p>
                  </a:txBody>
                  <a:tcPr marL="68260" marR="6826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260" marR="6826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260" marR="6826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4</a:t>
                      </a:r>
                      <a:endParaRPr lang="es-MX" sz="1100">
                        <a:latin typeface="Calibri"/>
                        <a:ea typeface="Calibri"/>
                        <a:cs typeface="Times New Roman"/>
                      </a:endParaRPr>
                    </a:p>
                  </a:txBody>
                  <a:tcPr marL="68260" marR="6826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48962">
                <a:tc>
                  <a:txBody>
                    <a:bodyPr/>
                    <a:lstStyle/>
                    <a:p>
                      <a:pPr>
                        <a:lnSpc>
                          <a:spcPct val="115000"/>
                        </a:lnSpc>
                        <a:spcAft>
                          <a:spcPts val="0"/>
                        </a:spcAft>
                      </a:pPr>
                      <a:r>
                        <a:rPr lang="es-MX" sz="1000" b="1" dirty="0">
                          <a:latin typeface="Arial"/>
                          <a:ea typeface="Times New Roman"/>
                          <a:cs typeface="Times New Roman"/>
                        </a:rPr>
                        <a:t>NO CONTIENE MUCHA INFORMACION</a:t>
                      </a:r>
                      <a:endParaRPr lang="es-MX" sz="1100" dirty="0">
                        <a:latin typeface="Calibri"/>
                        <a:ea typeface="Calibri"/>
                        <a:cs typeface="Times New Roman"/>
                      </a:endParaRPr>
                    </a:p>
                  </a:txBody>
                  <a:tcPr marL="68260" marR="6826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13</a:t>
                      </a:r>
                      <a:endParaRPr lang="es-MX" sz="1100" dirty="0">
                        <a:latin typeface="Calibri"/>
                        <a:ea typeface="Calibri"/>
                        <a:cs typeface="Times New Roman"/>
                      </a:endParaRPr>
                    </a:p>
                  </a:txBody>
                  <a:tcPr marL="68260" marR="6826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0</a:t>
                      </a:r>
                      <a:endParaRPr lang="es-MX" sz="1100" dirty="0">
                        <a:latin typeface="Calibri"/>
                        <a:ea typeface="Calibri"/>
                        <a:cs typeface="Times New Roman"/>
                      </a:endParaRPr>
                    </a:p>
                  </a:txBody>
                  <a:tcPr marL="68260" marR="6826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0</a:t>
                      </a:r>
                      <a:endParaRPr lang="es-MX" sz="1100" dirty="0">
                        <a:latin typeface="Calibri"/>
                        <a:ea typeface="Calibri"/>
                        <a:cs typeface="Times New Roman"/>
                      </a:endParaRPr>
                    </a:p>
                  </a:txBody>
                  <a:tcPr marL="68260" marR="6826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4</a:t>
                      </a:r>
                      <a:endParaRPr lang="es-MX" sz="1100" dirty="0">
                        <a:latin typeface="Calibri"/>
                        <a:ea typeface="Calibri"/>
                        <a:cs typeface="Times New Roman"/>
                      </a:endParaRPr>
                    </a:p>
                  </a:txBody>
                  <a:tcPr marL="68260" marR="6826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50597">
                <a:tc>
                  <a:txBody>
                    <a:bodyPr/>
                    <a:lstStyle/>
                    <a:p>
                      <a:pPr>
                        <a:lnSpc>
                          <a:spcPct val="115000"/>
                        </a:lnSpc>
                        <a:spcAft>
                          <a:spcPts val="0"/>
                        </a:spcAft>
                      </a:pPr>
                      <a:r>
                        <a:rPr lang="es-MX" sz="1000" b="1" dirty="0">
                          <a:latin typeface="Arial"/>
                          <a:ea typeface="Times New Roman"/>
                          <a:cs typeface="Times New Roman"/>
                        </a:rPr>
                        <a:t>HAY QUE PONER ATENCION A NUESTRO PATRIMONIO</a:t>
                      </a:r>
                      <a:endParaRPr lang="es-MX" sz="1100" dirty="0">
                        <a:latin typeface="Calibri"/>
                        <a:ea typeface="Calibri"/>
                        <a:cs typeface="Times New Roman"/>
                      </a:endParaRPr>
                    </a:p>
                  </a:txBody>
                  <a:tcPr marL="68260" marR="6826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260" marR="6826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260" marR="6826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260" marR="6826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4</a:t>
                      </a:r>
                      <a:endParaRPr lang="es-MX" sz="1100">
                        <a:latin typeface="Calibri"/>
                        <a:ea typeface="Calibri"/>
                        <a:cs typeface="Times New Roman"/>
                      </a:endParaRPr>
                    </a:p>
                  </a:txBody>
                  <a:tcPr marL="68260" marR="6826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98">
                <a:tc>
                  <a:txBody>
                    <a:bodyPr/>
                    <a:lstStyle/>
                    <a:p>
                      <a:pPr>
                        <a:lnSpc>
                          <a:spcPct val="115000"/>
                        </a:lnSpc>
                        <a:spcAft>
                          <a:spcPts val="0"/>
                        </a:spcAft>
                      </a:pPr>
                      <a:r>
                        <a:rPr lang="es-MX" sz="1000" b="1" dirty="0">
                          <a:latin typeface="Arial"/>
                          <a:ea typeface="Times New Roman"/>
                          <a:cs typeface="Times New Roman"/>
                        </a:rPr>
                        <a:t>TOTAL</a:t>
                      </a:r>
                      <a:endParaRPr lang="es-MX" sz="1100" dirty="0">
                        <a:latin typeface="Calibri"/>
                        <a:ea typeface="Calibri"/>
                        <a:cs typeface="Times New Roman"/>
                      </a:endParaRPr>
                    </a:p>
                  </a:txBody>
                  <a:tcPr marL="68260" marR="6826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100</a:t>
                      </a:r>
                      <a:endParaRPr lang="es-MX" sz="1100">
                        <a:latin typeface="Calibri"/>
                        <a:ea typeface="Calibri"/>
                        <a:cs typeface="Times New Roman"/>
                      </a:endParaRPr>
                    </a:p>
                  </a:txBody>
                  <a:tcPr marL="68260" marR="6826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100</a:t>
                      </a:r>
                      <a:endParaRPr lang="es-MX" sz="1100">
                        <a:latin typeface="Calibri"/>
                        <a:ea typeface="Calibri"/>
                        <a:cs typeface="Times New Roman"/>
                      </a:endParaRPr>
                    </a:p>
                  </a:txBody>
                  <a:tcPr marL="68260" marR="6826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100</a:t>
                      </a:r>
                      <a:endParaRPr lang="es-MX" sz="1100">
                        <a:latin typeface="Calibri"/>
                        <a:ea typeface="Calibri"/>
                        <a:cs typeface="Times New Roman"/>
                      </a:endParaRPr>
                    </a:p>
                  </a:txBody>
                  <a:tcPr marL="68260" marR="6826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100</a:t>
                      </a:r>
                      <a:endParaRPr lang="es-MX" sz="1100" dirty="0">
                        <a:latin typeface="Calibri"/>
                        <a:ea typeface="Calibri"/>
                        <a:cs typeface="Times New Roman"/>
                      </a:endParaRPr>
                    </a:p>
                  </a:txBody>
                  <a:tcPr marL="68260" marR="6826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
        <p:nvSpPr>
          <p:cNvPr id="17" name="16 CuadroTexto"/>
          <p:cNvSpPr txBox="1"/>
          <p:nvPr/>
        </p:nvSpPr>
        <p:spPr>
          <a:xfrm>
            <a:off x="2096809" y="5447818"/>
            <a:ext cx="5454874" cy="923330"/>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l">
              <a:defRPr/>
            </a:pPr>
            <a:r>
              <a:rPr lang="es-MX" sz="1800" dirty="0">
                <a:solidFill>
                  <a:schemeClr val="tx1"/>
                </a:solidFill>
              </a:rPr>
              <a:t>La mayoría de los informantes entiende que el mensaje es: “cuidar el patrimonio (que es de todos)  y conocerlo.”</a:t>
            </a:r>
          </a:p>
        </p:txBody>
      </p:sp>
      <p:sp>
        <p:nvSpPr>
          <p:cNvPr id="31825" name="18 Elipse"/>
          <p:cNvSpPr>
            <a:spLocks noChangeArrowheads="1"/>
          </p:cNvSpPr>
          <p:nvPr/>
        </p:nvSpPr>
        <p:spPr bwMode="auto">
          <a:xfrm>
            <a:off x="7094538" y="2570163"/>
            <a:ext cx="598487" cy="598487"/>
          </a:xfrm>
          <a:prstGeom prst="ellipse">
            <a:avLst/>
          </a:pr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s-MX"/>
          </a:p>
        </p:txBody>
      </p:sp>
      <p:sp>
        <p:nvSpPr>
          <p:cNvPr id="31826" name="19 Elipse"/>
          <p:cNvSpPr>
            <a:spLocks noChangeArrowheads="1"/>
          </p:cNvSpPr>
          <p:nvPr/>
        </p:nvSpPr>
        <p:spPr bwMode="auto">
          <a:xfrm>
            <a:off x="7094538" y="3657600"/>
            <a:ext cx="566737" cy="188913"/>
          </a:xfrm>
          <a:prstGeom prst="ellipse">
            <a:avLst/>
          </a:pr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s-MX"/>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bwMode="auto">
          <a:xfrm>
            <a:off x="771525" y="0"/>
            <a:ext cx="7853363"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s-ES" sz="1800" smtClean="0"/>
              <a:t>Evaluación Publicitaria </a:t>
            </a:r>
          </a:p>
        </p:txBody>
      </p:sp>
      <p:sp>
        <p:nvSpPr>
          <p:cNvPr id="32771"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98490D30-4B84-407E-9B32-5FEA9341BD1D}" type="slidenum">
              <a:rPr lang="es-ES" sz="1400" b="0" i="1" smtClean="0">
                <a:solidFill>
                  <a:srgbClr val="800000"/>
                </a:solidFill>
                <a:latin typeface="Century Gothic" pitchFamily="34" charset="0"/>
              </a:rPr>
              <a:pPr/>
              <a:t>31</a:t>
            </a:fld>
            <a:r>
              <a:rPr lang="es-ES" sz="1400" b="0" smtClean="0">
                <a:solidFill>
                  <a:schemeClr val="tx1"/>
                </a:solidFill>
              </a:rPr>
              <a:t> </a:t>
            </a:r>
            <a:r>
              <a:rPr lang="es-ES" sz="1400" b="0" smtClean="0">
                <a:solidFill>
                  <a:srgbClr val="B40000"/>
                </a:solidFill>
              </a:rPr>
              <a:t>-</a:t>
            </a:r>
          </a:p>
        </p:txBody>
      </p:sp>
      <p:sp>
        <p:nvSpPr>
          <p:cNvPr id="32772" name="12 Rectángulo"/>
          <p:cNvSpPr>
            <a:spLocks noChangeArrowheads="1"/>
          </p:cNvSpPr>
          <p:nvPr/>
        </p:nvSpPr>
        <p:spPr bwMode="auto">
          <a:xfrm>
            <a:off x="523875" y="1027113"/>
            <a:ext cx="4710113" cy="646112"/>
          </a:xfrm>
          <a:prstGeom prst="rect">
            <a:avLst/>
          </a:prstGeom>
          <a:solidFill>
            <a:srgbClr val="C00000"/>
          </a:solidFill>
          <a:ln w="22225" algn="ctr">
            <a:solidFill>
              <a:srgbClr val="000000"/>
            </a:solidFill>
            <a:round/>
            <a:headEnd/>
            <a:tailEnd/>
          </a:ln>
        </p:spPr>
        <p:txBody>
          <a:bodyPr anchor="ctr">
            <a:spAutoFit/>
          </a:bodyPr>
          <a:lstStyle/>
          <a:p>
            <a:endParaRPr lang="es-ES"/>
          </a:p>
          <a:p>
            <a:endParaRPr lang="es-ES"/>
          </a:p>
          <a:p>
            <a:endParaRPr lang="es-ES"/>
          </a:p>
          <a:p>
            <a:endParaRPr lang="es-MX"/>
          </a:p>
        </p:txBody>
      </p:sp>
      <p:sp>
        <p:nvSpPr>
          <p:cNvPr id="32773" name="6 Rectángulo redondeado"/>
          <p:cNvSpPr>
            <a:spLocks noChangeArrowheads="1"/>
          </p:cNvSpPr>
          <p:nvPr/>
        </p:nvSpPr>
        <p:spPr bwMode="auto">
          <a:xfrm>
            <a:off x="757238" y="1146175"/>
            <a:ext cx="7985125" cy="41433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dashDot"/>
                <a:round/>
                <a:headEnd/>
                <a:tailEnd/>
              </a14:hiddenLine>
            </a:ext>
          </a:extLst>
        </p:spPr>
        <p:txBody>
          <a:bodyPr anchor="ctr"/>
          <a:lstStyle/>
          <a:p>
            <a:pPr algn="just" eaLnBrk="1" hangingPunct="1"/>
            <a:r>
              <a:rPr lang="es-ES_tradnl" sz="1800">
                <a:solidFill>
                  <a:schemeClr val="bg1"/>
                </a:solidFill>
                <a:cs typeface="Arial" charset="0"/>
              </a:rPr>
              <a:t>Reacciones Espontáneas  - RADIO</a:t>
            </a:r>
          </a:p>
        </p:txBody>
      </p:sp>
      <p:graphicFrame>
        <p:nvGraphicFramePr>
          <p:cNvPr id="19" name="18 Tabla"/>
          <p:cNvGraphicFramePr>
            <a:graphicFrameLocks noGrp="1"/>
          </p:cNvGraphicFramePr>
          <p:nvPr/>
        </p:nvGraphicFramePr>
        <p:xfrm>
          <a:off x="1285875" y="5921375"/>
          <a:ext cx="6015036" cy="176213"/>
        </p:xfrm>
        <a:graphic>
          <a:graphicData uri="http://schemas.openxmlformats.org/drawingml/2006/table">
            <a:tbl>
              <a:tblPr/>
              <a:tblGrid>
                <a:gridCol w="3331669"/>
                <a:gridCol w="617187"/>
                <a:gridCol w="617187"/>
                <a:gridCol w="617187"/>
                <a:gridCol w="831806"/>
              </a:tblGrid>
              <a:tr h="176213">
                <a:tc>
                  <a:txBody>
                    <a:bodyPr/>
                    <a:lstStyle/>
                    <a:p>
                      <a:pPr>
                        <a:lnSpc>
                          <a:spcPct val="115000"/>
                        </a:lnSpc>
                        <a:spcAft>
                          <a:spcPts val="0"/>
                        </a:spcAft>
                      </a:pPr>
                      <a:r>
                        <a:rPr lang="es-MX" sz="1000" b="1" dirty="0">
                          <a:latin typeface="Arial"/>
                          <a:ea typeface="Times New Roman"/>
                          <a:cs typeface="Times New Roman"/>
                        </a:rPr>
                        <a:t>TOTAL</a:t>
                      </a:r>
                      <a:endParaRPr lang="es-MX" sz="1100" dirty="0">
                        <a:latin typeface="Calibri"/>
                        <a:ea typeface="Calibri"/>
                        <a:cs typeface="Times New Roman"/>
                      </a:endParaRPr>
                    </a:p>
                  </a:txBody>
                  <a:tcPr marL="68576" marR="68576"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100</a:t>
                      </a:r>
                      <a:endParaRPr lang="es-MX" sz="1100">
                        <a:latin typeface="Calibri"/>
                        <a:ea typeface="Calibri"/>
                        <a:cs typeface="Times New Roman"/>
                      </a:endParaRPr>
                    </a:p>
                  </a:txBody>
                  <a:tcPr marL="68576" marR="68576"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100</a:t>
                      </a:r>
                      <a:endParaRPr lang="es-MX" sz="1100" dirty="0">
                        <a:latin typeface="Calibri"/>
                        <a:ea typeface="Calibri"/>
                        <a:cs typeface="Times New Roman"/>
                      </a:endParaRPr>
                    </a:p>
                  </a:txBody>
                  <a:tcPr marL="68576" marR="68576"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100</a:t>
                      </a:r>
                      <a:endParaRPr lang="es-MX" sz="1100">
                        <a:latin typeface="Calibri"/>
                        <a:ea typeface="Calibri"/>
                        <a:cs typeface="Times New Roman"/>
                      </a:endParaRPr>
                    </a:p>
                  </a:txBody>
                  <a:tcPr marL="68576" marR="68576"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b="1" dirty="0">
                          <a:latin typeface="Arial"/>
                          <a:ea typeface="Times New Roman"/>
                          <a:cs typeface="Times New Roman"/>
                        </a:rPr>
                        <a:t>100</a:t>
                      </a:r>
                      <a:endParaRPr lang="es-MX" sz="1100" b="1" dirty="0">
                        <a:latin typeface="Calibri"/>
                        <a:ea typeface="Calibri"/>
                        <a:cs typeface="Times New Roman"/>
                      </a:endParaRPr>
                    </a:p>
                  </a:txBody>
                  <a:tcPr marL="68576" marR="68576"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
        <p:nvSpPr>
          <p:cNvPr id="32784" name="19 Cerrar llave"/>
          <p:cNvSpPr>
            <a:spLocks/>
          </p:cNvSpPr>
          <p:nvPr/>
        </p:nvSpPr>
        <p:spPr bwMode="auto">
          <a:xfrm>
            <a:off x="7519988" y="2206625"/>
            <a:ext cx="519112" cy="1631950"/>
          </a:xfrm>
          <a:prstGeom prst="rightBrace">
            <a:avLst>
              <a:gd name="adj1" fmla="val 8325"/>
              <a:gd name="adj2" fmla="val 50000"/>
            </a:avLst>
          </a:pr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s-MX"/>
          </a:p>
          <a:p>
            <a:endParaRPr lang="es-MX"/>
          </a:p>
          <a:p>
            <a:endParaRPr lang="es-MX"/>
          </a:p>
          <a:p>
            <a:endParaRPr lang="es-MX"/>
          </a:p>
          <a:p>
            <a:endParaRPr lang="es-MX"/>
          </a:p>
          <a:p>
            <a:endParaRPr lang="es-MX"/>
          </a:p>
          <a:p>
            <a:endParaRPr lang="es-MX"/>
          </a:p>
          <a:p>
            <a:endParaRPr lang="es-MX"/>
          </a:p>
          <a:p>
            <a:endParaRPr lang="es-MX"/>
          </a:p>
          <a:p>
            <a:endParaRPr lang="es-MX"/>
          </a:p>
          <a:p>
            <a:endParaRPr lang="es-MX"/>
          </a:p>
        </p:txBody>
      </p:sp>
      <p:sp>
        <p:nvSpPr>
          <p:cNvPr id="32785" name="20 Cerrar llave"/>
          <p:cNvSpPr>
            <a:spLocks/>
          </p:cNvSpPr>
          <p:nvPr/>
        </p:nvSpPr>
        <p:spPr bwMode="auto">
          <a:xfrm>
            <a:off x="7419975" y="4708525"/>
            <a:ext cx="519113" cy="808038"/>
          </a:xfrm>
          <a:prstGeom prst="rightBrace">
            <a:avLst>
              <a:gd name="adj1" fmla="val 8331"/>
              <a:gd name="adj2" fmla="val 50000"/>
            </a:avLst>
          </a:pr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s-MX"/>
          </a:p>
          <a:p>
            <a:endParaRPr lang="es-MX"/>
          </a:p>
          <a:p>
            <a:endParaRPr lang="es-MX"/>
          </a:p>
          <a:p>
            <a:endParaRPr lang="es-MX"/>
          </a:p>
          <a:p>
            <a:endParaRPr lang="es-MX"/>
          </a:p>
        </p:txBody>
      </p:sp>
      <p:sp>
        <p:nvSpPr>
          <p:cNvPr id="32786" name="21 CuadroTexto"/>
          <p:cNvSpPr txBox="1">
            <a:spLocks noChangeArrowheads="1"/>
          </p:cNvSpPr>
          <p:nvPr/>
        </p:nvSpPr>
        <p:spPr bwMode="auto">
          <a:xfrm>
            <a:off x="8118475" y="2868613"/>
            <a:ext cx="725488" cy="339725"/>
          </a:xfrm>
          <a:prstGeom prst="rect">
            <a:avLst/>
          </a:prstGeom>
          <a:solidFill>
            <a:srgbClr val="66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MX" sz="1600">
                <a:solidFill>
                  <a:schemeClr val="bg1"/>
                </a:solidFill>
              </a:rPr>
              <a:t>75%</a:t>
            </a:r>
          </a:p>
        </p:txBody>
      </p:sp>
      <p:sp>
        <p:nvSpPr>
          <p:cNvPr id="32787" name="22 CuadroTexto"/>
          <p:cNvSpPr txBox="1">
            <a:spLocks noChangeArrowheads="1"/>
          </p:cNvSpPr>
          <p:nvPr/>
        </p:nvSpPr>
        <p:spPr bwMode="auto">
          <a:xfrm>
            <a:off x="8104188" y="4960938"/>
            <a:ext cx="708025" cy="33813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MX" sz="1600">
                <a:solidFill>
                  <a:schemeClr val="bg1"/>
                </a:solidFill>
              </a:rPr>
              <a:t>25%</a:t>
            </a:r>
          </a:p>
        </p:txBody>
      </p:sp>
      <p:graphicFrame>
        <p:nvGraphicFramePr>
          <p:cNvPr id="15" name="14 Tabla"/>
          <p:cNvGraphicFramePr>
            <a:graphicFrameLocks noGrp="1"/>
          </p:cNvGraphicFramePr>
          <p:nvPr/>
        </p:nvGraphicFramePr>
        <p:xfrm>
          <a:off x="1314450" y="2035175"/>
          <a:ext cx="6010275" cy="1654556"/>
        </p:xfrm>
        <a:graphic>
          <a:graphicData uri="http://schemas.openxmlformats.org/drawingml/2006/table">
            <a:tbl>
              <a:tblPr/>
              <a:tblGrid>
                <a:gridCol w="3354204"/>
                <a:gridCol w="663859"/>
                <a:gridCol w="663859"/>
                <a:gridCol w="663859"/>
                <a:gridCol w="664494"/>
              </a:tblGrid>
              <a:tr h="161925">
                <a:tc gridSpan="5">
                  <a:txBody>
                    <a:bodyPr/>
                    <a:lstStyle/>
                    <a:p>
                      <a:pPr algn="ctr">
                        <a:lnSpc>
                          <a:spcPct val="115000"/>
                        </a:lnSpc>
                        <a:spcAft>
                          <a:spcPts val="0"/>
                        </a:spcAft>
                      </a:pPr>
                      <a:r>
                        <a:rPr lang="es-MX" sz="1000" b="1" dirty="0" smtClean="0">
                          <a:solidFill>
                            <a:srgbClr val="FFFFFF"/>
                          </a:solidFill>
                          <a:latin typeface="Arial"/>
                          <a:ea typeface="Times New Roman"/>
                          <a:cs typeface="Times New Roman"/>
                        </a:rPr>
                        <a:t>POSITIVO</a:t>
                      </a:r>
                      <a:endParaRPr lang="es-MX" sz="1100" dirty="0">
                        <a:latin typeface="Calibri"/>
                        <a:ea typeface="Calibri"/>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61925">
                <a:tc>
                  <a:txBody>
                    <a:bodyPr/>
                    <a:lstStyle/>
                    <a:p>
                      <a:endParaRPr lang="es-MX" sz="1100">
                        <a:latin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Calibri"/>
                          <a:cs typeface="Times New Roman"/>
                        </a:rPr>
                        <a:t>DF</a:t>
                      </a:r>
                      <a:endParaRPr lang="es-MX" sz="1100" dirty="0">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CUE</a:t>
                      </a:r>
                      <a:endParaRPr lang="es-MX" sz="1100" dirty="0">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MER</a:t>
                      </a:r>
                      <a:endParaRPr lang="es-MX" sz="1100" dirty="0">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TOTAL</a:t>
                      </a:r>
                      <a:endParaRPr lang="es-MX" sz="1100" dirty="0">
                        <a:latin typeface="Calibri"/>
                        <a:ea typeface="Calibri"/>
                        <a:cs typeface="Times New Roman"/>
                      </a:endParaRPr>
                    </a:p>
                  </a:txBody>
                  <a:tcPr marL="68580" marR="6858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61925">
                <a:tc>
                  <a:txBody>
                    <a:bodyPr/>
                    <a:lstStyle/>
                    <a:p>
                      <a:pPr>
                        <a:lnSpc>
                          <a:spcPct val="115000"/>
                        </a:lnSpc>
                        <a:spcAft>
                          <a:spcPts val="0"/>
                        </a:spcAft>
                      </a:pPr>
                      <a:r>
                        <a:rPr lang="es-MX" sz="1000" b="1" dirty="0">
                          <a:latin typeface="Arial"/>
                          <a:ea typeface="Times New Roman"/>
                          <a:cs typeface="Times New Roman"/>
                        </a:rPr>
                        <a:t>ES BUENO/ </a:t>
                      </a:r>
                      <a:r>
                        <a:rPr lang="es-MX" sz="1000" b="1" dirty="0" smtClean="0">
                          <a:latin typeface="Arial"/>
                          <a:ea typeface="Times New Roman"/>
                          <a:cs typeface="Times New Roman"/>
                        </a:rPr>
                        <a:t>GUSTA</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25</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25</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17</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61925">
                <a:tc>
                  <a:txBody>
                    <a:bodyPr/>
                    <a:lstStyle/>
                    <a:p>
                      <a:pPr>
                        <a:lnSpc>
                          <a:spcPct val="115000"/>
                        </a:lnSpc>
                        <a:spcAft>
                          <a:spcPts val="0"/>
                        </a:spcAft>
                      </a:pPr>
                      <a:r>
                        <a:rPr lang="es-MX" sz="1000" b="1" dirty="0">
                          <a:latin typeface="Arial"/>
                          <a:ea typeface="Times New Roman"/>
                          <a:cs typeface="Times New Roman"/>
                        </a:rPr>
                        <a:t>EXPONE A NUESTROS HIJOS AL PATRIMONIO</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25</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17</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61925">
                <a:tc>
                  <a:txBody>
                    <a:bodyPr/>
                    <a:lstStyle/>
                    <a:p>
                      <a:pPr>
                        <a:lnSpc>
                          <a:spcPct val="115000"/>
                        </a:lnSpc>
                        <a:spcAft>
                          <a:spcPts val="0"/>
                        </a:spcAft>
                      </a:pPr>
                      <a:r>
                        <a:rPr lang="es-MX" sz="1000" b="1" dirty="0" smtClean="0">
                          <a:latin typeface="Arial"/>
                          <a:ea typeface="Times New Roman"/>
                          <a:cs typeface="Times New Roman"/>
                        </a:rPr>
                        <a:t>AGRADA </a:t>
                      </a:r>
                      <a:r>
                        <a:rPr lang="es-MX" sz="1000" b="1" dirty="0">
                          <a:latin typeface="Arial"/>
                          <a:ea typeface="Times New Roman"/>
                          <a:cs typeface="Times New Roman"/>
                        </a:rPr>
                        <a:t>EL FONDO MUSICAL</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13</a:t>
                      </a:r>
                      <a:endParaRPr lang="es-MX" sz="1100" dirty="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61925">
                <a:tc>
                  <a:txBody>
                    <a:bodyPr/>
                    <a:lstStyle/>
                    <a:p>
                      <a:pPr>
                        <a:lnSpc>
                          <a:spcPct val="115000"/>
                        </a:lnSpc>
                        <a:spcAft>
                          <a:spcPts val="0"/>
                        </a:spcAft>
                      </a:pPr>
                      <a:r>
                        <a:rPr lang="es-MX" sz="1000" b="1" dirty="0">
                          <a:latin typeface="Arial"/>
                          <a:ea typeface="Times New Roman"/>
                          <a:cs typeface="Times New Roman"/>
                        </a:rPr>
                        <a:t>CREA CONCIENCIA/ RESPONSABILIDAD</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13</a:t>
                      </a:r>
                      <a:endParaRPr lang="es-MX" sz="1100" dirty="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13</a:t>
                      </a:r>
                      <a:endParaRPr lang="es-MX" sz="1100" dirty="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9</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61925">
                <a:tc>
                  <a:txBody>
                    <a:bodyPr/>
                    <a:lstStyle/>
                    <a:p>
                      <a:pPr>
                        <a:lnSpc>
                          <a:spcPct val="115000"/>
                        </a:lnSpc>
                        <a:spcAft>
                          <a:spcPts val="0"/>
                        </a:spcAft>
                      </a:pPr>
                      <a:r>
                        <a:rPr lang="es-MX" sz="1000" b="1" dirty="0">
                          <a:latin typeface="Arial"/>
                          <a:ea typeface="Times New Roman"/>
                          <a:cs typeface="Times New Roman"/>
                        </a:rPr>
                        <a:t>HAY QUE FOMENTAR Y CUIDAR NUESTRA HISTORIA/ PATRIMONIO CULTURAL</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8</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61925">
                <a:tc>
                  <a:txBody>
                    <a:bodyPr/>
                    <a:lstStyle/>
                    <a:p>
                      <a:pPr>
                        <a:lnSpc>
                          <a:spcPct val="115000"/>
                        </a:lnSpc>
                        <a:spcAft>
                          <a:spcPts val="0"/>
                        </a:spcAft>
                      </a:pPr>
                      <a:r>
                        <a:rPr lang="es-MX" sz="1000" b="1" dirty="0">
                          <a:latin typeface="Arial"/>
                          <a:ea typeface="Times New Roman"/>
                          <a:cs typeface="Times New Roman"/>
                        </a:rPr>
                        <a:t>INCITA A VISITAR LUGARES ARQUEOLOGICOS</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8</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61925">
                <a:tc>
                  <a:txBody>
                    <a:bodyPr/>
                    <a:lstStyle/>
                    <a:p>
                      <a:pPr>
                        <a:lnSpc>
                          <a:spcPct val="115000"/>
                        </a:lnSpc>
                        <a:spcAft>
                          <a:spcPts val="0"/>
                        </a:spcAft>
                      </a:pPr>
                      <a:r>
                        <a:rPr lang="es-MX" sz="1000" b="1" dirty="0">
                          <a:latin typeface="Arial"/>
                          <a:ea typeface="Times New Roman"/>
                          <a:cs typeface="Times New Roman"/>
                        </a:rPr>
                        <a:t>EL MENSAJE ES CLARO</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4</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graphicFrame>
        <p:nvGraphicFramePr>
          <p:cNvPr id="18" name="17 Tabla"/>
          <p:cNvGraphicFramePr>
            <a:graphicFrameLocks noGrp="1"/>
          </p:cNvGraphicFramePr>
          <p:nvPr/>
        </p:nvGraphicFramePr>
        <p:xfrm>
          <a:off x="1309688" y="4411663"/>
          <a:ext cx="6010275" cy="1068386"/>
        </p:xfrm>
        <a:graphic>
          <a:graphicData uri="http://schemas.openxmlformats.org/drawingml/2006/table">
            <a:tbl>
              <a:tblPr/>
              <a:tblGrid>
                <a:gridCol w="3354204"/>
                <a:gridCol w="663859"/>
                <a:gridCol w="663859"/>
                <a:gridCol w="663859"/>
                <a:gridCol w="664494"/>
              </a:tblGrid>
              <a:tr h="192660">
                <a:tc gridSpan="5">
                  <a:txBody>
                    <a:bodyPr/>
                    <a:lstStyle/>
                    <a:p>
                      <a:pPr algn="ctr">
                        <a:lnSpc>
                          <a:spcPct val="115000"/>
                        </a:lnSpc>
                        <a:spcAft>
                          <a:spcPts val="0"/>
                        </a:spcAft>
                      </a:pPr>
                      <a:r>
                        <a:rPr lang="es-MX" sz="1100" dirty="0" smtClean="0">
                          <a:solidFill>
                            <a:schemeClr val="bg1"/>
                          </a:solidFill>
                          <a:latin typeface="Calibri"/>
                          <a:ea typeface="Calibri"/>
                          <a:cs typeface="Times New Roman"/>
                        </a:rPr>
                        <a:t>NEGATIVO</a:t>
                      </a:r>
                      <a:endParaRPr lang="es-MX" sz="1100" dirty="0">
                        <a:solidFill>
                          <a:schemeClr val="bg1"/>
                        </a:solidFill>
                        <a:latin typeface="Calibri"/>
                        <a:ea typeface="Calibri"/>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75145">
                <a:tc>
                  <a:txBody>
                    <a:bodyPr/>
                    <a:lstStyle/>
                    <a:p>
                      <a:endParaRPr lang="es-MX" sz="1100">
                        <a:latin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Calibri"/>
                          <a:cs typeface="Times New Roman"/>
                        </a:rPr>
                        <a:t>DF</a:t>
                      </a:r>
                      <a:endParaRPr lang="es-MX" sz="1100" dirty="0">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CUE</a:t>
                      </a:r>
                      <a:endParaRPr lang="es-MX" sz="1100" dirty="0">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MER</a:t>
                      </a:r>
                      <a:endParaRPr lang="es-MX" sz="1100" dirty="0">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TOTAL</a:t>
                      </a:r>
                      <a:endParaRPr lang="es-MX" sz="1100" dirty="0">
                        <a:latin typeface="Calibri"/>
                        <a:ea typeface="Calibri"/>
                        <a:cs typeface="Times New Roman"/>
                      </a:endParaRPr>
                    </a:p>
                  </a:txBody>
                  <a:tcPr marL="68580" marR="6858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50291">
                <a:tc>
                  <a:txBody>
                    <a:bodyPr/>
                    <a:lstStyle/>
                    <a:p>
                      <a:pPr>
                        <a:lnSpc>
                          <a:spcPct val="115000"/>
                        </a:lnSpc>
                        <a:spcAft>
                          <a:spcPts val="0"/>
                        </a:spcAft>
                      </a:pPr>
                      <a:r>
                        <a:rPr lang="es-MX" sz="1000" b="1">
                          <a:latin typeface="Arial"/>
                          <a:ea typeface="Times New Roman"/>
                          <a:cs typeface="Times New Roman"/>
                        </a:rPr>
                        <a:t>LOS SONIDOS NO SON MUY LLAMATIVOS/ FALTA IMPACTO AUDITIVO</a:t>
                      </a:r>
                      <a:endParaRPr lang="es-MX"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24</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16</a:t>
                      </a:r>
                      <a:endParaRPr lang="es-MX" sz="110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145">
                <a:tc>
                  <a:txBody>
                    <a:bodyPr/>
                    <a:lstStyle/>
                    <a:p>
                      <a:pPr>
                        <a:lnSpc>
                          <a:spcPct val="115000"/>
                        </a:lnSpc>
                        <a:spcAft>
                          <a:spcPts val="0"/>
                        </a:spcAft>
                      </a:pPr>
                      <a:r>
                        <a:rPr lang="es-MX" sz="1000" b="1" dirty="0" smtClean="0">
                          <a:latin typeface="Arial"/>
                          <a:ea typeface="Times New Roman"/>
                          <a:cs typeface="Times New Roman"/>
                        </a:rPr>
                        <a:t>FALTA</a:t>
                      </a:r>
                      <a:r>
                        <a:rPr lang="es-MX" sz="1000" b="1" baseline="0" dirty="0" smtClean="0">
                          <a:latin typeface="Arial"/>
                          <a:ea typeface="Times New Roman"/>
                          <a:cs typeface="Times New Roman"/>
                        </a:rPr>
                        <a:t> </a:t>
                      </a:r>
                      <a:r>
                        <a:rPr lang="es-MX" sz="1000" b="1" dirty="0" smtClean="0">
                          <a:latin typeface="Arial"/>
                          <a:ea typeface="Times New Roman"/>
                          <a:cs typeface="Times New Roman"/>
                        </a:rPr>
                        <a:t>HACERLO </a:t>
                      </a:r>
                      <a:r>
                        <a:rPr lang="es-MX" sz="1000" b="1" dirty="0">
                          <a:latin typeface="Arial"/>
                          <a:ea typeface="Times New Roman"/>
                          <a:cs typeface="Times New Roman"/>
                        </a:rPr>
                        <a:t>MAS DINAMICO</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26</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9</a:t>
                      </a:r>
                      <a:endParaRPr lang="es-MX" sz="110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145">
                <a:tc>
                  <a:txBody>
                    <a:bodyPr/>
                    <a:lstStyle/>
                    <a:p>
                      <a:pPr>
                        <a:lnSpc>
                          <a:spcPct val="115000"/>
                        </a:lnSpc>
                        <a:spcAft>
                          <a:spcPts val="0"/>
                        </a:spcAft>
                      </a:pPr>
                      <a:r>
                        <a:rPr lang="es-MX" sz="1000" b="1">
                          <a:latin typeface="Arial"/>
                          <a:ea typeface="Times New Roman"/>
                          <a:cs typeface="Times New Roman"/>
                        </a:rPr>
                        <a:t>TOTAL</a:t>
                      </a:r>
                      <a:endParaRPr lang="es-MX"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b="1">
                          <a:latin typeface="Arial"/>
                          <a:ea typeface="Times New Roman"/>
                          <a:cs typeface="Times New Roman"/>
                        </a:rPr>
                        <a:t>100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b="1">
                          <a:latin typeface="Arial"/>
                          <a:ea typeface="Times New Roman"/>
                          <a:cs typeface="Times New Roman"/>
                        </a:rPr>
                        <a:t>100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b="1">
                          <a:latin typeface="Arial"/>
                          <a:ea typeface="Times New Roman"/>
                          <a:cs typeface="Times New Roman"/>
                        </a:rPr>
                        <a:t>100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b="1" dirty="0">
                          <a:latin typeface="Arial"/>
                          <a:ea typeface="Times New Roman"/>
                          <a:cs typeface="Times New Roman"/>
                        </a:rPr>
                        <a:t>100</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bwMode="auto">
          <a:xfrm>
            <a:off x="771525" y="0"/>
            <a:ext cx="7853363"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s-ES" sz="1800" smtClean="0"/>
              <a:t>Evaluación Publicitaria </a:t>
            </a:r>
          </a:p>
        </p:txBody>
      </p:sp>
      <p:sp>
        <p:nvSpPr>
          <p:cNvPr id="33795"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B4521133-C4AC-4E60-B6FF-77C26B328152}" type="slidenum">
              <a:rPr lang="es-ES" sz="1400" b="0" i="1" smtClean="0">
                <a:solidFill>
                  <a:srgbClr val="800000"/>
                </a:solidFill>
                <a:latin typeface="Century Gothic" pitchFamily="34" charset="0"/>
              </a:rPr>
              <a:pPr/>
              <a:t>32</a:t>
            </a:fld>
            <a:r>
              <a:rPr lang="es-ES" sz="1400" b="0" smtClean="0">
                <a:solidFill>
                  <a:schemeClr val="tx1"/>
                </a:solidFill>
              </a:rPr>
              <a:t> </a:t>
            </a:r>
            <a:r>
              <a:rPr lang="es-ES" sz="1400" b="0" smtClean="0">
                <a:solidFill>
                  <a:srgbClr val="B40000"/>
                </a:solidFill>
              </a:rPr>
              <a:t>-</a:t>
            </a:r>
          </a:p>
        </p:txBody>
      </p:sp>
      <p:sp>
        <p:nvSpPr>
          <p:cNvPr id="33796" name="12 Rectángulo"/>
          <p:cNvSpPr>
            <a:spLocks noChangeArrowheads="1"/>
          </p:cNvSpPr>
          <p:nvPr/>
        </p:nvSpPr>
        <p:spPr bwMode="auto">
          <a:xfrm>
            <a:off x="523875" y="979488"/>
            <a:ext cx="4710113" cy="646112"/>
          </a:xfrm>
          <a:prstGeom prst="rect">
            <a:avLst/>
          </a:prstGeom>
          <a:solidFill>
            <a:srgbClr val="C00000"/>
          </a:solidFill>
          <a:ln w="22225" algn="ctr">
            <a:solidFill>
              <a:srgbClr val="000000"/>
            </a:solidFill>
            <a:round/>
            <a:headEnd/>
            <a:tailEnd/>
          </a:ln>
        </p:spPr>
        <p:txBody>
          <a:bodyPr anchor="ctr">
            <a:spAutoFit/>
          </a:bodyPr>
          <a:lstStyle/>
          <a:p>
            <a:endParaRPr lang="es-ES"/>
          </a:p>
          <a:p>
            <a:endParaRPr lang="es-ES"/>
          </a:p>
          <a:p>
            <a:endParaRPr lang="es-ES"/>
          </a:p>
          <a:p>
            <a:endParaRPr lang="es-MX"/>
          </a:p>
        </p:txBody>
      </p:sp>
      <p:sp>
        <p:nvSpPr>
          <p:cNvPr id="33797" name="6 Rectángulo redondeado"/>
          <p:cNvSpPr>
            <a:spLocks noChangeArrowheads="1"/>
          </p:cNvSpPr>
          <p:nvPr/>
        </p:nvSpPr>
        <p:spPr bwMode="auto">
          <a:xfrm>
            <a:off x="757238" y="1068388"/>
            <a:ext cx="7985125" cy="41433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dashDot"/>
                <a:round/>
                <a:headEnd/>
                <a:tailEnd/>
              </a14:hiddenLine>
            </a:ext>
          </a:extLst>
        </p:spPr>
        <p:txBody>
          <a:bodyPr anchor="ctr"/>
          <a:lstStyle/>
          <a:p>
            <a:pPr algn="just" eaLnBrk="1" hangingPunct="1"/>
            <a:r>
              <a:rPr lang="es-ES_tradnl" sz="1800">
                <a:solidFill>
                  <a:schemeClr val="bg1"/>
                </a:solidFill>
                <a:cs typeface="Arial" charset="0"/>
              </a:rPr>
              <a:t>Reacciones Espontáneas  - RADIO</a:t>
            </a:r>
          </a:p>
        </p:txBody>
      </p:sp>
      <p:sp>
        <p:nvSpPr>
          <p:cNvPr id="18" name="17 CuadroTexto"/>
          <p:cNvSpPr txBox="1"/>
          <p:nvPr/>
        </p:nvSpPr>
        <p:spPr>
          <a:xfrm>
            <a:off x="4729651" y="2278949"/>
            <a:ext cx="2653867" cy="1200329"/>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l">
              <a:defRPr/>
            </a:pPr>
            <a:r>
              <a:rPr lang="es-MX" sz="1800" dirty="0">
                <a:solidFill>
                  <a:schemeClr val="tx1"/>
                </a:solidFill>
              </a:rPr>
              <a:t>El </a:t>
            </a:r>
            <a:r>
              <a:rPr lang="es-MX" sz="1800" dirty="0" err="1">
                <a:solidFill>
                  <a:schemeClr val="tx1"/>
                </a:solidFill>
              </a:rPr>
              <a:t>Spot</a:t>
            </a:r>
            <a:r>
              <a:rPr lang="es-MX" sz="1800" dirty="0">
                <a:solidFill>
                  <a:schemeClr val="tx1"/>
                </a:solidFill>
              </a:rPr>
              <a:t> de Radio evocó en la mayoría de los participantes reacciones positivas.</a:t>
            </a:r>
          </a:p>
        </p:txBody>
      </p:sp>
      <p:sp>
        <p:nvSpPr>
          <p:cNvPr id="10" name="9 CuadroTexto"/>
          <p:cNvSpPr txBox="1"/>
          <p:nvPr/>
        </p:nvSpPr>
        <p:spPr>
          <a:xfrm>
            <a:off x="945931" y="4590185"/>
            <a:ext cx="6432329" cy="1200329"/>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l">
              <a:defRPr/>
            </a:pPr>
            <a:r>
              <a:rPr lang="es-MX" sz="1800" dirty="0">
                <a:solidFill>
                  <a:schemeClr val="tx1"/>
                </a:solidFill>
              </a:rPr>
              <a:t>Los pocos que tuvieron reacciones negativas se refieren a la música y el ritmo de la ejecución, en donde cuentan con la expectativa (los más jóvenes de la muestra) de que sea más moderno y dinámico.</a:t>
            </a:r>
          </a:p>
        </p:txBody>
      </p:sp>
      <p:sp>
        <p:nvSpPr>
          <p:cNvPr id="33804" name="10 CuadroTexto"/>
          <p:cNvSpPr txBox="1">
            <a:spLocks noChangeArrowheads="1"/>
          </p:cNvSpPr>
          <p:nvPr/>
        </p:nvSpPr>
        <p:spPr bwMode="auto">
          <a:xfrm>
            <a:off x="5722938" y="3814763"/>
            <a:ext cx="898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MX" sz="2000"/>
              <a:t>Vs.</a:t>
            </a:r>
          </a:p>
        </p:txBody>
      </p:sp>
      <p:sp>
        <p:nvSpPr>
          <p:cNvPr id="33805" name="11 Rectángulo"/>
          <p:cNvSpPr>
            <a:spLocks noChangeArrowheads="1"/>
          </p:cNvSpPr>
          <p:nvPr/>
        </p:nvSpPr>
        <p:spPr bwMode="auto">
          <a:xfrm>
            <a:off x="7394575" y="1925638"/>
            <a:ext cx="1560513"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1300" b="0" i="1">
                <a:solidFill>
                  <a:srgbClr val="C00000"/>
                </a:solidFill>
              </a:rPr>
              <a:t>“el mensaje clarísimo, conciencia, educación, conocer y cuidar”</a:t>
            </a:r>
          </a:p>
          <a:p>
            <a:r>
              <a:rPr lang="es-MX" sz="1300" b="0" i="1">
                <a:solidFill>
                  <a:srgbClr val="C00000"/>
                </a:solidFill>
              </a:rPr>
              <a:t>“está bueno lo de la plática entre papá e hijo”</a:t>
            </a:r>
          </a:p>
        </p:txBody>
      </p:sp>
      <p:sp>
        <p:nvSpPr>
          <p:cNvPr id="33806" name="14 Rectángulo"/>
          <p:cNvSpPr>
            <a:spLocks noChangeArrowheads="1"/>
          </p:cNvSpPr>
          <p:nvPr/>
        </p:nvSpPr>
        <p:spPr bwMode="auto">
          <a:xfrm>
            <a:off x="7456488" y="4191000"/>
            <a:ext cx="1687512"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1300" b="0" i="1">
                <a:solidFill>
                  <a:srgbClr val="C00000"/>
                </a:solidFill>
              </a:rPr>
              <a:t>“es aburrido, si lo oigo en le radio le cambio de estación”</a:t>
            </a:r>
          </a:p>
          <a:p>
            <a:r>
              <a:rPr lang="es-MX" sz="1300" b="0" i="1">
                <a:solidFill>
                  <a:srgbClr val="C00000"/>
                </a:solidFill>
              </a:rPr>
              <a:t>“qué onda con la musiquita, de flojera”</a:t>
            </a:r>
          </a:p>
          <a:p>
            <a:r>
              <a:rPr lang="es-MX" sz="1300" b="0" i="1">
                <a:solidFill>
                  <a:srgbClr val="C00000"/>
                </a:solidFill>
              </a:rPr>
              <a:t>“falta más acción, movimiento, dinamismo”</a:t>
            </a:r>
          </a:p>
        </p:txBody>
      </p:sp>
      <p:sp>
        <p:nvSpPr>
          <p:cNvPr id="33807" name="AutoShape 2" descr="data:image/jpg;base64,/9j/4AAQSkZJRgABAQAAAQABAAD/2wBDAAkGBwgHBgkIBwgKCgkLDRYPDQwMDRsUFRAWIB0iIiAdHx8kKDQsJCYxJx8fLT0tMTU3Ojo6Iys/RD84QzQ5Ojf/2wBDAQoKCg0MDRoPDxo3JR8lNzc3Nzc3Nzc3Nzc3Nzc3Nzc3Nzc3Nzc3Nzc3Nzc3Nzc3Nzc3Nzc3Nzc3Nzc3Nzc3Nzf/wAARCACwANMDASIAAhEBAxEB/8QAHAAAAQQDAQAAAAAAAAAAAAAAAAQFBgcBAgMI/8QAQhAAAQMDAgIGBwQIBQUBAAAAAQIDBAAFEQYhEjEHE0FRYYEUInGRobHBIzIzchVCUmKCktHwJFNzwuEWFzRDY6L/xAAaAQEAAwEBAQAAAAAAAAAAAAAAAQIDBAUG/8QALBEAAgIBBAECBQMFAAAAAAAAAAECAxEEEiExE0FRBSJCYXEykaEUFSMz8f/aAAwDAQACEQMRAD8AvGiiigCiiigCiiigG68XaLaWW3ZRWetcDaENpypSj3D2Aml4OcHFM2pnG22IZcQhX+NZ2V+angY50BvRWMis0AUUUUAUUUUAUUUUAUUUZoAooozQBRRRQBRRRQBRRRQBRRRQBRRWCcDNAZrGRmkdxucS2RVSbhIajsp5rcVgez21X966X7dFKkWmBImrHJxf2Tfx9Y+4VDkl2a10WWfojkssn20iuV2gWpnrbjMYjN9inVhOfZ31Ql56TNT3IqSiSmE0f1IiMH+Y5PyqJPynpLqnZLrjzqua3VFSveTms3Z7HXDQSf63gtbW/SJBluttWhzr22cOJWW1AFwKGOZGU48K4xOmKe2w2iRaY7ziRhTiX1ICj38ODj31VycqSSErI78VlKx2+41lvl6HetJp9qTRb7PTMz/77I6P9N8H5il7PTDZlY623zm888BCse41SXGP7Ndm3GgkhbKlKO3EHMeyp8kyHodP7F6tdK+mXPvLlt/mjk/KlrPSPpVznc+r/wBRlY+lUMxItiATIhSHDzHDICQN/wAvdXRtVoW+C76e22rchHAojuwds49m/hip8sij+H0/c9Bs6000/wDh3uF/E7w/OlrN+tL+OpukJzPLhkIP1rzepi0FlSkXCSle3CHIw4c43yUnPPbIHlWGYUJ1Kyu7MNYzgOx3BxYGc7A47cDc7VPlfsZP4fX6Sf7Hp9p9t0ZacQsfuKB+Vb5ry4q3BoKUzcIDiknk28Uk9uRxAd/f39tOCIl/jhJiXTiBOMRrpyOM4wVjsqfN9jN/D16T/g9J5FZrzYb9q2Gso/Sl0BTzPWqWPI7g12Z6QNVs/dvLyv8AUQhX+2p8q9iv9un6SR6NozVAMdKGqmtlSozv54w+hFL2OlvUCMdbGtzg7TwKT9aK2JV/DrvsXhms1TTfTLPT+LaIyvyuqT880sa6ZkH8axr/AIJI+qanyRKPQ3r6S2aKrWJ0v2t1QS/bZzQJ+8ChePiKmll1Fbr00FwH+JWMltQ4Vp9qTv8ASrKSZlPT21rMovA7UVjNFWMTNFFFAFcpLiGY7jriuFCElSj3AV1pi1w4pvSV1UjORHVQmK3NIquTd06j1SJdwkRGozIUphEwFTSAOXqgjJ+fwpB6JCukt9ya/Ha7EiO2Gkqx28ONhTLYo0Wa/IRNuSYLaEFaVrQVBSgfu7VyWhCThEpCwO0A/UVwyy+WfW0wSWIccIkR0tb3fwZwPdkpNanQ7i/wZLJ/MnH1pgS44nk4R512bnSWj6r6x7FGq7kauq3HD/gdV6GuKd2i0v2LxSR7R11RnMVxR/dUD9a2Zv8AcmvuvqPtNLG9Xz2h6wCvOrJozavX0pjG9pye3+JDfx/p0kctTqD67K0nxSRUzZ1w6PxG1eVK0a3jLGHGsjtynarJL3M3ZP1rRXaoShtj4mtFQ3AMhJ99WYnUllfH2seOc/tN4+lbek6Zf3MWNk/skCmH6Mpvh6wZVxjuA5x8q1LTg5ZA7uVWmbZpp/7rak/kdJ+prmvTNjc+5IfR7cH6VOJFd9X3RV3A4Dk/OgpVyKQfKrKXouCv8K5DwCmx9DSdzQi1btTYq/bkUxL2G6p9SK/bWtvdJWk5zlKiMHyrZv1z/UgfOpo7oW4D7iWF/lc/4pI5o66I5wlq/KpJ+tRh+xaOx9SRHWWFO5DSC4Rz4dwK3XBlAAlri2ySjCsDxxyp2c0/cGc8UOSn2Nk/KkrsKS3kOIdTtg5BG1UaZ0JQa7GzgI2UCD3cq6ssLcUEgEknau8eO2t4IWTnNP0eK3HYJbA4uZJG9MllFxEUeGiJ660hTnd3UoizJUWU3KjvLbeQcpKTy8PGtPWdUQjfPPwpZFhknfeoS5yJzytpdWmLuL3Z483AStQ4XUjklY5+XaPAincVDujQYtcpKfuCRt/KM1MBXdB5imfJ6iCrtlFG1FFFWMQpt1JGEuwXCORnjjrGPKnKtHkhbSkHkoYPnQlPDyeUuPqnF5SFg5HCSRjxrmHF5zknypffIa7feZMR5tTakLVgKGMjPMd9IwjbOOfKuOXDwfTVNySaZlLqydj8TXY+kJjpklh30dRwl3gPAo+B5Gk6wAg7ZyOw4z4Vfr1501P0UQ48ym3ricBZyAUYT90J58QPLHaKtCEZGeo1dtDio+pRCZnAoZJG/MHOKdmL40Men2qFLTjc8BZX/M2R8RTM/cJDkLqXg0rCEjPVJCxjB5geFTL/ALb3ZyOw8zPtS1PNJdS2t8oUEqGeRFQoN8xL2aqLX+VnCKdHXAgPu3S1unvKZDY9w4vhTrH6PUXVvrbDqK3zkY5bhXmBuPMUzSujjVbIKk2xDyR2svoVnyzTW7pvUtvWHVWi5NOJ/wDYhtWU/wASattX1ROWVsu67f3eR/m9HOpogUr0Rh1I7W5AJPkcU2K0nqJO4tT5/KpCv91douu9VWphTEh2SsD7vpbRJSfaRmuDvSLqJaiUXJKCT+qhA+lTsrKLUarOOGaHTmoG+VonfwtcXyzWvoGoWTw+gXNJ8I7n9KTvav1FIGV3eby/UcKflSRd6ub341ymL/NJX/WqtRRvCy99pDm5LvcNBU+mW0gdrrSgB7xQ3qS4I5uA+0UyPSnSgqccdWMjPEsnPvrRuSDzGPCqZa6OiLg+Jdkob1ZOTuoJPspW1rSUPvA47smooh9BH/FdA633im+RstPVImTWuVj76FfClKdcs4+0QT/B/wA1Bco8K6MtJccSB7ab2R/RQYp1PqD9J3IPMIS2htHCnCQMntNKbBPakyEsyFZSobBRxW+sdOoskiOyHQ6Xo6Xs4xjOdqjTaC2sYJ2PYanKfZliSinB/Ky0LlY2oaY8mOD1DvP90js91NE6SGQENEBZ29lPEm/tL0HFYWpRklwHBBxgeP8AfKoQuQpxZWrKlZzz50aXoKHJp7/Qu7o3Y6nS8dZ3U+tbpPmQPgmpVTdp6J6DZIEXGCzHQk+0JGfjmnGutLCwfN2y3WORmiiipMwrVYynFbVg8qAg93hy5F2eb9Dtso9dltmSj1S3jfnvxc9/Gulx0Rp8niNhZ9bclhakYPkRRqZjhuy1KuLsZbzaOrWk8XU8PaB2Ak09vdehlhtE9tbqUgKWs46w9+21Q0mXjOUemQaZ0e6fXngauMU/uvcQHkoH500P9HkJHEmJf5LORjD0cH4pP0qyVruIScFt38qgTSCTLmJP20EKxtu1n5VG1Gq1Nq+oqO+dH8y3W6VOauESSww0VrCUqSogc8AjHLJ8qcbuIcmPpm43R5tKF2JSR1jaldY42oAJyCCD63PwqdXRSZdqlxvRG2OuaWlRSMZykj61WM10vdGenJZSlTkOW/HwtPEMn1gCO37vKpiknwX80rMOT6FFoEd0Wllq8dW8+24p4omLa6vGSArOQD2YAwdqXwrnqAxGX4l6uhMiYY0dCJCHeI5AGUqIwdxz512k6W08gIQ466271AWrhZKxuOeEnORz3HLvrjJ0NbmSnhujTf2fWBS3eEEDHrZIxtnv2yKN8jz1P1/g4XHX+qLZcXojk5uSltZT/iYreT/L/Wl9r1Der60Xf+jbXc2wcKcEQpGfzEkUyWXSr8nU8iLIUzKTGAdWQ4Sh7IykFXPG+/uHOrmg22OxHQ2/9oW0gesPVRgckp5AeyqrLLWWVxSUVllY3N60RBxX7o4VEBO7jCygeRAAptS90dSlBKoN8hE/5T3GB7yqrqajxn2HWeBktLGCEgEHyG1VJ0jaOZsnVy4TaupcV6w7En+8/wB5ycRTbGT2vh/kZ9Xaas0PTkO82O4TH48qQWkokoSlQ4c5OwHaO6okkDap7qdhxWktF2hrHWPtrewTjdRGM/zGmF7R96ZOAw27j/LdT9cVSUcrhHXVYkvnYypOK3Cj4e6lrtiu7AJctczA7UtFY/8AzmkDqHGTh5tbZ7lpI+BrFxZ1xtg+mZKh3V2gDrpTbZJAUoAkHspGVjGQQRjfBpXb1BLil5xwpJB8cVGDWE8zQ4Tpz0uRxrWRhCUDh5YAwOeaRPIBIJUtRz2rJrlx+vjtFboVxupG+58qg6HOO1pjy88sWtpgqISHBsDtsnu9qvhRYo3pt6iRVDPWvoT5cQz8KXXGzymLRGnyAGmlucCEKBClk5OR4ADz8qcOjKJ6Tq+KojZric5csA/XFXim2Y22xVUpRL1SMADbArIFZFFdZ8qFFFFAFYVyrNFAQ/WwjNvx1vRw8t5tbZSobFA3Iz386bok2xvWiJ+jVymoqMgKbVsF8ykhWDkZp91ql4wo5jpSCXglbhO6EkHlnY7451HG5kuRYz+k7KhLbDvV8Smsh0nPrp4eQwAPbUko7gNqBU1dFDtHXNn54rCVTwfsLjGX4B/hPuJpoMizKJAjLZP/AM3yMeRFbdXbXBxCdLbH76A58jQDytV3WyRLQSzgcRyDnHjVWhHF0e32Krb0C9JWkHsCjw/1qftRY6UKWzdI7gwTwlKkE+wd9R3SzcD9O6wgXhsLgnq5TyFEgFKVZJ2/MKhmkHjJ2i6k03MYWHZb8dx4pLhCyk8QQE5921OjjlluAeVHujPG4EBIUsepwqB2JwQDjcfEUik23QE2DIciR0odbYW4hLUoYKgkkJxnPPat/wDtxpp1KOou77Tqkj1lAcJJx2kd5HbUcjxUt9tCzSrbcbUTyG3QWw82yvBCuMBtspJx4hR8qn77QdeaClDG+6hsT2bVSVhnMaY1nKtK5JdiKdS0qQ76vC4OSgewbkZ8R3VdkWS1NStrjSXkbLQFDKSO3HlmpyVsgovg7uKT1aypIQ82nizj7w7h4GmfXUYSNNTEFBOG1EFXLiwcfL408rjFSglxxxeDlOTsPPHzJqKa9uzUeE3CKsvPPJZwhXNaiAlPuyT3AeNCiznghGoiFa509ASARBtrXEnszhRP0qUSZFrdUlMkSkOITgFBBGOfeO+odPf6/pTvDycFEVHVJJ3CeFKE/PNSJy6wcJblWtpRAxkOqScUibWvOE/YUdXAJyxdXWz3ONKGPdmtwiU7tGukR8DYpU6PkoU3h6xPKyGJbB723Uq+ooVHtjhIZuclo/8A2YVj37irGZtJsUt/JdssGT3lLKCfeKcrLo3TyoDsm52dpt1AK1NoC+LhA7s01JtziyPRLrBe8Os4FfSpC5LnWfT6+KKua51ZJ4XQgDP7xznyNQ0iVKS6ZHLdZtHy4hdYsNzJUtQwsqAO/PNS3TmkrHGCZTdljtLTugujjUT/ABZxTNb7hcn7dGaVakRCUgqK5HFsflUphspatsha5zKHVNkFxK8paHfnPZVcIOcnw2V70kFxJisPvF55bjrrgByE8khI8EgEe+lfQ1F47lPkkbNMpQD4qOf9tMWuXWFXRmNEThiPHShH7RzlRUfE5z51O+iOAY1jkyFoUkyX/VyMZSlIAPsyVViubGerNqvQpe//AEntFFFbnjhRRRQBRRRQDJq9hciwyEoe6nhKVqV2FIUCQfAiofamLiYEkxLq0I7bv+GY60tqB/WSeLntyqeXyM1LtExiQMtLZUFDntjPZ7KriKi1LflLnuyGpDzKQ22AHEkbfaBHftg1JKFDzt4QCJEIPJH7bCFA+7FI1yIqjiZZmQf3Qpv+tdW47aSDDu0ZI7lKWwfmKcY6bmh9CFzuJntwpDoI8980JEMNFqyC0zNaJGSluQlQ9xINRac1d7dqJ+7WuFGmNyoojyI0k8IUNgcjI2PCP6VYykBYPG1FeUNjlkoI9pBpFKbtqEhUuItgK5KZewPjUExlteSunnrbuq79HTrPe7AeWAPEYyK5MzNFhQDM/UtmVnlx8aQfLBqfIjWtbmItwksqzt1jXEM+0Zp2gQ4bjqmZfUT0BrJK2goc+4ioaNFYVO9pzT9ydU/G1xFW84cn09hbalHxJqX6Vb1dYo3U2uXY77E7EiUCoAcgFc8dwPLsp3ds2gbip1KmLchaVFK+Alkgjn3U3XDox0wuO7JgPyWy2krHVSAoDAz2ioxgt5YtYY5XLWOrY0VxCdFyEukY425AdAPhw71W9lVebvr+0G9NSG+GUF9WtpSEoA9Y4BHhzpzesV0tqiLbqW5MpA2CnOL4ZHyoVeNcw2ylu9sy0YxwvN7/ABT9aNMRcF1gS6WW9N1FfrgyFKcdlKCeEZJPEo4+XlUvcudyYSEzrehaRzK4ice8AVDtIwnYcdyNJdaZkOulZcW8EgbAD1u/n76ljEfUrKOKFIU+ns6iYHAfIk1ddGU3mRzXcLW7/wCTaYw7yhS2z9a5hNgePqMy2M/5L6VgeWxpU7dLuynFxtzxA5l6GlQ94xSVd3tT20y3RQR2hK2/6ipKm36Nt6yC3dXUg9khg494zTrfzc4tsH6JVbuFDKWypxK1EZI9YYOB7qb4jWn5DzfUB9lZIHC3ISoHwxsaX6mtlwfZU7CvUtiK+8kLaShHDhI5J7RUA5R1znG2ROnRWm9gS00Rn2VKSbYmxhvDz7briUpynBkLzkJ9mR7qizbLEeQybq9KklKQQ3kIz3bVKrlOSzCjlEENKbaW9lRyGWwN/wCI8hUMYy8FS3GSi4aonuOEFHpKgCO3G30q59FIcb03ES6FDAPCFc+HJx8K87NuOiQlxv8AFUsbEZySe7u3r1BEbLUdptQGUoAOBgZxWVXqel8R+VQj7HeiiitTywooooAooooDRwBSSkjY7H2VXMN1bc3qpFqQ+442tCfUP2WM5Txc8EAkVY5ziqWv+pbtpLV89tjgdYWtSktvDPCFb5SeznVZSUezaimV0tsex8gQol1nNxmmXmMklZD3EkJHPnvns86nKIUKCwG2mmm08kjqwT8dzTDoW8Kvdj9PdDaH1uLQ4lCslOMbE/HzFPbyglnLX4iRhJWckAe2sZ256KyhKMnGS5QlvLbzMVS4ToS5niWkAAK8f72pmuMuS0lKXGWZIH4g9H4kg9oBGM0vVMAivcb32YSoqWQfWAGTj4b1y0jHaNoZmzJBLkjsC8IQM4AwO3x/pU1W7lyVGL0q1uKHpFtbQobnqnFNn3EU42yVBS8pLSVdR1fAUOKCicnPYeVSSVCiqY4ykOg8kkA8R7BmkX/TMVxILkRgOEet1WUYPlWqmmQNb9s0/MXxltLboUFcSFlBBHI92a1Ys8G2R58iHI4w5GUgpUEbDA3yACeXb30pmaejsAcDkhBWeFKUKC8nwFJVWKUyMNSkqI7HWyPlU5QGyVcpcdreC0813rj8WfMEU1uXW0On/E2lCF9vUvqbPuUKfVwr1HA9GeXjtS3Izn+E0lkLuoITJitODt9JiJPxSRViRmX+g3sgO3KMT3pS6ke4k0MWaEpzrIN3iEjcpeaU2fPYUsbjRZUtEd6xslbhwFRVqSonwSR9akcHTz8FopiNoZCs8RcdClYHf2fGjaXYGdpi9sJC4yutSO2LMKgfIk/KuEu6Xdr1ZtucUO3roqV/HApbcY9yan9S+IyG0p4lKdThKhy5gZBrnLi3qOsfopbjiMbpalZ+GTTIEtqctlzuCGXLTCS6TxA8JaII32CtqT323afmXiCGbi0HFKW51LMskcWcZIGw3HhTxZ5V0clOouMR1KUNqXxOsBXFgcgU4yTTS29p6dqNSWYy0OpSEuKVF6s5G/aPbuedAOlq6pu7Bu1w2pcnteWFKCPHfanDX8qY1ZJnXrShoMhCSkY61atj5JB95rXT7VylzVKjccC38RypSUpWv6019Jyi1CUlyQXXXJKUgE7NthOQnHec5J8RVZPhmtEd1sURzRUCGu4xFTmQ4HZLYTxdmCVfMJJ8vO9U5xvzqn+ieGmZdnHnwpSYyQpGRtxnl7gPjVwjliq1rgvrZuVrM0UUVc5QooooAooooDGKhHSNo1rUMdMqMS1cGhwpWBstPcR9anFYUkKGCARUNJl65yrkpReGUlpJ6+aOkrizLe6/AcXxO9UApaFYA4k7jsA2NPd26Q7Uy22hyJcwHNnMsdWW8e3Y58Cast2Iy6MKbB8qQyLDCfGFMoHkKydMWXnd5JbprkpXUXSBGlQ3IloYcaLieFanvnjPt/5pgsmqb3ZoyI9uujqWUcmlgLSPYCKu24dH1mlglURonv4BUcm9E0AlSo6SjPco1V1Y4R006imPEokWb6UtQhpCHUQnAlaVFXU8JIBzjnjflUhh9LEJRCZltmR1ftMPpWPcrFNM/otkNjMd1z2bEfEfWmCZom9Rc8LSXAPAg1VwkmdSnobOGsFnQukfTz89pLkx5pJaV9tIa4EpVkYGe/Gd+W1SeDfbfcFH0afBkI/V6t5Kj5ivOUi2XKLnr4TycdoGaQFQSfXBSRz4hg1VKSIlotPP/XM9Ot+jSJEh9xCXCwst42PBsCRjvOfjXVAhOcYa4klPMJJHwrzTBvFxtqlKt9wkxyo8SurdKeI95p+h9JGqI+EqnpkI5EPspUSPaADRSkkYS0Es/Ky6rKGnZ0+SoJ+xcDDRVgkJwFH35HupzckIU2stqCySU4BzuCRg/Goj0eXNVy0szJdTh9TriX14H2qwd1bd4I27MVIkPBBxwjh3zgVDsZxSg4vDE89sOxVspSUupSSnB5E5yM+O9VzGt0t5oOG6REAKKW0Pg8gdjxbY2xtVhl5iI0/KfcKUITxOHvx/ePOqtiTbTKdUlV8LKid0IOwUefM+ONq108njkjDfRKbQze4LEh0BicnCQEtzCAd99zkDbxrezT0SrjcpUyzqir4j1La3Os6xQH6xSfCixwpzEbrbPdY8tzrOIIeY4hgA5yUnPwpVZnbw3ZZjlx6tqU5xZltpCAjyIGa6MojDFOno7XpJk3Oawt05UiO2slKPE71DtfuNvSoEC3haklK3QtQ3eUtX3/YcbeGKkVs1Bpi0sPMoeckPOJPWrJypQ7hjkKR6Otz+pL29frgnDZP2LeNkpHIDwAqknn5UdNUHXmyS/H5JZoGxfoi0o4xhxwcS/bUq7Kw2hKUhKRsK2qyWDllJyeWFFFFSQFFFFAFFFFAFFFFAFFFFAFYxWaKA1UkHmM1yXGaWPWQDXeigG1+ywnweNlPupmn6Itcz78dH8tSuiowTkq+4dFNucCuoQUeKSRUcn9FL7fF6M8vhxtxDIq8sUFIPYKjajRXTXTKLsNq1LpGWt6Oky460kOx1qKUqPYe3cd9Otx11cmGGur0+4HSD13E4eEd3DgZ99W2qO0sYU2k+VI37NDeBC2UHPgKo6osO1yeZHnzUes7zdWDHdR6Kz2pQjw9nPx51FEJA3T8a9LTtF2ySCCwnJ8BUduHRfAeyW0cBJ5iodfHB1VauFf0lJslxOerUoEdxIp9SyGrItx0ZWv7vFzO/ZU2V0bzIhcTDmPNtujhcSFbKHcd96VWvoxSpaTMcU4kD7qjVPHJnW9dRjrkhOi7HJvE/qmUHqMjrV42SO7PfXoGz29q2wWozKQlCUgYFcLLZIlqjpajtJSB+zTtWsIbTztRqZXNeyCiiitDmCiiigCiiigCiiigCiiigCiiigCiiigCiiigCiiigCiiigCiiigCsYrNFAYIzzxRw1migMAVmiigCiiigCiiigCiiigP/2Q=="/>
          <p:cNvSpPr>
            <a:spLocks noChangeAspect="1" noChangeArrowheads="1"/>
          </p:cNvSpPr>
          <p:nvPr/>
        </p:nvSpPr>
        <p:spPr bwMode="auto">
          <a:xfrm>
            <a:off x="4445000" y="-547688"/>
            <a:ext cx="1371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pic>
        <p:nvPicPr>
          <p:cNvPr id="33808" name="Picture 4" descr="http://www.theclinic.cl/wp-content/uploads/2010/02/rad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75" y="1898650"/>
            <a:ext cx="207327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bwMode="auto">
          <a:xfrm>
            <a:off x="771525" y="0"/>
            <a:ext cx="7853363"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s-ES" sz="1800" smtClean="0"/>
              <a:t>Evaluación Publicitaria </a:t>
            </a:r>
          </a:p>
        </p:txBody>
      </p:sp>
      <p:sp>
        <p:nvSpPr>
          <p:cNvPr id="34819"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59E0C41E-752C-4736-AD35-B2C2E0CF90A1}" type="slidenum">
              <a:rPr lang="es-ES" sz="1400" b="0" i="1" smtClean="0">
                <a:solidFill>
                  <a:srgbClr val="800000"/>
                </a:solidFill>
                <a:latin typeface="Century Gothic" pitchFamily="34" charset="0"/>
              </a:rPr>
              <a:pPr/>
              <a:t>33</a:t>
            </a:fld>
            <a:r>
              <a:rPr lang="es-ES" sz="1400" b="0" smtClean="0">
                <a:solidFill>
                  <a:schemeClr val="tx1"/>
                </a:solidFill>
              </a:rPr>
              <a:t> </a:t>
            </a:r>
            <a:r>
              <a:rPr lang="es-ES" sz="1400" b="0" smtClean="0">
                <a:solidFill>
                  <a:srgbClr val="B40000"/>
                </a:solidFill>
              </a:rPr>
              <a:t>-</a:t>
            </a:r>
          </a:p>
        </p:txBody>
      </p:sp>
      <p:sp>
        <p:nvSpPr>
          <p:cNvPr id="34820" name="12 Rectángulo"/>
          <p:cNvSpPr>
            <a:spLocks noChangeArrowheads="1"/>
          </p:cNvSpPr>
          <p:nvPr/>
        </p:nvSpPr>
        <p:spPr bwMode="auto">
          <a:xfrm>
            <a:off x="523875" y="979488"/>
            <a:ext cx="4710113" cy="646112"/>
          </a:xfrm>
          <a:prstGeom prst="rect">
            <a:avLst/>
          </a:prstGeom>
          <a:solidFill>
            <a:srgbClr val="C00000"/>
          </a:solidFill>
          <a:ln w="22225" algn="ctr">
            <a:solidFill>
              <a:srgbClr val="000000"/>
            </a:solidFill>
            <a:round/>
            <a:headEnd/>
            <a:tailEnd/>
          </a:ln>
        </p:spPr>
        <p:txBody>
          <a:bodyPr anchor="ctr">
            <a:spAutoFit/>
          </a:bodyPr>
          <a:lstStyle/>
          <a:p>
            <a:endParaRPr lang="es-ES"/>
          </a:p>
          <a:p>
            <a:endParaRPr lang="es-ES"/>
          </a:p>
          <a:p>
            <a:endParaRPr lang="es-ES"/>
          </a:p>
          <a:p>
            <a:endParaRPr lang="es-MX"/>
          </a:p>
        </p:txBody>
      </p:sp>
      <p:sp>
        <p:nvSpPr>
          <p:cNvPr id="34821" name="6 Rectángulo redondeado"/>
          <p:cNvSpPr>
            <a:spLocks noChangeArrowheads="1"/>
          </p:cNvSpPr>
          <p:nvPr/>
        </p:nvSpPr>
        <p:spPr bwMode="auto">
          <a:xfrm>
            <a:off x="757238" y="1068388"/>
            <a:ext cx="7985125" cy="41433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dashDot"/>
                <a:round/>
                <a:headEnd/>
                <a:tailEnd/>
              </a14:hiddenLine>
            </a:ext>
          </a:extLst>
        </p:spPr>
        <p:txBody>
          <a:bodyPr anchor="ctr"/>
          <a:lstStyle/>
          <a:p>
            <a:pPr algn="just" eaLnBrk="1" hangingPunct="1"/>
            <a:r>
              <a:rPr lang="es-ES_tradnl" sz="1800">
                <a:solidFill>
                  <a:schemeClr val="bg1"/>
                </a:solidFill>
                <a:cs typeface="Arial" charset="0"/>
              </a:rPr>
              <a:t>Opinión General - RADIO</a:t>
            </a:r>
          </a:p>
        </p:txBody>
      </p:sp>
      <p:graphicFrame>
        <p:nvGraphicFramePr>
          <p:cNvPr id="19" name="18 Tabla"/>
          <p:cNvGraphicFramePr>
            <a:graphicFrameLocks noGrp="1"/>
          </p:cNvGraphicFramePr>
          <p:nvPr/>
        </p:nvGraphicFramePr>
        <p:xfrm>
          <a:off x="831850" y="5983288"/>
          <a:ext cx="6010275" cy="527049"/>
        </p:xfrm>
        <a:graphic>
          <a:graphicData uri="http://schemas.openxmlformats.org/drawingml/2006/table">
            <a:tbl>
              <a:tblPr/>
              <a:tblGrid>
                <a:gridCol w="3327968"/>
                <a:gridCol w="670418"/>
                <a:gridCol w="670418"/>
                <a:gridCol w="670418"/>
                <a:gridCol w="671053"/>
              </a:tblGrid>
              <a:tr h="175683">
                <a:tc>
                  <a:txBody>
                    <a:bodyPr/>
                    <a:lstStyle/>
                    <a:p>
                      <a:pPr>
                        <a:lnSpc>
                          <a:spcPct val="115000"/>
                        </a:lnSpc>
                        <a:spcAft>
                          <a:spcPts val="0"/>
                        </a:spcAft>
                      </a:pPr>
                      <a:r>
                        <a:rPr lang="es-MX" sz="1000" b="1" dirty="0" smtClean="0">
                          <a:latin typeface="Arial"/>
                          <a:ea typeface="Times New Roman"/>
                          <a:cs typeface="Times New Roman"/>
                        </a:rPr>
                        <a:t>OTRO</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12</a:t>
                      </a:r>
                      <a:endParaRPr lang="es-MX" sz="1100" dirty="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3</a:t>
                      </a:r>
                      <a:endParaRPr lang="es-MX" sz="1100" dirty="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3</a:t>
                      </a:r>
                      <a:endParaRPr lang="es-MX" sz="1100" dirty="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Calibri"/>
                          <a:cs typeface="Times New Roman"/>
                        </a:rPr>
                        <a:t>7</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683">
                <a:tc>
                  <a:txBody>
                    <a:bodyPr/>
                    <a:lstStyle/>
                    <a:p>
                      <a:pPr>
                        <a:lnSpc>
                          <a:spcPct val="115000"/>
                        </a:lnSpc>
                        <a:spcAft>
                          <a:spcPts val="0"/>
                        </a:spcAft>
                      </a:pPr>
                      <a:r>
                        <a:rPr lang="es-MX" sz="1000" b="1" dirty="0">
                          <a:latin typeface="Arial"/>
                          <a:ea typeface="Times New Roman"/>
                          <a:cs typeface="Times New Roman"/>
                        </a:rPr>
                        <a:t>NS/ NI</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0</a:t>
                      </a:r>
                      <a:endParaRPr lang="es-MX" sz="1100" dirty="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0</a:t>
                      </a:r>
                      <a:endParaRPr lang="es-MX" sz="1100" dirty="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7</a:t>
                      </a:r>
                      <a:endParaRPr lang="es-MX" sz="1100" dirty="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2</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683">
                <a:tc>
                  <a:txBody>
                    <a:bodyPr/>
                    <a:lstStyle/>
                    <a:p>
                      <a:pPr>
                        <a:lnSpc>
                          <a:spcPct val="115000"/>
                        </a:lnSpc>
                        <a:spcAft>
                          <a:spcPts val="0"/>
                        </a:spcAft>
                      </a:pPr>
                      <a:r>
                        <a:rPr lang="es-MX" sz="1000" b="1" dirty="0" smtClean="0">
                          <a:latin typeface="Arial"/>
                          <a:ea typeface="Times New Roman"/>
                          <a:cs typeface="Times New Roman"/>
                        </a:rPr>
                        <a:t>TOTAL </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100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100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100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100</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
        <p:nvSpPr>
          <p:cNvPr id="34844" name="19 Cerrar llave"/>
          <p:cNvSpPr>
            <a:spLocks/>
          </p:cNvSpPr>
          <p:nvPr/>
        </p:nvSpPr>
        <p:spPr bwMode="auto">
          <a:xfrm>
            <a:off x="7267575" y="2381250"/>
            <a:ext cx="520700" cy="1906588"/>
          </a:xfrm>
          <a:prstGeom prst="rightBrace">
            <a:avLst>
              <a:gd name="adj1" fmla="val 8323"/>
              <a:gd name="adj2" fmla="val 50000"/>
            </a:avLst>
          </a:pr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s-MX"/>
          </a:p>
        </p:txBody>
      </p:sp>
      <p:sp>
        <p:nvSpPr>
          <p:cNvPr id="34845" name="20 Cerrar llave"/>
          <p:cNvSpPr>
            <a:spLocks/>
          </p:cNvSpPr>
          <p:nvPr/>
        </p:nvSpPr>
        <p:spPr bwMode="auto">
          <a:xfrm>
            <a:off x="7278688" y="4660900"/>
            <a:ext cx="519112" cy="1223963"/>
          </a:xfrm>
          <a:prstGeom prst="rightBrace">
            <a:avLst>
              <a:gd name="adj1" fmla="val 8329"/>
              <a:gd name="adj2" fmla="val 50000"/>
            </a:avLst>
          </a:pr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s-MX"/>
          </a:p>
          <a:p>
            <a:endParaRPr lang="es-MX"/>
          </a:p>
          <a:p>
            <a:endParaRPr lang="es-MX"/>
          </a:p>
          <a:p>
            <a:endParaRPr lang="es-MX"/>
          </a:p>
          <a:p>
            <a:endParaRPr lang="es-MX"/>
          </a:p>
          <a:p>
            <a:endParaRPr lang="es-MX"/>
          </a:p>
          <a:p>
            <a:endParaRPr lang="es-MX"/>
          </a:p>
          <a:p>
            <a:endParaRPr lang="es-MX"/>
          </a:p>
        </p:txBody>
      </p:sp>
      <p:sp>
        <p:nvSpPr>
          <p:cNvPr id="34846" name="21 CuadroTexto"/>
          <p:cNvSpPr txBox="1">
            <a:spLocks noChangeArrowheads="1"/>
          </p:cNvSpPr>
          <p:nvPr/>
        </p:nvSpPr>
        <p:spPr bwMode="auto">
          <a:xfrm>
            <a:off x="7788275" y="3152775"/>
            <a:ext cx="725488" cy="338138"/>
          </a:xfrm>
          <a:prstGeom prst="rect">
            <a:avLst/>
          </a:prstGeom>
          <a:solidFill>
            <a:srgbClr val="66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MX" sz="1600">
                <a:solidFill>
                  <a:schemeClr val="bg1"/>
                </a:solidFill>
              </a:rPr>
              <a:t>57%</a:t>
            </a:r>
          </a:p>
        </p:txBody>
      </p:sp>
      <p:sp>
        <p:nvSpPr>
          <p:cNvPr id="34847" name="22 CuadroTexto"/>
          <p:cNvSpPr txBox="1">
            <a:spLocks noChangeArrowheads="1"/>
          </p:cNvSpPr>
          <p:nvPr/>
        </p:nvSpPr>
        <p:spPr bwMode="auto">
          <a:xfrm>
            <a:off x="7804150" y="5102225"/>
            <a:ext cx="709613" cy="33972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MX" sz="1600">
                <a:solidFill>
                  <a:schemeClr val="bg1"/>
                </a:solidFill>
              </a:rPr>
              <a:t>34%</a:t>
            </a:r>
          </a:p>
        </p:txBody>
      </p:sp>
      <p:graphicFrame>
        <p:nvGraphicFramePr>
          <p:cNvPr id="15" name="14 Tabla"/>
          <p:cNvGraphicFramePr>
            <a:graphicFrameLocks noGrp="1"/>
          </p:cNvGraphicFramePr>
          <p:nvPr/>
        </p:nvGraphicFramePr>
        <p:xfrm>
          <a:off x="825500" y="1927225"/>
          <a:ext cx="6010275" cy="2103442"/>
        </p:xfrm>
        <a:graphic>
          <a:graphicData uri="http://schemas.openxmlformats.org/drawingml/2006/table">
            <a:tbl>
              <a:tblPr/>
              <a:tblGrid>
                <a:gridCol w="3363315"/>
                <a:gridCol w="614110"/>
                <a:gridCol w="614110"/>
                <a:gridCol w="614110"/>
                <a:gridCol w="804630"/>
              </a:tblGrid>
              <a:tr h="175287">
                <a:tc gridSpan="5">
                  <a:txBody>
                    <a:bodyPr/>
                    <a:lstStyle/>
                    <a:p>
                      <a:pPr algn="ctr">
                        <a:lnSpc>
                          <a:spcPct val="115000"/>
                        </a:lnSpc>
                        <a:spcAft>
                          <a:spcPts val="0"/>
                        </a:spcAft>
                      </a:pPr>
                      <a:r>
                        <a:rPr lang="es-MX" sz="1000" b="1" dirty="0" smtClean="0">
                          <a:solidFill>
                            <a:srgbClr val="FFFFFF"/>
                          </a:solidFill>
                          <a:latin typeface="Arial"/>
                          <a:ea typeface="Times New Roman"/>
                          <a:cs typeface="Times New Roman"/>
                        </a:rPr>
                        <a:t>POSITIVO</a:t>
                      </a:r>
                      <a:endParaRPr lang="es-MX" sz="1100" dirty="0">
                        <a:latin typeface="Calibri"/>
                        <a:ea typeface="Calibri"/>
                        <a:cs typeface="Times New Roman"/>
                      </a:endParaRPr>
                    </a:p>
                  </a:txBody>
                  <a:tcPr marL="68587" marR="6858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75287">
                <a:tc>
                  <a:txBody>
                    <a:bodyPr/>
                    <a:lstStyle/>
                    <a:p>
                      <a:endParaRPr lang="es-MX" sz="1100">
                        <a:latin typeface="Calibri"/>
                        <a:cs typeface="Times New Roman"/>
                      </a:endParaRPr>
                    </a:p>
                  </a:txBody>
                  <a:tcPr marL="68587" marR="68587"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Calibri"/>
                          <a:cs typeface="Times New Roman"/>
                        </a:rPr>
                        <a:t>DF</a:t>
                      </a:r>
                      <a:endParaRPr lang="es-MX" sz="1100" dirty="0">
                        <a:latin typeface="Calibri"/>
                        <a:ea typeface="Calibri"/>
                        <a:cs typeface="Times New Roman"/>
                      </a:endParaRPr>
                    </a:p>
                  </a:txBody>
                  <a:tcPr marL="68587" marR="68587"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CUE</a:t>
                      </a:r>
                      <a:endParaRPr lang="es-MX" sz="1100" dirty="0">
                        <a:latin typeface="Calibri"/>
                        <a:ea typeface="Calibri"/>
                        <a:cs typeface="Times New Roman"/>
                      </a:endParaRPr>
                    </a:p>
                  </a:txBody>
                  <a:tcPr marL="68587" marR="68587"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MER</a:t>
                      </a:r>
                      <a:endParaRPr lang="es-MX" sz="1100" dirty="0">
                        <a:latin typeface="Calibri"/>
                        <a:ea typeface="Calibri"/>
                        <a:cs typeface="Times New Roman"/>
                      </a:endParaRPr>
                    </a:p>
                  </a:txBody>
                  <a:tcPr marL="68587" marR="68587"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TOTAL</a:t>
                      </a:r>
                      <a:endParaRPr lang="es-MX" sz="1100" dirty="0">
                        <a:latin typeface="Calibri"/>
                        <a:ea typeface="Calibri"/>
                        <a:cs typeface="Times New Roman"/>
                      </a:endParaRPr>
                    </a:p>
                  </a:txBody>
                  <a:tcPr marL="68587" marR="68587"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87">
                <a:tc>
                  <a:txBody>
                    <a:bodyPr/>
                    <a:lstStyle/>
                    <a:p>
                      <a:pPr>
                        <a:lnSpc>
                          <a:spcPct val="115000"/>
                        </a:lnSpc>
                        <a:spcAft>
                          <a:spcPts val="0"/>
                        </a:spcAft>
                      </a:pPr>
                      <a:r>
                        <a:rPr lang="es-MX" sz="1000" b="1" dirty="0">
                          <a:latin typeface="Arial"/>
                          <a:ea typeface="Times New Roman"/>
                          <a:cs typeface="Times New Roman"/>
                        </a:rPr>
                        <a:t>EL MENSAJE ES CLARO</a:t>
                      </a:r>
                      <a:endParaRPr lang="es-MX" sz="1100" dirty="0">
                        <a:latin typeface="Calibri"/>
                        <a:ea typeface="Calibri"/>
                        <a:cs typeface="Times New Roman"/>
                      </a:endParaRPr>
                    </a:p>
                  </a:txBody>
                  <a:tcPr marL="68587" marR="68587"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37</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14</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21</a:t>
                      </a:r>
                      <a:endParaRPr lang="es-MX" sz="1100" dirty="0">
                        <a:latin typeface="Calibri"/>
                        <a:ea typeface="Calibri"/>
                        <a:cs typeface="Times New Roman"/>
                      </a:endParaRPr>
                    </a:p>
                  </a:txBody>
                  <a:tcPr marL="68587" marR="68587"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87">
                <a:tc>
                  <a:txBody>
                    <a:bodyPr/>
                    <a:lstStyle/>
                    <a:p>
                      <a:pPr>
                        <a:lnSpc>
                          <a:spcPct val="115000"/>
                        </a:lnSpc>
                        <a:spcAft>
                          <a:spcPts val="0"/>
                        </a:spcAft>
                      </a:pPr>
                      <a:r>
                        <a:rPr lang="es-MX" sz="1000" b="1" dirty="0">
                          <a:latin typeface="Arial"/>
                          <a:ea typeface="Times New Roman"/>
                          <a:cs typeface="Times New Roman"/>
                        </a:rPr>
                        <a:t>ES BUENO/ ME GUSTO</a:t>
                      </a:r>
                      <a:endParaRPr lang="es-MX" sz="1100" dirty="0">
                        <a:latin typeface="Calibri"/>
                        <a:ea typeface="Calibri"/>
                        <a:cs typeface="Times New Roman"/>
                      </a:endParaRPr>
                    </a:p>
                  </a:txBody>
                  <a:tcPr marL="68587" marR="68587"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25</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9</a:t>
                      </a:r>
                      <a:endParaRPr lang="es-MX" sz="1100" dirty="0">
                        <a:latin typeface="Calibri"/>
                        <a:ea typeface="Calibri"/>
                        <a:cs typeface="Times New Roman"/>
                      </a:endParaRPr>
                    </a:p>
                  </a:txBody>
                  <a:tcPr marL="68587" marR="68587"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87">
                <a:tc>
                  <a:txBody>
                    <a:bodyPr/>
                    <a:lstStyle/>
                    <a:p>
                      <a:pPr>
                        <a:lnSpc>
                          <a:spcPct val="115000"/>
                        </a:lnSpc>
                        <a:spcAft>
                          <a:spcPts val="0"/>
                        </a:spcAft>
                      </a:pPr>
                      <a:r>
                        <a:rPr lang="es-MX" sz="1000" b="1" dirty="0">
                          <a:latin typeface="Arial"/>
                          <a:ea typeface="Times New Roman"/>
                          <a:cs typeface="Times New Roman"/>
                        </a:rPr>
                        <a:t>HAY QUE CUIDAR EL PATRIMONIO</a:t>
                      </a:r>
                      <a:endParaRPr lang="es-MX" sz="1100" dirty="0">
                        <a:latin typeface="Calibri"/>
                        <a:ea typeface="Calibri"/>
                        <a:cs typeface="Times New Roman"/>
                      </a:endParaRPr>
                    </a:p>
                  </a:txBody>
                  <a:tcPr marL="68587" marR="68587"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8</a:t>
                      </a:r>
                      <a:endParaRPr lang="es-MX" sz="1100" dirty="0">
                        <a:latin typeface="Calibri"/>
                        <a:ea typeface="Calibri"/>
                        <a:cs typeface="Times New Roman"/>
                      </a:endParaRPr>
                    </a:p>
                  </a:txBody>
                  <a:tcPr marL="68587" marR="68587"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50573">
                <a:tc>
                  <a:txBody>
                    <a:bodyPr/>
                    <a:lstStyle/>
                    <a:p>
                      <a:pPr>
                        <a:lnSpc>
                          <a:spcPct val="115000"/>
                        </a:lnSpc>
                        <a:spcAft>
                          <a:spcPts val="0"/>
                        </a:spcAft>
                      </a:pPr>
                      <a:r>
                        <a:rPr lang="es-MX" sz="1000" b="1" dirty="0">
                          <a:latin typeface="Arial"/>
                          <a:ea typeface="Times New Roman"/>
                          <a:cs typeface="Times New Roman"/>
                        </a:rPr>
                        <a:t>HAY QUE FOMENTAR Y CUIDAR NUESTRA HISTORIA/ PATRIMONIO CULTURAL</a:t>
                      </a:r>
                      <a:endParaRPr lang="es-MX" sz="1100" dirty="0">
                        <a:latin typeface="Calibri"/>
                        <a:ea typeface="Calibri"/>
                        <a:cs typeface="Times New Roman"/>
                      </a:endParaRPr>
                    </a:p>
                  </a:txBody>
                  <a:tcPr marL="68587" marR="68587"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14</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4</a:t>
                      </a:r>
                      <a:endParaRPr lang="es-MX" sz="1100">
                        <a:latin typeface="Calibri"/>
                        <a:ea typeface="Calibri"/>
                        <a:cs typeface="Times New Roman"/>
                      </a:endParaRPr>
                    </a:p>
                  </a:txBody>
                  <a:tcPr marL="68587" marR="68587"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87">
                <a:tc>
                  <a:txBody>
                    <a:bodyPr/>
                    <a:lstStyle/>
                    <a:p>
                      <a:pPr>
                        <a:lnSpc>
                          <a:spcPct val="115000"/>
                        </a:lnSpc>
                        <a:spcAft>
                          <a:spcPts val="0"/>
                        </a:spcAft>
                      </a:pPr>
                      <a:r>
                        <a:rPr lang="es-MX" sz="1000" b="1" dirty="0">
                          <a:latin typeface="Arial"/>
                          <a:ea typeface="Times New Roman"/>
                          <a:cs typeface="Times New Roman"/>
                        </a:rPr>
                        <a:t>INFORMA</a:t>
                      </a:r>
                      <a:endParaRPr lang="es-MX" sz="1100" dirty="0">
                        <a:latin typeface="Calibri"/>
                        <a:ea typeface="Calibri"/>
                        <a:cs typeface="Times New Roman"/>
                      </a:endParaRPr>
                    </a:p>
                  </a:txBody>
                  <a:tcPr marL="68587" marR="68587"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4</a:t>
                      </a:r>
                      <a:endParaRPr lang="es-MX" sz="1100">
                        <a:latin typeface="Calibri"/>
                        <a:ea typeface="Calibri"/>
                        <a:cs typeface="Times New Roman"/>
                      </a:endParaRPr>
                    </a:p>
                  </a:txBody>
                  <a:tcPr marL="68587" marR="68587"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87">
                <a:tc>
                  <a:txBody>
                    <a:bodyPr/>
                    <a:lstStyle/>
                    <a:p>
                      <a:pPr>
                        <a:lnSpc>
                          <a:spcPct val="115000"/>
                        </a:lnSpc>
                        <a:spcAft>
                          <a:spcPts val="0"/>
                        </a:spcAft>
                      </a:pPr>
                      <a:r>
                        <a:rPr lang="es-MX" sz="1000" b="1" dirty="0">
                          <a:latin typeface="Arial"/>
                          <a:ea typeface="Times New Roman"/>
                          <a:cs typeface="Times New Roman"/>
                        </a:rPr>
                        <a:t>EXPONE A NUESTROS HIJOS AL PATRIMONIO</a:t>
                      </a:r>
                      <a:endParaRPr lang="es-MX" sz="1100" dirty="0">
                        <a:latin typeface="Calibri"/>
                        <a:ea typeface="Calibri"/>
                        <a:cs typeface="Times New Roman"/>
                      </a:endParaRPr>
                    </a:p>
                  </a:txBody>
                  <a:tcPr marL="68587" marR="68587"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4</a:t>
                      </a:r>
                      <a:endParaRPr lang="es-MX" sz="1100" dirty="0">
                        <a:latin typeface="Calibri"/>
                        <a:ea typeface="Calibri"/>
                        <a:cs typeface="Times New Roman"/>
                      </a:endParaRPr>
                    </a:p>
                  </a:txBody>
                  <a:tcPr marL="68587" marR="68587"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87">
                <a:tc>
                  <a:txBody>
                    <a:bodyPr/>
                    <a:lstStyle/>
                    <a:p>
                      <a:pPr>
                        <a:lnSpc>
                          <a:spcPct val="115000"/>
                        </a:lnSpc>
                        <a:spcAft>
                          <a:spcPts val="0"/>
                        </a:spcAft>
                      </a:pPr>
                      <a:r>
                        <a:rPr lang="es-MX" sz="1000" b="1" dirty="0">
                          <a:latin typeface="Arial"/>
                          <a:ea typeface="Times New Roman"/>
                          <a:cs typeface="Times New Roman"/>
                        </a:rPr>
                        <a:t>CREA CONCIENCIA/ RESPONSABILIDAD</a:t>
                      </a:r>
                      <a:endParaRPr lang="es-MX" sz="1100" dirty="0">
                        <a:latin typeface="Calibri"/>
                        <a:ea typeface="Calibri"/>
                        <a:cs typeface="Times New Roman"/>
                      </a:endParaRPr>
                    </a:p>
                  </a:txBody>
                  <a:tcPr marL="68587" marR="68587"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4</a:t>
                      </a:r>
                      <a:endParaRPr lang="es-MX" sz="1100" dirty="0">
                        <a:latin typeface="Calibri"/>
                        <a:ea typeface="Calibri"/>
                        <a:cs typeface="Times New Roman"/>
                      </a:endParaRPr>
                    </a:p>
                  </a:txBody>
                  <a:tcPr marL="68587" marR="68587"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50573">
                <a:tc>
                  <a:txBody>
                    <a:bodyPr/>
                    <a:lstStyle/>
                    <a:p>
                      <a:pPr>
                        <a:lnSpc>
                          <a:spcPct val="115000"/>
                        </a:lnSpc>
                        <a:spcAft>
                          <a:spcPts val="0"/>
                        </a:spcAft>
                      </a:pPr>
                      <a:r>
                        <a:rPr lang="es-MX" sz="1000" b="1" dirty="0">
                          <a:latin typeface="Arial"/>
                          <a:ea typeface="Times New Roman"/>
                          <a:cs typeface="Times New Roman"/>
                        </a:rPr>
                        <a:t>LA SOCIEDAD ES RESPONSABLE DE CUIDAR EL PATRIMONIO</a:t>
                      </a:r>
                      <a:endParaRPr lang="es-MX" sz="1100" dirty="0">
                        <a:latin typeface="Calibri"/>
                        <a:ea typeface="Calibri"/>
                        <a:cs typeface="Times New Roman"/>
                      </a:endParaRPr>
                    </a:p>
                  </a:txBody>
                  <a:tcPr marL="68587" marR="68587"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8</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3</a:t>
                      </a:r>
                      <a:endParaRPr lang="es-MX" sz="1100" dirty="0">
                        <a:latin typeface="Calibri"/>
                        <a:ea typeface="Calibri"/>
                        <a:cs typeface="Times New Roman"/>
                      </a:endParaRPr>
                    </a:p>
                  </a:txBody>
                  <a:tcPr marL="68587" marR="68587"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graphicFrame>
        <p:nvGraphicFramePr>
          <p:cNvPr id="18" name="17 Tabla"/>
          <p:cNvGraphicFramePr>
            <a:graphicFrameLocks noGrp="1"/>
          </p:cNvGraphicFramePr>
          <p:nvPr/>
        </p:nvGraphicFramePr>
        <p:xfrm>
          <a:off x="852488" y="4471988"/>
          <a:ext cx="6010275" cy="1402080"/>
        </p:xfrm>
        <a:graphic>
          <a:graphicData uri="http://schemas.openxmlformats.org/drawingml/2006/table">
            <a:tbl>
              <a:tblPr/>
              <a:tblGrid>
                <a:gridCol w="3363315"/>
                <a:gridCol w="614110"/>
                <a:gridCol w="614110"/>
                <a:gridCol w="614110"/>
                <a:gridCol w="804630"/>
              </a:tblGrid>
              <a:tr h="175220">
                <a:tc gridSpan="5">
                  <a:txBody>
                    <a:bodyPr/>
                    <a:lstStyle/>
                    <a:p>
                      <a:pPr algn="ctr">
                        <a:lnSpc>
                          <a:spcPct val="115000"/>
                        </a:lnSpc>
                        <a:spcAft>
                          <a:spcPts val="0"/>
                        </a:spcAft>
                      </a:pPr>
                      <a:r>
                        <a:rPr lang="es-MX" sz="1000" b="1" dirty="0" smtClean="0">
                          <a:solidFill>
                            <a:srgbClr val="FFFFFF"/>
                          </a:solidFill>
                          <a:latin typeface="Arial"/>
                          <a:ea typeface="Times New Roman"/>
                          <a:cs typeface="Times New Roman"/>
                        </a:rPr>
                        <a:t>NEGATIVO</a:t>
                      </a:r>
                      <a:endParaRPr lang="es-MX" sz="1100" dirty="0">
                        <a:latin typeface="Calibri"/>
                        <a:ea typeface="Calibri"/>
                        <a:cs typeface="Times New Roman"/>
                      </a:endParaRPr>
                    </a:p>
                  </a:txBody>
                  <a:tcPr marL="68587" marR="6858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75220">
                <a:tc>
                  <a:txBody>
                    <a:bodyPr/>
                    <a:lstStyle/>
                    <a:p>
                      <a:endParaRPr lang="es-MX" sz="1100">
                        <a:latin typeface="Calibri"/>
                        <a:cs typeface="Times New Roman"/>
                      </a:endParaRPr>
                    </a:p>
                  </a:txBody>
                  <a:tcPr marL="68587" marR="68587"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Calibri"/>
                          <a:cs typeface="Times New Roman"/>
                        </a:rPr>
                        <a:t>DF</a:t>
                      </a:r>
                      <a:endParaRPr lang="es-MX" sz="1100" dirty="0">
                        <a:latin typeface="Calibri"/>
                        <a:ea typeface="Calibri"/>
                        <a:cs typeface="Times New Roman"/>
                      </a:endParaRPr>
                    </a:p>
                  </a:txBody>
                  <a:tcPr marL="68587" marR="68587"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CUE</a:t>
                      </a:r>
                      <a:endParaRPr lang="es-MX" sz="1100" dirty="0">
                        <a:latin typeface="Calibri"/>
                        <a:ea typeface="Calibri"/>
                        <a:cs typeface="Times New Roman"/>
                      </a:endParaRPr>
                    </a:p>
                  </a:txBody>
                  <a:tcPr marL="68587" marR="68587"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MER</a:t>
                      </a:r>
                      <a:endParaRPr lang="es-MX" sz="1100" dirty="0">
                        <a:latin typeface="Calibri"/>
                        <a:ea typeface="Calibri"/>
                        <a:cs typeface="Times New Roman"/>
                      </a:endParaRPr>
                    </a:p>
                  </a:txBody>
                  <a:tcPr marL="68587" marR="68587"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TOTAL</a:t>
                      </a:r>
                      <a:endParaRPr lang="es-MX" sz="1100" dirty="0">
                        <a:latin typeface="Calibri"/>
                        <a:ea typeface="Calibri"/>
                        <a:cs typeface="Times New Roman"/>
                      </a:endParaRPr>
                    </a:p>
                  </a:txBody>
                  <a:tcPr marL="68587" marR="68587"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20">
                <a:tc>
                  <a:txBody>
                    <a:bodyPr/>
                    <a:lstStyle/>
                    <a:p>
                      <a:pPr>
                        <a:lnSpc>
                          <a:spcPct val="115000"/>
                        </a:lnSpc>
                        <a:spcAft>
                          <a:spcPts val="0"/>
                        </a:spcAft>
                      </a:pPr>
                      <a:r>
                        <a:rPr lang="es-MX" sz="1000" b="1" dirty="0">
                          <a:latin typeface="Arial"/>
                          <a:ea typeface="Times New Roman"/>
                          <a:cs typeface="Times New Roman"/>
                        </a:rPr>
                        <a:t>NADA NUEVO/ NO LLAMATIVO</a:t>
                      </a:r>
                      <a:endParaRPr lang="es-MX" sz="1100" dirty="0">
                        <a:latin typeface="Calibri"/>
                        <a:ea typeface="Calibri"/>
                        <a:cs typeface="Times New Roman"/>
                      </a:endParaRPr>
                    </a:p>
                  </a:txBody>
                  <a:tcPr marL="68587" marR="68587"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57</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18</a:t>
                      </a:r>
                      <a:endParaRPr lang="es-MX" sz="1100" dirty="0">
                        <a:latin typeface="Calibri"/>
                        <a:ea typeface="Calibri"/>
                        <a:cs typeface="Times New Roman"/>
                      </a:endParaRPr>
                    </a:p>
                  </a:txBody>
                  <a:tcPr marL="68587" marR="68587"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50441">
                <a:tc>
                  <a:txBody>
                    <a:bodyPr/>
                    <a:lstStyle/>
                    <a:p>
                      <a:pPr>
                        <a:lnSpc>
                          <a:spcPct val="115000"/>
                        </a:lnSpc>
                        <a:spcAft>
                          <a:spcPts val="0"/>
                        </a:spcAft>
                      </a:pPr>
                      <a:r>
                        <a:rPr lang="es-MX" sz="1000" b="1" dirty="0">
                          <a:latin typeface="Arial"/>
                          <a:ea typeface="Times New Roman"/>
                          <a:cs typeface="Times New Roman"/>
                        </a:rPr>
                        <a:t>LOS SONIDOS NO SON MUY LLAMATIVOS/ FALTA IMPACTO AUDITIVO</a:t>
                      </a:r>
                      <a:endParaRPr lang="es-MX" sz="1100" dirty="0">
                        <a:latin typeface="Calibri"/>
                        <a:ea typeface="Calibri"/>
                        <a:cs typeface="Times New Roman"/>
                      </a:endParaRPr>
                    </a:p>
                  </a:txBody>
                  <a:tcPr marL="68587" marR="68587"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4</a:t>
                      </a:r>
                      <a:endParaRPr lang="es-MX" sz="1100" dirty="0">
                        <a:latin typeface="Calibri"/>
                        <a:ea typeface="Calibri"/>
                        <a:cs typeface="Times New Roman"/>
                      </a:endParaRPr>
                    </a:p>
                  </a:txBody>
                  <a:tcPr marL="68587" marR="68587"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20">
                <a:tc>
                  <a:txBody>
                    <a:bodyPr/>
                    <a:lstStyle/>
                    <a:p>
                      <a:pPr>
                        <a:lnSpc>
                          <a:spcPct val="115000"/>
                        </a:lnSpc>
                        <a:spcAft>
                          <a:spcPts val="0"/>
                        </a:spcAft>
                      </a:pPr>
                      <a:r>
                        <a:rPr lang="es-MX" sz="1000" b="1" dirty="0">
                          <a:latin typeface="Arial"/>
                          <a:ea typeface="Times New Roman"/>
                          <a:cs typeface="Times New Roman"/>
                        </a:rPr>
                        <a:t>NO ME HACE PRESTARLE ATENCION</a:t>
                      </a:r>
                      <a:endParaRPr lang="es-MX" sz="1100" dirty="0">
                        <a:latin typeface="Calibri"/>
                        <a:ea typeface="Calibri"/>
                        <a:cs typeface="Times New Roman"/>
                      </a:endParaRPr>
                    </a:p>
                  </a:txBody>
                  <a:tcPr marL="68587" marR="68587"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4</a:t>
                      </a:r>
                      <a:endParaRPr lang="es-MX" sz="1100">
                        <a:latin typeface="Calibri"/>
                        <a:ea typeface="Calibri"/>
                        <a:cs typeface="Times New Roman"/>
                      </a:endParaRPr>
                    </a:p>
                  </a:txBody>
                  <a:tcPr marL="68587" marR="68587"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20">
                <a:tc>
                  <a:txBody>
                    <a:bodyPr/>
                    <a:lstStyle/>
                    <a:p>
                      <a:pPr>
                        <a:lnSpc>
                          <a:spcPct val="115000"/>
                        </a:lnSpc>
                        <a:spcAft>
                          <a:spcPts val="0"/>
                        </a:spcAft>
                      </a:pPr>
                      <a:r>
                        <a:rPr lang="es-MX" sz="1000" b="1" dirty="0">
                          <a:latin typeface="Arial"/>
                          <a:ea typeface="Times New Roman"/>
                          <a:cs typeface="Times New Roman"/>
                        </a:rPr>
                        <a:t>FALTA FOMENTAR A LAS CULTURAS POPULARES</a:t>
                      </a:r>
                      <a:endParaRPr lang="es-MX" sz="1100" dirty="0">
                        <a:latin typeface="Calibri"/>
                        <a:ea typeface="Calibri"/>
                        <a:cs typeface="Times New Roman"/>
                      </a:endParaRPr>
                    </a:p>
                  </a:txBody>
                  <a:tcPr marL="68587" marR="68587"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4</a:t>
                      </a:r>
                      <a:endParaRPr lang="es-MX" sz="1100" dirty="0">
                        <a:latin typeface="Calibri"/>
                        <a:ea typeface="Calibri"/>
                        <a:cs typeface="Times New Roman"/>
                      </a:endParaRPr>
                    </a:p>
                  </a:txBody>
                  <a:tcPr marL="68587" marR="68587"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20">
                <a:tc>
                  <a:txBody>
                    <a:bodyPr/>
                    <a:lstStyle/>
                    <a:p>
                      <a:pPr>
                        <a:lnSpc>
                          <a:spcPct val="115000"/>
                        </a:lnSpc>
                        <a:spcAft>
                          <a:spcPts val="0"/>
                        </a:spcAft>
                      </a:pPr>
                      <a:r>
                        <a:rPr lang="es-MX" sz="1000" b="1" dirty="0">
                          <a:latin typeface="Arial"/>
                          <a:ea typeface="Times New Roman"/>
                          <a:cs typeface="Times New Roman"/>
                        </a:rPr>
                        <a:t>HACERLO MAS DINAMICO</a:t>
                      </a:r>
                      <a:endParaRPr lang="es-MX" sz="1100" dirty="0">
                        <a:latin typeface="Calibri"/>
                        <a:ea typeface="Calibri"/>
                        <a:cs typeface="Times New Roman"/>
                      </a:endParaRPr>
                    </a:p>
                  </a:txBody>
                  <a:tcPr marL="68587" marR="68587"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7" marR="68587"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4</a:t>
                      </a:r>
                      <a:endParaRPr lang="es-MX" sz="1100" dirty="0">
                        <a:latin typeface="Calibri"/>
                        <a:ea typeface="Calibri"/>
                        <a:cs typeface="Times New Roman"/>
                      </a:endParaRPr>
                    </a:p>
                  </a:txBody>
                  <a:tcPr marL="68587" marR="68587"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bwMode="auto">
          <a:xfrm>
            <a:off x="771525" y="0"/>
            <a:ext cx="7853363"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s-ES" sz="1800" smtClean="0"/>
              <a:t>Evaluación Publicitaria </a:t>
            </a:r>
          </a:p>
        </p:txBody>
      </p:sp>
      <p:sp>
        <p:nvSpPr>
          <p:cNvPr id="35843"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A38A58C2-6EAD-493F-9444-0DB688A78BE5}" type="slidenum">
              <a:rPr lang="es-ES" sz="1400" b="0" i="1" smtClean="0">
                <a:solidFill>
                  <a:srgbClr val="800000"/>
                </a:solidFill>
                <a:latin typeface="Century Gothic" pitchFamily="34" charset="0"/>
              </a:rPr>
              <a:pPr/>
              <a:t>34</a:t>
            </a:fld>
            <a:r>
              <a:rPr lang="es-ES" sz="1400" b="0" smtClean="0">
                <a:solidFill>
                  <a:schemeClr val="tx1"/>
                </a:solidFill>
              </a:rPr>
              <a:t> </a:t>
            </a:r>
            <a:r>
              <a:rPr lang="es-ES" sz="1400" b="0" smtClean="0">
                <a:solidFill>
                  <a:srgbClr val="B40000"/>
                </a:solidFill>
              </a:rPr>
              <a:t>-</a:t>
            </a:r>
          </a:p>
        </p:txBody>
      </p:sp>
      <p:sp>
        <p:nvSpPr>
          <p:cNvPr id="35844" name="12 Rectángulo"/>
          <p:cNvSpPr>
            <a:spLocks noChangeArrowheads="1"/>
          </p:cNvSpPr>
          <p:nvPr/>
        </p:nvSpPr>
        <p:spPr bwMode="auto">
          <a:xfrm>
            <a:off x="523875" y="979488"/>
            <a:ext cx="4710113" cy="646112"/>
          </a:xfrm>
          <a:prstGeom prst="rect">
            <a:avLst/>
          </a:prstGeom>
          <a:solidFill>
            <a:srgbClr val="C00000"/>
          </a:solidFill>
          <a:ln w="22225" algn="ctr">
            <a:solidFill>
              <a:srgbClr val="000000"/>
            </a:solidFill>
            <a:round/>
            <a:headEnd/>
            <a:tailEnd/>
          </a:ln>
        </p:spPr>
        <p:txBody>
          <a:bodyPr anchor="ctr">
            <a:spAutoFit/>
          </a:bodyPr>
          <a:lstStyle/>
          <a:p>
            <a:endParaRPr lang="es-ES"/>
          </a:p>
          <a:p>
            <a:endParaRPr lang="es-ES"/>
          </a:p>
          <a:p>
            <a:endParaRPr lang="es-ES"/>
          </a:p>
          <a:p>
            <a:endParaRPr lang="es-MX"/>
          </a:p>
        </p:txBody>
      </p:sp>
      <p:sp>
        <p:nvSpPr>
          <p:cNvPr id="35845" name="6 Rectángulo redondeado"/>
          <p:cNvSpPr>
            <a:spLocks noChangeArrowheads="1"/>
          </p:cNvSpPr>
          <p:nvPr/>
        </p:nvSpPr>
        <p:spPr bwMode="auto">
          <a:xfrm>
            <a:off x="757238" y="1068388"/>
            <a:ext cx="7985125" cy="41433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dashDot"/>
                <a:round/>
                <a:headEnd/>
                <a:tailEnd/>
              </a14:hiddenLine>
            </a:ext>
          </a:extLst>
        </p:spPr>
        <p:txBody>
          <a:bodyPr anchor="ctr"/>
          <a:lstStyle/>
          <a:p>
            <a:pPr algn="just" eaLnBrk="1" hangingPunct="1"/>
            <a:r>
              <a:rPr lang="es-ES_tradnl" sz="1800">
                <a:solidFill>
                  <a:schemeClr val="bg1"/>
                </a:solidFill>
                <a:cs typeface="Arial" charset="0"/>
              </a:rPr>
              <a:t>Opinión General - RADIO</a:t>
            </a:r>
          </a:p>
        </p:txBody>
      </p:sp>
      <p:sp>
        <p:nvSpPr>
          <p:cNvPr id="18" name="17 CuadroTexto"/>
          <p:cNvSpPr txBox="1"/>
          <p:nvPr/>
        </p:nvSpPr>
        <p:spPr>
          <a:xfrm>
            <a:off x="3326524" y="1711391"/>
            <a:ext cx="4151587" cy="2862322"/>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l">
              <a:defRPr/>
            </a:pPr>
            <a:r>
              <a:rPr lang="es-MX" sz="1800" dirty="0">
                <a:solidFill>
                  <a:schemeClr val="tx1"/>
                </a:solidFill>
              </a:rPr>
              <a:t>La opinión en general es que el mensaje agrada, es claro y de forma más integral comunica que no sólo invita a conocer y cuidar sino que involucra la transmisión de los valores a la siguiente generación, lo cual se percibe como si se quisiera hacer mayor conciencia sobre el tema. Brindando así una mayor  importancia sociocultural.</a:t>
            </a:r>
          </a:p>
        </p:txBody>
      </p:sp>
      <p:sp>
        <p:nvSpPr>
          <p:cNvPr id="10" name="9 CuadroTexto"/>
          <p:cNvSpPr txBox="1"/>
          <p:nvPr/>
        </p:nvSpPr>
        <p:spPr>
          <a:xfrm>
            <a:off x="472967" y="5205036"/>
            <a:ext cx="5533698"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l">
              <a:defRPr/>
            </a:pPr>
            <a:r>
              <a:rPr lang="es-MX" sz="1800" dirty="0">
                <a:solidFill>
                  <a:schemeClr val="tx1"/>
                </a:solidFill>
              </a:rPr>
              <a:t>A los que no les agrada, (en especial MER), no lo encuentra original, atractivo, innovador, etc.</a:t>
            </a:r>
          </a:p>
        </p:txBody>
      </p:sp>
      <p:sp>
        <p:nvSpPr>
          <p:cNvPr id="35852" name="10 CuadroTexto"/>
          <p:cNvSpPr txBox="1">
            <a:spLocks noChangeArrowheads="1"/>
          </p:cNvSpPr>
          <p:nvPr/>
        </p:nvSpPr>
        <p:spPr bwMode="auto">
          <a:xfrm>
            <a:off x="5029200" y="4635500"/>
            <a:ext cx="898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MX" sz="2000"/>
              <a:t>Vs.</a:t>
            </a:r>
          </a:p>
        </p:txBody>
      </p:sp>
      <p:sp>
        <p:nvSpPr>
          <p:cNvPr id="35853" name="11 Rectángulo"/>
          <p:cNvSpPr>
            <a:spLocks noChangeArrowheads="1"/>
          </p:cNvSpPr>
          <p:nvPr/>
        </p:nvSpPr>
        <p:spPr bwMode="auto">
          <a:xfrm>
            <a:off x="7378700" y="1941513"/>
            <a:ext cx="1765300"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1300" b="0" i="1">
                <a:solidFill>
                  <a:srgbClr val="C00000"/>
                </a:solidFill>
              </a:rPr>
              <a:t>“”está más completo”</a:t>
            </a:r>
          </a:p>
          <a:p>
            <a:endParaRPr lang="es-MX" sz="1300" b="0" i="1">
              <a:solidFill>
                <a:srgbClr val="C00000"/>
              </a:solidFill>
            </a:endParaRPr>
          </a:p>
          <a:p>
            <a:r>
              <a:rPr lang="es-MX" sz="1300" b="0" i="1">
                <a:solidFill>
                  <a:srgbClr val="C00000"/>
                </a:solidFill>
              </a:rPr>
              <a:t>“la música es cultural, luego-luego sabes para dónde va”</a:t>
            </a:r>
          </a:p>
          <a:p>
            <a:endParaRPr lang="es-MX" sz="1300" b="0" i="1">
              <a:solidFill>
                <a:srgbClr val="C00000"/>
              </a:solidFill>
            </a:endParaRPr>
          </a:p>
          <a:p>
            <a:r>
              <a:rPr lang="es-MX" sz="1300" b="0" i="1">
                <a:solidFill>
                  <a:srgbClr val="C00000"/>
                </a:solidFill>
              </a:rPr>
              <a:t>“crear conciencia es lo que necesitamos”</a:t>
            </a:r>
          </a:p>
        </p:txBody>
      </p:sp>
      <p:sp>
        <p:nvSpPr>
          <p:cNvPr id="35854" name="14 Rectángulo"/>
          <p:cNvSpPr>
            <a:spLocks noChangeArrowheads="1"/>
          </p:cNvSpPr>
          <p:nvPr/>
        </p:nvSpPr>
        <p:spPr bwMode="auto">
          <a:xfrm>
            <a:off x="5597525" y="4957763"/>
            <a:ext cx="3671888"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1300" b="0" i="1">
                <a:solidFill>
                  <a:srgbClr val="C00000"/>
                </a:solidFill>
              </a:rPr>
              <a:t>“no me detendría a escucharlo”</a:t>
            </a:r>
          </a:p>
          <a:p>
            <a:endParaRPr lang="es-MX" sz="1300" b="0" i="1">
              <a:solidFill>
                <a:srgbClr val="C00000"/>
              </a:solidFill>
            </a:endParaRPr>
          </a:p>
          <a:p>
            <a:r>
              <a:rPr lang="es-MX" sz="1300" b="0" i="1">
                <a:solidFill>
                  <a:srgbClr val="C00000"/>
                </a:solidFill>
              </a:rPr>
              <a:t>“como que no te atrapa”</a:t>
            </a:r>
          </a:p>
          <a:p>
            <a:endParaRPr lang="es-MX" sz="1300" b="0" i="1">
              <a:solidFill>
                <a:srgbClr val="C00000"/>
              </a:solidFill>
            </a:endParaRPr>
          </a:p>
          <a:p>
            <a:r>
              <a:rPr lang="es-MX" sz="1300" b="0" i="1">
                <a:solidFill>
                  <a:srgbClr val="C00000"/>
                </a:solidFill>
              </a:rPr>
              <a:t>“lo de la platiquita esta muy cursi”</a:t>
            </a:r>
          </a:p>
          <a:p>
            <a:endParaRPr lang="es-MX" sz="1300" b="0" i="1">
              <a:solidFill>
                <a:srgbClr val="C00000"/>
              </a:solidFill>
            </a:endParaRPr>
          </a:p>
          <a:p>
            <a:r>
              <a:rPr lang="es-MX" sz="1300" b="0" i="1">
                <a:solidFill>
                  <a:srgbClr val="C00000"/>
                </a:solidFill>
              </a:rPr>
              <a:t>“nada nuevo, es lo mínimo que deben hacer”</a:t>
            </a:r>
          </a:p>
        </p:txBody>
      </p:sp>
      <p:pic>
        <p:nvPicPr>
          <p:cNvPr id="35855" name="Picture 4" descr="http://www.theclinic.cl/wp-content/uploads/2010/02/rad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963" y="2071688"/>
            <a:ext cx="207327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bwMode="auto">
          <a:xfrm>
            <a:off x="771525" y="0"/>
            <a:ext cx="7853363"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s-ES" sz="1800" smtClean="0"/>
              <a:t>Evaluación Publicitaria </a:t>
            </a:r>
          </a:p>
        </p:txBody>
      </p:sp>
      <p:sp>
        <p:nvSpPr>
          <p:cNvPr id="36867"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99FD14E2-428F-4A2C-8F19-8FFE896D0F35}" type="slidenum">
              <a:rPr lang="es-ES" sz="1400" b="0" i="1" smtClean="0">
                <a:solidFill>
                  <a:srgbClr val="800000"/>
                </a:solidFill>
                <a:latin typeface="Century Gothic" pitchFamily="34" charset="0"/>
              </a:rPr>
              <a:pPr/>
              <a:t>35</a:t>
            </a:fld>
            <a:r>
              <a:rPr lang="es-ES" sz="1400" b="0" smtClean="0">
                <a:solidFill>
                  <a:schemeClr val="tx1"/>
                </a:solidFill>
              </a:rPr>
              <a:t> </a:t>
            </a:r>
            <a:r>
              <a:rPr lang="es-ES" sz="1400" b="0" smtClean="0">
                <a:solidFill>
                  <a:srgbClr val="B40000"/>
                </a:solidFill>
              </a:rPr>
              <a:t>-</a:t>
            </a:r>
          </a:p>
        </p:txBody>
      </p:sp>
      <p:sp>
        <p:nvSpPr>
          <p:cNvPr id="36868" name="12 Rectángulo"/>
          <p:cNvSpPr>
            <a:spLocks noChangeArrowheads="1"/>
          </p:cNvSpPr>
          <p:nvPr/>
        </p:nvSpPr>
        <p:spPr bwMode="auto">
          <a:xfrm>
            <a:off x="523875" y="979488"/>
            <a:ext cx="4710113" cy="646112"/>
          </a:xfrm>
          <a:prstGeom prst="rect">
            <a:avLst/>
          </a:prstGeom>
          <a:solidFill>
            <a:srgbClr val="C00000"/>
          </a:solidFill>
          <a:ln w="22225" algn="ctr">
            <a:solidFill>
              <a:srgbClr val="000000"/>
            </a:solidFill>
            <a:round/>
            <a:headEnd/>
            <a:tailEnd/>
          </a:ln>
        </p:spPr>
        <p:txBody>
          <a:bodyPr anchor="ctr">
            <a:spAutoFit/>
          </a:bodyPr>
          <a:lstStyle/>
          <a:p>
            <a:endParaRPr lang="es-ES"/>
          </a:p>
          <a:p>
            <a:endParaRPr lang="es-ES"/>
          </a:p>
          <a:p>
            <a:endParaRPr lang="es-ES"/>
          </a:p>
          <a:p>
            <a:endParaRPr lang="es-MX"/>
          </a:p>
        </p:txBody>
      </p:sp>
      <p:sp>
        <p:nvSpPr>
          <p:cNvPr id="36869" name="6 Rectángulo redondeado"/>
          <p:cNvSpPr>
            <a:spLocks noChangeArrowheads="1"/>
          </p:cNvSpPr>
          <p:nvPr/>
        </p:nvSpPr>
        <p:spPr bwMode="auto">
          <a:xfrm>
            <a:off x="757238" y="1068388"/>
            <a:ext cx="7985125" cy="41433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dashDot"/>
                <a:round/>
                <a:headEnd/>
                <a:tailEnd/>
              </a14:hiddenLine>
            </a:ext>
          </a:extLst>
        </p:spPr>
        <p:txBody>
          <a:bodyPr anchor="ctr"/>
          <a:lstStyle/>
          <a:p>
            <a:pPr algn="just" eaLnBrk="1" hangingPunct="1"/>
            <a:r>
              <a:rPr lang="es-ES_tradnl" sz="1800">
                <a:solidFill>
                  <a:schemeClr val="bg1"/>
                </a:solidFill>
                <a:cs typeface="Arial" charset="0"/>
              </a:rPr>
              <a:t>Mensaje que comunica- RADIO</a:t>
            </a:r>
          </a:p>
        </p:txBody>
      </p:sp>
      <p:sp>
        <p:nvSpPr>
          <p:cNvPr id="17" name="16 CuadroTexto"/>
          <p:cNvSpPr txBox="1"/>
          <p:nvPr/>
        </p:nvSpPr>
        <p:spPr>
          <a:xfrm>
            <a:off x="2112574" y="5022149"/>
            <a:ext cx="5454874" cy="923330"/>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l">
              <a:defRPr/>
            </a:pPr>
            <a:r>
              <a:rPr lang="es-MX" sz="1800" dirty="0">
                <a:solidFill>
                  <a:schemeClr val="tx1"/>
                </a:solidFill>
              </a:rPr>
              <a:t>La gran mayoría de los informantes entiende que el mensaje es: “fomentar a nuestros hijos el conocimiento y cuidado del patrimonio cultural”</a:t>
            </a:r>
          </a:p>
        </p:txBody>
      </p:sp>
      <p:sp>
        <p:nvSpPr>
          <p:cNvPr id="36873" name="18 Elipse"/>
          <p:cNvSpPr>
            <a:spLocks noChangeArrowheads="1"/>
          </p:cNvSpPr>
          <p:nvPr/>
        </p:nvSpPr>
        <p:spPr bwMode="auto">
          <a:xfrm>
            <a:off x="7094538" y="2570163"/>
            <a:ext cx="598487" cy="598487"/>
          </a:xfrm>
          <a:prstGeom prst="ellipse">
            <a:avLst/>
          </a:pr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s-MX"/>
          </a:p>
        </p:txBody>
      </p:sp>
      <p:graphicFrame>
        <p:nvGraphicFramePr>
          <p:cNvPr id="10" name="9 Tabla"/>
          <p:cNvGraphicFramePr>
            <a:graphicFrameLocks noGrp="1"/>
          </p:cNvGraphicFramePr>
          <p:nvPr/>
        </p:nvGraphicFramePr>
        <p:xfrm>
          <a:off x="1552575" y="2465388"/>
          <a:ext cx="6038850" cy="1752600"/>
        </p:xfrm>
        <a:graphic>
          <a:graphicData uri="http://schemas.openxmlformats.org/drawingml/2006/table">
            <a:tbl>
              <a:tblPr/>
              <a:tblGrid>
                <a:gridCol w="3385339"/>
                <a:gridCol w="663219"/>
                <a:gridCol w="663219"/>
                <a:gridCol w="663219"/>
                <a:gridCol w="663854"/>
              </a:tblGrid>
              <a:tr h="161925">
                <a:tc gridSpan="5">
                  <a:txBody>
                    <a:bodyPr/>
                    <a:lstStyle/>
                    <a:p>
                      <a:pPr algn="ctr">
                        <a:lnSpc>
                          <a:spcPct val="115000"/>
                        </a:lnSpc>
                        <a:spcAft>
                          <a:spcPts val="0"/>
                        </a:spcAft>
                      </a:pPr>
                      <a:r>
                        <a:rPr lang="es-MX" sz="1000" b="1" dirty="0">
                          <a:solidFill>
                            <a:srgbClr val="FFFFFF"/>
                          </a:solidFill>
                          <a:latin typeface="Arial"/>
                          <a:ea typeface="Times New Roman"/>
                          <a:cs typeface="Times New Roman"/>
                        </a:rPr>
                        <a:t>MENSAJE QUE NOS COMUNICA</a:t>
                      </a:r>
                      <a:endParaRPr lang="es-MX" sz="1100" dirty="0">
                        <a:latin typeface="Calibri"/>
                        <a:ea typeface="Calibri"/>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61925">
                <a:tc>
                  <a:txBody>
                    <a:bodyPr/>
                    <a:lstStyle/>
                    <a:p>
                      <a:endParaRPr lang="es-MX" sz="1100">
                        <a:latin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Calibri"/>
                          <a:cs typeface="Times New Roman"/>
                        </a:rPr>
                        <a:t>DF</a:t>
                      </a:r>
                      <a:endParaRPr lang="es-MX" sz="1100" dirty="0">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CUE</a:t>
                      </a:r>
                      <a:endParaRPr lang="es-MX" sz="1100" dirty="0">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MER</a:t>
                      </a:r>
                      <a:endParaRPr lang="es-MX" sz="1100" dirty="0">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TOTAL</a:t>
                      </a:r>
                      <a:endParaRPr lang="es-MX" sz="1100" dirty="0">
                        <a:latin typeface="Calibri"/>
                        <a:ea typeface="Calibri"/>
                        <a:cs typeface="Times New Roman"/>
                      </a:endParaRPr>
                    </a:p>
                  </a:txBody>
                  <a:tcPr marL="68580" marR="6858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61925">
                <a:tc>
                  <a:txBody>
                    <a:bodyPr/>
                    <a:lstStyle/>
                    <a:p>
                      <a:pPr>
                        <a:lnSpc>
                          <a:spcPct val="115000"/>
                        </a:lnSpc>
                        <a:spcAft>
                          <a:spcPts val="0"/>
                        </a:spcAft>
                      </a:pPr>
                      <a:r>
                        <a:rPr lang="es-MX" sz="1000" b="1" dirty="0">
                          <a:latin typeface="Arial"/>
                          <a:ea typeface="Times New Roman"/>
                          <a:cs typeface="Times New Roman"/>
                        </a:rPr>
                        <a:t>HAY QUE FOMENTAR Y CUIDAR NUESTRA HISTORIA/ PATRIMONIO CULTURAL</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62</a:t>
                      </a:r>
                      <a:endParaRPr lang="es-MX" sz="1100" dirty="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100</a:t>
                      </a:r>
                      <a:endParaRPr lang="es-MX" sz="1100" dirty="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49</a:t>
                      </a:r>
                      <a:endParaRPr lang="es-MX" sz="1100" dirty="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70</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61925">
                <a:tc>
                  <a:txBody>
                    <a:bodyPr/>
                    <a:lstStyle/>
                    <a:p>
                      <a:pPr>
                        <a:lnSpc>
                          <a:spcPct val="115000"/>
                        </a:lnSpc>
                        <a:spcAft>
                          <a:spcPts val="0"/>
                        </a:spcAft>
                      </a:pPr>
                      <a:r>
                        <a:rPr lang="es-MX" sz="1000" b="1" dirty="0">
                          <a:latin typeface="Arial"/>
                          <a:ea typeface="Times New Roman"/>
                          <a:cs typeface="Times New Roman"/>
                        </a:rPr>
                        <a:t>SOLIDARIDAD/ COMPROMISO</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0</a:t>
                      </a:r>
                      <a:endParaRPr lang="es-MX" sz="1100" dirty="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0</a:t>
                      </a:r>
                      <a:endParaRPr lang="es-MX" sz="1100" dirty="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26</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9</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61925">
                <a:tc>
                  <a:txBody>
                    <a:bodyPr/>
                    <a:lstStyle/>
                    <a:p>
                      <a:pPr>
                        <a:lnSpc>
                          <a:spcPct val="115000"/>
                        </a:lnSpc>
                        <a:spcAft>
                          <a:spcPts val="0"/>
                        </a:spcAft>
                      </a:pPr>
                      <a:r>
                        <a:rPr lang="es-MX" sz="1000" b="1" dirty="0">
                          <a:latin typeface="Arial"/>
                          <a:ea typeface="Times New Roman"/>
                          <a:cs typeface="Times New Roman"/>
                        </a:rPr>
                        <a:t>INCITA A VISITAR LUGARES ARQUEOLOGICOS</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13</a:t>
                      </a:r>
                      <a:endParaRPr lang="es-MX" sz="1100" dirty="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0</a:t>
                      </a:r>
                      <a:endParaRPr lang="es-MX" sz="1100" dirty="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12</a:t>
                      </a:r>
                      <a:endParaRPr lang="es-MX" sz="1100" dirty="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8</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61925">
                <a:tc>
                  <a:txBody>
                    <a:bodyPr/>
                    <a:lstStyle/>
                    <a:p>
                      <a:pPr>
                        <a:lnSpc>
                          <a:spcPct val="115000"/>
                        </a:lnSpc>
                        <a:spcAft>
                          <a:spcPts val="0"/>
                        </a:spcAft>
                      </a:pPr>
                      <a:r>
                        <a:rPr lang="es-MX" sz="1000" b="1" dirty="0">
                          <a:latin typeface="Arial"/>
                          <a:ea typeface="Times New Roman"/>
                          <a:cs typeface="Times New Roman"/>
                        </a:rPr>
                        <a:t>HAY QUE CUIDAR EL PATRIMONIO</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4</a:t>
                      </a:r>
                      <a:endParaRPr lang="es-MX" sz="110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61925">
                <a:tc>
                  <a:txBody>
                    <a:bodyPr/>
                    <a:lstStyle/>
                    <a:p>
                      <a:pPr>
                        <a:lnSpc>
                          <a:spcPct val="115000"/>
                        </a:lnSpc>
                        <a:spcAft>
                          <a:spcPts val="0"/>
                        </a:spcAft>
                      </a:pPr>
                      <a:r>
                        <a:rPr lang="es-MX" sz="1000" b="1" dirty="0">
                          <a:latin typeface="Arial"/>
                          <a:ea typeface="Times New Roman"/>
                          <a:cs typeface="Times New Roman"/>
                        </a:rPr>
                        <a:t>INFORMA</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4</a:t>
                      </a:r>
                      <a:endParaRPr lang="es-MX" sz="110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61925">
                <a:tc>
                  <a:txBody>
                    <a:bodyPr/>
                    <a:lstStyle/>
                    <a:p>
                      <a:pPr>
                        <a:lnSpc>
                          <a:spcPct val="115000"/>
                        </a:lnSpc>
                        <a:spcAft>
                          <a:spcPts val="0"/>
                        </a:spcAft>
                      </a:pPr>
                      <a:r>
                        <a:rPr lang="es-MX" sz="1000" b="1">
                          <a:latin typeface="Arial"/>
                          <a:ea typeface="Times New Roman"/>
                          <a:cs typeface="Times New Roman"/>
                        </a:rPr>
                        <a:t>NADA NUEVO/ NO LLAMATIVO</a:t>
                      </a:r>
                      <a:endParaRPr lang="es-MX"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4</a:t>
                      </a:r>
                      <a:endParaRPr lang="es-MX" sz="110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61925">
                <a:tc>
                  <a:txBody>
                    <a:bodyPr/>
                    <a:lstStyle/>
                    <a:p>
                      <a:pPr>
                        <a:lnSpc>
                          <a:spcPct val="115000"/>
                        </a:lnSpc>
                        <a:spcAft>
                          <a:spcPts val="0"/>
                        </a:spcAft>
                      </a:pPr>
                      <a:r>
                        <a:rPr lang="es-MX" sz="1000" b="1" dirty="0">
                          <a:latin typeface="Arial"/>
                          <a:ea typeface="Times New Roman"/>
                          <a:cs typeface="Times New Roman"/>
                        </a:rPr>
                        <a:t>TOTAL</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b="1">
                          <a:latin typeface="Arial"/>
                          <a:ea typeface="Times New Roman"/>
                          <a:cs typeface="Times New Roman"/>
                        </a:rPr>
                        <a:t>100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b="1">
                          <a:latin typeface="Arial"/>
                          <a:ea typeface="Times New Roman"/>
                          <a:cs typeface="Times New Roman"/>
                        </a:rPr>
                        <a:t>100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b="1" dirty="0">
                          <a:latin typeface="Arial"/>
                          <a:ea typeface="Times New Roman"/>
                          <a:cs typeface="Times New Roman"/>
                        </a:rPr>
                        <a:t>100</a:t>
                      </a:r>
                      <a:endParaRPr lang="es-MX" sz="1100" dirty="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b="1" dirty="0">
                          <a:latin typeface="Arial"/>
                          <a:ea typeface="Times New Roman"/>
                          <a:cs typeface="Times New Roman"/>
                        </a:rPr>
                        <a:t>100</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bwMode="auto">
          <a:xfrm>
            <a:off x="771525" y="0"/>
            <a:ext cx="7853363"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s-ES" sz="1800" smtClean="0"/>
              <a:t>Evaluación Publicitaria </a:t>
            </a:r>
          </a:p>
        </p:txBody>
      </p:sp>
      <p:sp>
        <p:nvSpPr>
          <p:cNvPr id="37891"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49C00A44-B3BB-43B1-A7ED-2E3D092F4996}" type="slidenum">
              <a:rPr lang="es-ES" sz="1400" b="0" i="1" smtClean="0">
                <a:solidFill>
                  <a:srgbClr val="800000"/>
                </a:solidFill>
                <a:latin typeface="Century Gothic" pitchFamily="34" charset="0"/>
              </a:rPr>
              <a:pPr/>
              <a:t>36</a:t>
            </a:fld>
            <a:r>
              <a:rPr lang="es-ES" sz="1400" b="0" smtClean="0">
                <a:solidFill>
                  <a:schemeClr val="tx1"/>
                </a:solidFill>
              </a:rPr>
              <a:t> </a:t>
            </a:r>
            <a:r>
              <a:rPr lang="es-ES" sz="1400" b="0" smtClean="0">
                <a:solidFill>
                  <a:srgbClr val="B40000"/>
                </a:solidFill>
              </a:rPr>
              <a:t>-</a:t>
            </a:r>
          </a:p>
        </p:txBody>
      </p:sp>
      <p:sp>
        <p:nvSpPr>
          <p:cNvPr id="37892" name="12 Rectángulo"/>
          <p:cNvSpPr>
            <a:spLocks noChangeArrowheads="1"/>
          </p:cNvSpPr>
          <p:nvPr/>
        </p:nvSpPr>
        <p:spPr bwMode="auto">
          <a:xfrm>
            <a:off x="523875" y="1027113"/>
            <a:ext cx="4710113" cy="646112"/>
          </a:xfrm>
          <a:prstGeom prst="rect">
            <a:avLst/>
          </a:prstGeom>
          <a:solidFill>
            <a:srgbClr val="C00000"/>
          </a:solidFill>
          <a:ln w="22225" algn="ctr">
            <a:solidFill>
              <a:srgbClr val="000000"/>
            </a:solidFill>
            <a:round/>
            <a:headEnd/>
            <a:tailEnd/>
          </a:ln>
        </p:spPr>
        <p:txBody>
          <a:bodyPr anchor="ctr">
            <a:spAutoFit/>
          </a:bodyPr>
          <a:lstStyle/>
          <a:p>
            <a:endParaRPr lang="es-ES"/>
          </a:p>
          <a:p>
            <a:endParaRPr lang="es-ES"/>
          </a:p>
          <a:p>
            <a:endParaRPr lang="es-ES"/>
          </a:p>
          <a:p>
            <a:endParaRPr lang="es-MX"/>
          </a:p>
        </p:txBody>
      </p:sp>
      <p:sp>
        <p:nvSpPr>
          <p:cNvPr id="37893" name="6 Rectángulo redondeado"/>
          <p:cNvSpPr>
            <a:spLocks noChangeArrowheads="1"/>
          </p:cNvSpPr>
          <p:nvPr/>
        </p:nvSpPr>
        <p:spPr bwMode="auto">
          <a:xfrm>
            <a:off x="757238" y="1146175"/>
            <a:ext cx="7985125" cy="41433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dashDot"/>
                <a:round/>
                <a:headEnd/>
                <a:tailEnd/>
              </a14:hiddenLine>
            </a:ext>
          </a:extLst>
        </p:spPr>
        <p:txBody>
          <a:bodyPr anchor="ctr"/>
          <a:lstStyle/>
          <a:p>
            <a:pPr algn="just" eaLnBrk="1" hangingPunct="1"/>
            <a:r>
              <a:rPr lang="es-ES_tradnl" sz="1800">
                <a:solidFill>
                  <a:schemeClr val="bg1"/>
                </a:solidFill>
                <a:cs typeface="Arial" charset="0"/>
              </a:rPr>
              <a:t>Reacciones Espontáneas  - TV</a:t>
            </a:r>
          </a:p>
        </p:txBody>
      </p:sp>
      <p:graphicFrame>
        <p:nvGraphicFramePr>
          <p:cNvPr id="19" name="18 Tabla"/>
          <p:cNvGraphicFramePr>
            <a:graphicFrameLocks noGrp="1"/>
          </p:cNvGraphicFramePr>
          <p:nvPr/>
        </p:nvGraphicFramePr>
        <p:xfrm>
          <a:off x="1222375" y="6442075"/>
          <a:ext cx="5967413" cy="174625"/>
        </p:xfrm>
        <a:graphic>
          <a:graphicData uri="http://schemas.openxmlformats.org/drawingml/2006/table">
            <a:tbl>
              <a:tblPr/>
              <a:tblGrid>
                <a:gridCol w="3305290"/>
                <a:gridCol w="612301"/>
                <a:gridCol w="612301"/>
                <a:gridCol w="612301"/>
                <a:gridCol w="825220"/>
              </a:tblGrid>
              <a:tr h="174625">
                <a:tc>
                  <a:txBody>
                    <a:bodyPr/>
                    <a:lstStyle/>
                    <a:p>
                      <a:pPr>
                        <a:lnSpc>
                          <a:spcPct val="115000"/>
                        </a:lnSpc>
                        <a:spcAft>
                          <a:spcPts val="0"/>
                        </a:spcAft>
                      </a:pPr>
                      <a:r>
                        <a:rPr lang="es-MX" sz="1000" b="1" dirty="0">
                          <a:latin typeface="Arial"/>
                          <a:ea typeface="Times New Roman"/>
                          <a:cs typeface="Times New Roman"/>
                        </a:rPr>
                        <a:t>TOTAL</a:t>
                      </a:r>
                      <a:endParaRPr lang="es-MX" sz="1100" dirty="0">
                        <a:latin typeface="Calibri"/>
                        <a:ea typeface="Calibri"/>
                        <a:cs typeface="Times New Roman"/>
                      </a:endParaRPr>
                    </a:p>
                  </a:txBody>
                  <a:tcPr marL="68592" marR="68592"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100</a:t>
                      </a:r>
                      <a:endParaRPr lang="es-MX" sz="1100">
                        <a:latin typeface="Calibri"/>
                        <a:ea typeface="Calibri"/>
                        <a:cs typeface="Times New Roman"/>
                      </a:endParaRPr>
                    </a:p>
                  </a:txBody>
                  <a:tcPr marL="68592" marR="68592"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100</a:t>
                      </a:r>
                      <a:endParaRPr lang="es-MX" sz="1100" dirty="0">
                        <a:latin typeface="Calibri"/>
                        <a:ea typeface="Calibri"/>
                        <a:cs typeface="Times New Roman"/>
                      </a:endParaRPr>
                    </a:p>
                  </a:txBody>
                  <a:tcPr marL="68592" marR="68592"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100</a:t>
                      </a:r>
                      <a:endParaRPr lang="es-MX" sz="1100">
                        <a:latin typeface="Calibri"/>
                        <a:ea typeface="Calibri"/>
                        <a:cs typeface="Times New Roman"/>
                      </a:endParaRPr>
                    </a:p>
                  </a:txBody>
                  <a:tcPr marL="68592" marR="68592"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b="1" dirty="0">
                          <a:latin typeface="Arial"/>
                          <a:ea typeface="Times New Roman"/>
                          <a:cs typeface="Times New Roman"/>
                        </a:rPr>
                        <a:t>100</a:t>
                      </a:r>
                      <a:endParaRPr lang="es-MX" sz="1100" b="1" dirty="0">
                        <a:latin typeface="Calibri"/>
                        <a:ea typeface="Calibri"/>
                        <a:cs typeface="Times New Roman"/>
                      </a:endParaRPr>
                    </a:p>
                  </a:txBody>
                  <a:tcPr marL="68592" marR="68592"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
        <p:nvSpPr>
          <p:cNvPr id="37904" name="19 Cerrar llave"/>
          <p:cNvSpPr>
            <a:spLocks/>
          </p:cNvSpPr>
          <p:nvPr/>
        </p:nvSpPr>
        <p:spPr bwMode="auto">
          <a:xfrm>
            <a:off x="7519988" y="2206625"/>
            <a:ext cx="519112" cy="2330450"/>
          </a:xfrm>
          <a:prstGeom prst="rightBrace">
            <a:avLst>
              <a:gd name="adj1" fmla="val 8334"/>
              <a:gd name="adj2" fmla="val 50000"/>
            </a:avLst>
          </a:pr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s-MX"/>
          </a:p>
          <a:p>
            <a:endParaRPr lang="es-MX"/>
          </a:p>
          <a:p>
            <a:endParaRPr lang="es-MX"/>
          </a:p>
          <a:p>
            <a:endParaRPr lang="es-MX"/>
          </a:p>
          <a:p>
            <a:endParaRPr lang="es-MX"/>
          </a:p>
          <a:p>
            <a:endParaRPr lang="es-MX"/>
          </a:p>
          <a:p>
            <a:endParaRPr lang="es-MX"/>
          </a:p>
          <a:p>
            <a:endParaRPr lang="es-MX"/>
          </a:p>
          <a:p>
            <a:endParaRPr lang="es-MX"/>
          </a:p>
          <a:p>
            <a:endParaRPr lang="es-MX"/>
          </a:p>
          <a:p>
            <a:endParaRPr lang="es-MX"/>
          </a:p>
          <a:p>
            <a:endParaRPr lang="es-MX"/>
          </a:p>
          <a:p>
            <a:endParaRPr lang="es-MX"/>
          </a:p>
          <a:p>
            <a:endParaRPr lang="es-MX"/>
          </a:p>
          <a:p>
            <a:endParaRPr lang="es-MX"/>
          </a:p>
          <a:p>
            <a:endParaRPr lang="es-MX"/>
          </a:p>
        </p:txBody>
      </p:sp>
      <p:sp>
        <p:nvSpPr>
          <p:cNvPr id="37905" name="20 Cerrar llave"/>
          <p:cNvSpPr>
            <a:spLocks/>
          </p:cNvSpPr>
          <p:nvPr/>
        </p:nvSpPr>
        <p:spPr bwMode="auto">
          <a:xfrm>
            <a:off x="7356475" y="5292725"/>
            <a:ext cx="519113" cy="806450"/>
          </a:xfrm>
          <a:prstGeom prst="rightBrace">
            <a:avLst>
              <a:gd name="adj1" fmla="val 8314"/>
              <a:gd name="adj2" fmla="val 50000"/>
            </a:avLst>
          </a:pr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s-MX"/>
          </a:p>
          <a:p>
            <a:endParaRPr lang="es-MX"/>
          </a:p>
          <a:p>
            <a:endParaRPr lang="es-MX"/>
          </a:p>
          <a:p>
            <a:endParaRPr lang="es-MX"/>
          </a:p>
          <a:p>
            <a:endParaRPr lang="es-MX"/>
          </a:p>
        </p:txBody>
      </p:sp>
      <p:sp>
        <p:nvSpPr>
          <p:cNvPr id="37906" name="21 CuadroTexto"/>
          <p:cNvSpPr txBox="1">
            <a:spLocks noChangeArrowheads="1"/>
          </p:cNvSpPr>
          <p:nvPr/>
        </p:nvSpPr>
        <p:spPr bwMode="auto">
          <a:xfrm>
            <a:off x="8118475" y="2868613"/>
            <a:ext cx="725488" cy="339725"/>
          </a:xfrm>
          <a:prstGeom prst="rect">
            <a:avLst/>
          </a:prstGeom>
          <a:solidFill>
            <a:srgbClr val="66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MX" sz="1600">
                <a:solidFill>
                  <a:schemeClr val="bg1"/>
                </a:solidFill>
              </a:rPr>
              <a:t>80%</a:t>
            </a:r>
          </a:p>
        </p:txBody>
      </p:sp>
      <p:sp>
        <p:nvSpPr>
          <p:cNvPr id="37907" name="22 CuadroTexto"/>
          <p:cNvSpPr txBox="1">
            <a:spLocks noChangeArrowheads="1"/>
          </p:cNvSpPr>
          <p:nvPr/>
        </p:nvSpPr>
        <p:spPr bwMode="auto">
          <a:xfrm>
            <a:off x="8040688" y="5527675"/>
            <a:ext cx="709612" cy="33972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MX" sz="1600">
                <a:solidFill>
                  <a:schemeClr val="bg1"/>
                </a:solidFill>
              </a:rPr>
              <a:t>20%</a:t>
            </a:r>
          </a:p>
        </p:txBody>
      </p:sp>
      <p:graphicFrame>
        <p:nvGraphicFramePr>
          <p:cNvPr id="16" name="15 Tabla"/>
          <p:cNvGraphicFramePr>
            <a:graphicFrameLocks noGrp="1"/>
          </p:cNvGraphicFramePr>
          <p:nvPr/>
        </p:nvGraphicFramePr>
        <p:xfrm>
          <a:off x="1252538" y="1854200"/>
          <a:ext cx="5915025" cy="2805113"/>
        </p:xfrm>
        <a:graphic>
          <a:graphicData uri="http://schemas.openxmlformats.org/drawingml/2006/table">
            <a:tbl>
              <a:tblPr/>
              <a:tblGrid>
                <a:gridCol w="3329343"/>
                <a:gridCol w="645945"/>
                <a:gridCol w="646579"/>
                <a:gridCol w="646579"/>
                <a:gridCol w="646579"/>
              </a:tblGrid>
              <a:tr h="175320">
                <a:tc gridSpan="5">
                  <a:txBody>
                    <a:bodyPr/>
                    <a:lstStyle/>
                    <a:p>
                      <a:pPr algn="ctr">
                        <a:lnSpc>
                          <a:spcPct val="115000"/>
                        </a:lnSpc>
                        <a:spcAft>
                          <a:spcPts val="0"/>
                        </a:spcAft>
                      </a:pPr>
                      <a:r>
                        <a:rPr lang="es-MX" sz="1000" b="1" dirty="0" smtClean="0">
                          <a:solidFill>
                            <a:srgbClr val="FFFFFF"/>
                          </a:solidFill>
                          <a:latin typeface="Arial"/>
                          <a:ea typeface="Times New Roman"/>
                          <a:cs typeface="Times New Roman"/>
                        </a:rPr>
                        <a:t>POSITIVO</a:t>
                      </a:r>
                      <a:endParaRPr lang="es-MX" sz="1100" dirty="0">
                        <a:latin typeface="Calibri"/>
                        <a:ea typeface="Calibri"/>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75320">
                <a:tc>
                  <a:txBody>
                    <a:bodyPr/>
                    <a:lstStyle/>
                    <a:p>
                      <a:endParaRPr lang="es-MX" sz="1100">
                        <a:latin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Calibri"/>
                          <a:cs typeface="Times New Roman"/>
                        </a:rPr>
                        <a:t>DF</a:t>
                      </a:r>
                      <a:endParaRPr lang="es-MX" sz="1100" dirty="0">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CUE</a:t>
                      </a:r>
                      <a:endParaRPr lang="es-MX" sz="1100" dirty="0">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MER</a:t>
                      </a:r>
                      <a:endParaRPr lang="es-MX" sz="1100" dirty="0">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TOTAL</a:t>
                      </a:r>
                      <a:endParaRPr lang="es-MX" sz="1100" dirty="0">
                        <a:latin typeface="Calibri"/>
                        <a:ea typeface="Calibri"/>
                        <a:cs typeface="Times New Roman"/>
                      </a:endParaRPr>
                    </a:p>
                  </a:txBody>
                  <a:tcPr marL="68580" marR="6858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320">
                <a:tc>
                  <a:txBody>
                    <a:bodyPr/>
                    <a:lstStyle/>
                    <a:p>
                      <a:pPr>
                        <a:lnSpc>
                          <a:spcPct val="115000"/>
                        </a:lnSpc>
                        <a:spcAft>
                          <a:spcPts val="0"/>
                        </a:spcAft>
                      </a:pPr>
                      <a:r>
                        <a:rPr lang="es-MX" sz="1000" b="1" dirty="0">
                          <a:latin typeface="Arial"/>
                          <a:ea typeface="Times New Roman"/>
                          <a:cs typeface="Times New Roman"/>
                        </a:rPr>
                        <a:t>CLARO/CONCISO</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50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17</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320">
                <a:tc>
                  <a:txBody>
                    <a:bodyPr/>
                    <a:lstStyle/>
                    <a:p>
                      <a:pPr>
                        <a:lnSpc>
                          <a:spcPct val="115000"/>
                        </a:lnSpc>
                        <a:spcAft>
                          <a:spcPts val="0"/>
                        </a:spcAft>
                      </a:pPr>
                      <a:r>
                        <a:rPr lang="es-MX" sz="1000" b="1">
                          <a:latin typeface="Arial"/>
                          <a:ea typeface="Times New Roman"/>
                          <a:cs typeface="Times New Roman"/>
                        </a:rPr>
                        <a:t>EMOTIVO</a:t>
                      </a:r>
                      <a:endParaRPr lang="es-MX"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25</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13</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50639">
                <a:tc>
                  <a:txBody>
                    <a:bodyPr/>
                    <a:lstStyle/>
                    <a:p>
                      <a:pPr>
                        <a:lnSpc>
                          <a:spcPct val="115000"/>
                        </a:lnSpc>
                        <a:spcAft>
                          <a:spcPts val="0"/>
                        </a:spcAft>
                      </a:pPr>
                      <a:r>
                        <a:rPr lang="es-MX" sz="1000" b="1">
                          <a:latin typeface="Arial"/>
                          <a:ea typeface="Times New Roman"/>
                          <a:cs typeface="Times New Roman"/>
                        </a:rPr>
                        <a:t>EN MEXICO HAY LUGARES QUE NOS PERTENECEN Y HAY QUE CUIDAR</a:t>
                      </a:r>
                      <a:endParaRPr lang="es-MX"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25</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50639">
                <a:tc>
                  <a:txBody>
                    <a:bodyPr/>
                    <a:lstStyle/>
                    <a:p>
                      <a:pPr>
                        <a:lnSpc>
                          <a:spcPct val="115000"/>
                        </a:lnSpc>
                        <a:spcAft>
                          <a:spcPts val="0"/>
                        </a:spcAft>
                      </a:pPr>
                      <a:r>
                        <a:rPr lang="es-MX" sz="1000" b="1">
                          <a:latin typeface="Arial"/>
                          <a:ea typeface="Times New Roman"/>
                          <a:cs typeface="Times New Roman"/>
                        </a:rPr>
                        <a:t>BUENO PORQUE MUESTRA VARIAS PARTES DE MEXICO</a:t>
                      </a:r>
                      <a:endParaRPr lang="es-MX"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8</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50639">
                <a:tc>
                  <a:txBody>
                    <a:bodyPr/>
                    <a:lstStyle/>
                    <a:p>
                      <a:pPr>
                        <a:lnSpc>
                          <a:spcPct val="115000"/>
                        </a:lnSpc>
                        <a:spcAft>
                          <a:spcPts val="0"/>
                        </a:spcAft>
                      </a:pPr>
                      <a:r>
                        <a:rPr lang="es-MX" sz="1000" b="1" dirty="0">
                          <a:latin typeface="Arial"/>
                          <a:ea typeface="Times New Roman"/>
                          <a:cs typeface="Times New Roman"/>
                        </a:rPr>
                        <a:t>LAS IMÁGENES ALUCIVAS A ESPACIOS PATRIMONIALES ME GUSTARON</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8</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320">
                <a:tc>
                  <a:txBody>
                    <a:bodyPr/>
                    <a:lstStyle/>
                    <a:p>
                      <a:pPr>
                        <a:lnSpc>
                          <a:spcPct val="115000"/>
                        </a:lnSpc>
                        <a:spcAft>
                          <a:spcPts val="0"/>
                        </a:spcAft>
                      </a:pPr>
                      <a:r>
                        <a:rPr lang="es-MX" sz="1000" b="1">
                          <a:latin typeface="Arial"/>
                          <a:ea typeface="Times New Roman"/>
                          <a:cs typeface="Times New Roman"/>
                        </a:rPr>
                        <a:t>CONOCER NUESTRAS RAICES</a:t>
                      </a:r>
                      <a:endParaRPr lang="es-MX"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smtClean="0">
                          <a:latin typeface="Arial"/>
                          <a:ea typeface="Times New Roman"/>
                          <a:cs typeface="Times New Roman"/>
                        </a:rPr>
                        <a:t>1</a:t>
                      </a:r>
                      <a:endParaRPr lang="es-MX" sz="1100" dirty="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0</a:t>
                      </a:r>
                      <a:endParaRPr lang="es-MX" sz="1100" dirty="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smtClean="0">
                          <a:latin typeface="Arial"/>
                          <a:ea typeface="Times New Roman"/>
                          <a:cs typeface="Times New Roman"/>
                        </a:rPr>
                        <a:t>5</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320">
                <a:tc>
                  <a:txBody>
                    <a:bodyPr/>
                    <a:lstStyle/>
                    <a:p>
                      <a:pPr>
                        <a:lnSpc>
                          <a:spcPct val="115000"/>
                        </a:lnSpc>
                        <a:spcAft>
                          <a:spcPts val="0"/>
                        </a:spcAft>
                      </a:pPr>
                      <a:r>
                        <a:rPr lang="es-MX" sz="1000" b="1">
                          <a:latin typeface="Arial"/>
                          <a:ea typeface="Times New Roman"/>
                          <a:cs typeface="Times New Roman"/>
                        </a:rPr>
                        <a:t>PROMUEVE LA CULTURA MEXICANA</a:t>
                      </a:r>
                      <a:endParaRPr lang="es-MX"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0</a:t>
                      </a:r>
                      <a:endParaRPr lang="es-MX" sz="1100" dirty="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4</a:t>
                      </a:r>
                      <a:endParaRPr lang="es-MX" sz="110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320">
                <a:tc>
                  <a:txBody>
                    <a:bodyPr/>
                    <a:lstStyle/>
                    <a:p>
                      <a:pPr>
                        <a:lnSpc>
                          <a:spcPct val="115000"/>
                        </a:lnSpc>
                        <a:spcAft>
                          <a:spcPts val="0"/>
                        </a:spcAft>
                      </a:pPr>
                      <a:r>
                        <a:rPr lang="es-MX" sz="1000" b="1" dirty="0">
                          <a:latin typeface="Arial"/>
                          <a:ea typeface="Times New Roman"/>
                          <a:cs typeface="Times New Roman"/>
                        </a:rPr>
                        <a:t>REVIVIR NUESTRA CULTURA</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4</a:t>
                      </a:r>
                      <a:endParaRPr lang="es-MX" sz="110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320">
                <a:tc>
                  <a:txBody>
                    <a:bodyPr/>
                    <a:lstStyle/>
                    <a:p>
                      <a:pPr>
                        <a:lnSpc>
                          <a:spcPct val="115000"/>
                        </a:lnSpc>
                        <a:spcAft>
                          <a:spcPts val="0"/>
                        </a:spcAft>
                      </a:pPr>
                      <a:r>
                        <a:rPr lang="es-MX" sz="1000" b="1" dirty="0">
                          <a:latin typeface="Arial"/>
                          <a:ea typeface="Times New Roman"/>
                          <a:cs typeface="Times New Roman"/>
                        </a:rPr>
                        <a:t>BUENO/ ME GUSTO</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0</a:t>
                      </a:r>
                      <a:endParaRPr lang="es-MX" sz="1100" dirty="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13</a:t>
                      </a:r>
                      <a:endParaRPr lang="es-MX" sz="1100" dirty="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4</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50639">
                <a:tc>
                  <a:txBody>
                    <a:bodyPr/>
                    <a:lstStyle/>
                    <a:p>
                      <a:pPr>
                        <a:lnSpc>
                          <a:spcPct val="115000"/>
                        </a:lnSpc>
                        <a:spcAft>
                          <a:spcPts val="0"/>
                        </a:spcAft>
                      </a:pPr>
                      <a:r>
                        <a:rPr lang="es-MX" sz="1000" b="1">
                          <a:latin typeface="Arial"/>
                          <a:ea typeface="Times New Roman"/>
                          <a:cs typeface="Times New Roman"/>
                        </a:rPr>
                        <a:t>APARENTA QUE EL GOBIERNO QUIERE TRABAJAR</a:t>
                      </a:r>
                      <a:endParaRPr lang="es-MX"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4</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graphicFrame>
        <p:nvGraphicFramePr>
          <p:cNvPr id="17" name="16 Tabla"/>
          <p:cNvGraphicFramePr>
            <a:graphicFrameLocks noGrp="1"/>
          </p:cNvGraphicFramePr>
          <p:nvPr/>
        </p:nvGraphicFramePr>
        <p:xfrm>
          <a:off x="1230313" y="4908550"/>
          <a:ext cx="5915025" cy="1227138"/>
        </p:xfrm>
        <a:graphic>
          <a:graphicData uri="http://schemas.openxmlformats.org/drawingml/2006/table">
            <a:tbl>
              <a:tblPr/>
              <a:tblGrid>
                <a:gridCol w="3329343"/>
                <a:gridCol w="645945"/>
                <a:gridCol w="646579"/>
                <a:gridCol w="646579"/>
                <a:gridCol w="646579"/>
              </a:tblGrid>
              <a:tr h="175305">
                <a:tc gridSpan="5">
                  <a:txBody>
                    <a:bodyPr/>
                    <a:lstStyle/>
                    <a:p>
                      <a:pPr algn="ctr">
                        <a:lnSpc>
                          <a:spcPct val="115000"/>
                        </a:lnSpc>
                        <a:spcAft>
                          <a:spcPts val="0"/>
                        </a:spcAft>
                      </a:pPr>
                      <a:r>
                        <a:rPr lang="es-MX" sz="1000" b="1" dirty="0" smtClean="0">
                          <a:solidFill>
                            <a:srgbClr val="FFFFFF"/>
                          </a:solidFill>
                          <a:latin typeface="Arial"/>
                          <a:ea typeface="Times New Roman"/>
                          <a:cs typeface="Times New Roman"/>
                        </a:rPr>
                        <a:t>NEGATIVO</a:t>
                      </a:r>
                      <a:endParaRPr lang="es-MX" sz="1100" dirty="0">
                        <a:latin typeface="Calibri"/>
                        <a:ea typeface="Calibri"/>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75305">
                <a:tc>
                  <a:txBody>
                    <a:bodyPr/>
                    <a:lstStyle/>
                    <a:p>
                      <a:endParaRPr lang="es-MX" sz="1100" dirty="0">
                        <a:latin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Calibri"/>
                          <a:cs typeface="Times New Roman"/>
                        </a:rPr>
                        <a:t>DF</a:t>
                      </a:r>
                      <a:endParaRPr lang="es-MX" sz="1100" dirty="0">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CUE</a:t>
                      </a:r>
                      <a:endParaRPr lang="es-MX" sz="1100" dirty="0">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MER</a:t>
                      </a:r>
                      <a:endParaRPr lang="es-MX" sz="1100" dirty="0">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TOTAL</a:t>
                      </a:r>
                      <a:endParaRPr lang="es-MX" sz="1100" dirty="0">
                        <a:latin typeface="Calibri"/>
                        <a:ea typeface="Calibri"/>
                        <a:cs typeface="Times New Roman"/>
                      </a:endParaRPr>
                    </a:p>
                  </a:txBody>
                  <a:tcPr marL="68580" marR="6858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305">
                <a:tc>
                  <a:txBody>
                    <a:bodyPr/>
                    <a:lstStyle/>
                    <a:p>
                      <a:pPr>
                        <a:lnSpc>
                          <a:spcPct val="115000"/>
                        </a:lnSpc>
                        <a:spcAft>
                          <a:spcPts val="0"/>
                        </a:spcAft>
                      </a:pPr>
                      <a:r>
                        <a:rPr lang="es-MX" sz="1000" b="1" dirty="0">
                          <a:latin typeface="Arial"/>
                          <a:ea typeface="Times New Roman"/>
                          <a:cs typeface="Times New Roman"/>
                        </a:rPr>
                        <a:t>NO ME GUSTARON LAS IMÁGENES</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8</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50611">
                <a:tc>
                  <a:txBody>
                    <a:bodyPr/>
                    <a:lstStyle/>
                    <a:p>
                      <a:pPr>
                        <a:lnSpc>
                          <a:spcPct val="115000"/>
                        </a:lnSpc>
                        <a:spcAft>
                          <a:spcPts val="0"/>
                        </a:spcAft>
                      </a:pPr>
                      <a:r>
                        <a:rPr lang="es-MX" sz="1000" b="1" dirty="0">
                          <a:latin typeface="Arial"/>
                          <a:ea typeface="Times New Roman"/>
                          <a:cs typeface="Times New Roman"/>
                        </a:rPr>
                        <a:t>FALTAN IMÁGENES DE INDIGENAS CON VESTIMENTA TIPICA</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4</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305">
                <a:tc>
                  <a:txBody>
                    <a:bodyPr/>
                    <a:lstStyle/>
                    <a:p>
                      <a:pPr>
                        <a:lnSpc>
                          <a:spcPct val="115000"/>
                        </a:lnSpc>
                        <a:spcAft>
                          <a:spcPts val="0"/>
                        </a:spcAft>
                      </a:pPr>
                      <a:r>
                        <a:rPr lang="es-MX" sz="1000" b="1" dirty="0">
                          <a:latin typeface="Arial"/>
                          <a:ea typeface="Times New Roman"/>
                          <a:cs typeface="Times New Roman"/>
                        </a:rPr>
                        <a:t>DEBERIA SER MAS DINAMICO</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4</a:t>
                      </a:r>
                      <a:endParaRPr lang="es-MX" sz="110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305">
                <a:tc>
                  <a:txBody>
                    <a:bodyPr/>
                    <a:lstStyle/>
                    <a:p>
                      <a:pPr>
                        <a:lnSpc>
                          <a:spcPct val="115000"/>
                        </a:lnSpc>
                        <a:spcAft>
                          <a:spcPts val="0"/>
                        </a:spcAft>
                      </a:pPr>
                      <a:r>
                        <a:rPr lang="es-MX" sz="1000" b="1" dirty="0">
                          <a:latin typeface="Arial"/>
                          <a:ea typeface="Times New Roman"/>
                          <a:cs typeface="Times New Roman"/>
                        </a:rPr>
                        <a:t>ABURRIDO/ CONFUSO</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4</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bwMode="auto">
          <a:xfrm>
            <a:off x="771525" y="0"/>
            <a:ext cx="7853363"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s-ES" sz="1800" smtClean="0"/>
              <a:t>Evaluación Publicitaria </a:t>
            </a:r>
          </a:p>
        </p:txBody>
      </p:sp>
      <p:sp>
        <p:nvSpPr>
          <p:cNvPr id="38915"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96EDEDA1-3F38-45C3-AD2E-368583639DE2}" type="slidenum">
              <a:rPr lang="es-ES" sz="1400" b="0" i="1" smtClean="0">
                <a:solidFill>
                  <a:srgbClr val="800000"/>
                </a:solidFill>
                <a:latin typeface="Century Gothic" pitchFamily="34" charset="0"/>
              </a:rPr>
              <a:pPr/>
              <a:t>37</a:t>
            </a:fld>
            <a:r>
              <a:rPr lang="es-ES" sz="1400" b="0" smtClean="0">
                <a:solidFill>
                  <a:schemeClr val="tx1"/>
                </a:solidFill>
              </a:rPr>
              <a:t> </a:t>
            </a:r>
            <a:r>
              <a:rPr lang="es-ES" sz="1400" b="0" smtClean="0">
                <a:solidFill>
                  <a:srgbClr val="B40000"/>
                </a:solidFill>
              </a:rPr>
              <a:t>-</a:t>
            </a:r>
          </a:p>
        </p:txBody>
      </p:sp>
      <p:sp>
        <p:nvSpPr>
          <p:cNvPr id="38916" name="12 Rectángulo"/>
          <p:cNvSpPr>
            <a:spLocks noChangeArrowheads="1"/>
          </p:cNvSpPr>
          <p:nvPr/>
        </p:nvSpPr>
        <p:spPr bwMode="auto">
          <a:xfrm>
            <a:off x="523875" y="979488"/>
            <a:ext cx="4710113" cy="646112"/>
          </a:xfrm>
          <a:prstGeom prst="rect">
            <a:avLst/>
          </a:prstGeom>
          <a:solidFill>
            <a:srgbClr val="C00000"/>
          </a:solidFill>
          <a:ln w="22225" algn="ctr">
            <a:solidFill>
              <a:srgbClr val="000000"/>
            </a:solidFill>
            <a:round/>
            <a:headEnd/>
            <a:tailEnd/>
          </a:ln>
        </p:spPr>
        <p:txBody>
          <a:bodyPr anchor="ctr">
            <a:spAutoFit/>
          </a:bodyPr>
          <a:lstStyle/>
          <a:p>
            <a:endParaRPr lang="es-ES"/>
          </a:p>
          <a:p>
            <a:endParaRPr lang="es-ES"/>
          </a:p>
          <a:p>
            <a:endParaRPr lang="es-ES"/>
          </a:p>
          <a:p>
            <a:endParaRPr lang="es-MX"/>
          </a:p>
        </p:txBody>
      </p:sp>
      <p:sp>
        <p:nvSpPr>
          <p:cNvPr id="38917" name="6 Rectángulo redondeado"/>
          <p:cNvSpPr>
            <a:spLocks noChangeArrowheads="1"/>
          </p:cNvSpPr>
          <p:nvPr/>
        </p:nvSpPr>
        <p:spPr bwMode="auto">
          <a:xfrm>
            <a:off x="757238" y="1068388"/>
            <a:ext cx="7985125" cy="41433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dashDot"/>
                <a:round/>
                <a:headEnd/>
                <a:tailEnd/>
              </a14:hiddenLine>
            </a:ext>
          </a:extLst>
        </p:spPr>
        <p:txBody>
          <a:bodyPr anchor="ctr"/>
          <a:lstStyle/>
          <a:p>
            <a:pPr algn="just" eaLnBrk="1" hangingPunct="1"/>
            <a:r>
              <a:rPr lang="es-ES_tradnl" sz="1800">
                <a:solidFill>
                  <a:schemeClr val="bg1"/>
                </a:solidFill>
                <a:cs typeface="Arial" charset="0"/>
              </a:rPr>
              <a:t>Reacciones Espontáneas  - TV</a:t>
            </a:r>
          </a:p>
        </p:txBody>
      </p:sp>
      <p:sp>
        <p:nvSpPr>
          <p:cNvPr id="18" name="17 CuadroTexto"/>
          <p:cNvSpPr txBox="1"/>
          <p:nvPr/>
        </p:nvSpPr>
        <p:spPr>
          <a:xfrm>
            <a:off x="3563007" y="2073998"/>
            <a:ext cx="3489436" cy="2308324"/>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l">
              <a:defRPr/>
            </a:pPr>
            <a:r>
              <a:rPr lang="es-MX" sz="1800" dirty="0">
                <a:solidFill>
                  <a:schemeClr val="tx1"/>
                </a:solidFill>
              </a:rPr>
              <a:t>El </a:t>
            </a:r>
            <a:r>
              <a:rPr lang="es-MX" sz="1800" dirty="0" err="1">
                <a:solidFill>
                  <a:schemeClr val="tx1"/>
                </a:solidFill>
              </a:rPr>
              <a:t>Spot</a:t>
            </a:r>
            <a:r>
              <a:rPr lang="es-MX" sz="1800" dirty="0">
                <a:solidFill>
                  <a:schemeClr val="tx1"/>
                </a:solidFill>
              </a:rPr>
              <a:t> de TV evocó en la gran mayoría de los participantes reacciones positivas. La imágenes empleadas (collage) ayudan a enganchar al público e incluso provoca identificación y sentimiento de pertenencia.</a:t>
            </a:r>
          </a:p>
        </p:txBody>
      </p:sp>
      <p:sp>
        <p:nvSpPr>
          <p:cNvPr id="10" name="9 CuadroTexto"/>
          <p:cNvSpPr txBox="1"/>
          <p:nvPr/>
        </p:nvSpPr>
        <p:spPr>
          <a:xfrm>
            <a:off x="315310" y="5063144"/>
            <a:ext cx="6921062" cy="1200329"/>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l">
              <a:defRPr/>
            </a:pPr>
            <a:r>
              <a:rPr lang="es-MX" sz="1800" dirty="0">
                <a:solidFill>
                  <a:schemeClr val="tx1"/>
                </a:solidFill>
              </a:rPr>
              <a:t>Los escazas reacciones negativas se refieren principalmente a que hay muchas imágenes más del PC que pudieran usarse y que las imágenes de los personajes parecen estar montadas sobre los fondos, restando realismo.</a:t>
            </a:r>
          </a:p>
        </p:txBody>
      </p:sp>
      <p:sp>
        <p:nvSpPr>
          <p:cNvPr id="38924" name="10 CuadroTexto"/>
          <p:cNvSpPr txBox="1">
            <a:spLocks noChangeArrowheads="1"/>
          </p:cNvSpPr>
          <p:nvPr/>
        </p:nvSpPr>
        <p:spPr bwMode="auto">
          <a:xfrm>
            <a:off x="4776788" y="4556125"/>
            <a:ext cx="898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MX" sz="2000"/>
              <a:t>Vs.</a:t>
            </a:r>
          </a:p>
        </p:txBody>
      </p:sp>
      <p:sp>
        <p:nvSpPr>
          <p:cNvPr id="38925" name="11 Rectángulo"/>
          <p:cNvSpPr>
            <a:spLocks noChangeArrowheads="1"/>
          </p:cNvSpPr>
          <p:nvPr/>
        </p:nvSpPr>
        <p:spPr bwMode="auto">
          <a:xfrm>
            <a:off x="6999288" y="1925638"/>
            <a:ext cx="1955800"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1300" b="0" i="1">
                <a:solidFill>
                  <a:srgbClr val="C00000"/>
                </a:solidFill>
              </a:rPr>
              <a:t>“está muy claro y a la cabeza”</a:t>
            </a:r>
          </a:p>
          <a:p>
            <a:endParaRPr lang="es-MX" sz="1300" b="0" i="1">
              <a:solidFill>
                <a:srgbClr val="C00000"/>
              </a:solidFill>
            </a:endParaRPr>
          </a:p>
          <a:p>
            <a:r>
              <a:rPr lang="es-MX" sz="1300" b="0" i="1">
                <a:solidFill>
                  <a:srgbClr val="C00000"/>
                </a:solidFill>
              </a:rPr>
              <a:t>“las imágenes que muestran están muy atractivas”</a:t>
            </a:r>
          </a:p>
          <a:p>
            <a:endParaRPr lang="es-MX" sz="1300" b="0" i="1">
              <a:solidFill>
                <a:srgbClr val="C00000"/>
              </a:solidFill>
            </a:endParaRPr>
          </a:p>
          <a:p>
            <a:r>
              <a:rPr lang="es-MX" sz="1300" b="0" i="1">
                <a:solidFill>
                  <a:srgbClr val="C00000"/>
                </a:solidFill>
              </a:rPr>
              <a:t>“eso somos nosotros”</a:t>
            </a:r>
          </a:p>
        </p:txBody>
      </p:sp>
      <p:sp>
        <p:nvSpPr>
          <p:cNvPr id="38926" name="14 Rectángulo"/>
          <p:cNvSpPr>
            <a:spLocks noChangeArrowheads="1"/>
          </p:cNvSpPr>
          <p:nvPr/>
        </p:nvSpPr>
        <p:spPr bwMode="auto">
          <a:xfrm>
            <a:off x="7235825" y="5089525"/>
            <a:ext cx="190817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1300" b="0" i="1">
                <a:solidFill>
                  <a:srgbClr val="C00000"/>
                </a:solidFill>
              </a:rPr>
              <a:t>“pueden usar otras imágenes, cosas más conocidas, más impresionantes, más coloridas”</a:t>
            </a:r>
          </a:p>
        </p:txBody>
      </p:sp>
      <p:sp>
        <p:nvSpPr>
          <p:cNvPr id="38927" name="AutoShape 2" descr="data:image/jpg;base64,/9j/4AAQSkZJRgABAQAAAQABAAD/2wBDAAkGBwgHBgkIBwgKCgkLDRYPDQwMDRsUFRAWIB0iIiAdHx8kKDQsJCYxJx8fLT0tMTU3Ojo6Iys/RD84QzQ5Ojf/2wBDAQoKCg0MDRoPDxo3JR8lNzc3Nzc3Nzc3Nzc3Nzc3Nzc3Nzc3Nzc3Nzc3Nzc3Nzc3Nzc3Nzc3Nzc3Nzc3Nzc3Nzf/wAARCACwANMDASIAAhEBAxEB/8QAHAAAAQQDAQAAAAAAAAAAAAAAAAQFBgcBAgMI/8QAQhAAAQMDAgIGBwQIBQUBAAAAAQIDBAAFEQYhEjEHE0FRYYEUInGRobHBIzIzchVCUmKCktHwJFNzwuEWFzRDY6L/xAAaAQEAAwEBAQAAAAAAAAAAAAAAAQIDBAUG/8QALBEAAgIBBAECBQMFAAAAAAAAAAECAxEEEiExE0FRBSJCYXEykaEUFSMz8f/aAAwDAQACEQMRAD8AvGiiigCiiigCiiigG68XaLaWW3ZRWetcDaENpypSj3D2Aml4OcHFM2pnG22IZcQhX+NZ2V+angY50BvRWMis0AUUUUAUUUUAUUUUAUUUZoAooozQBRRRQBRRRQBRRRQBRRRQBRRWCcDNAZrGRmkdxucS2RVSbhIajsp5rcVgez21X966X7dFKkWmBImrHJxf2Tfx9Y+4VDkl2a10WWfojkssn20iuV2gWpnrbjMYjN9inVhOfZ31Ql56TNT3IqSiSmE0f1IiMH+Y5PyqJPynpLqnZLrjzqua3VFSveTms3Z7HXDQSf63gtbW/SJBluttWhzr22cOJWW1AFwKGOZGU48K4xOmKe2w2iRaY7ziRhTiX1ICj38ODj31VycqSSErI78VlKx2+41lvl6HetJp9qTRb7PTMz/77I6P9N8H5il7PTDZlY623zm888BCse41SXGP7Ndm3GgkhbKlKO3EHMeyp8kyHodP7F6tdK+mXPvLlt/mjk/KlrPSPpVznc+r/wBRlY+lUMxItiATIhSHDzHDICQN/wAvdXRtVoW+C76e22rchHAojuwds49m/hip8sij+H0/c9Bs6000/wDh3uF/E7w/OlrN+tL+OpukJzPLhkIP1rzepi0FlSkXCSle3CHIw4c43yUnPPbIHlWGYUJ1Kyu7MNYzgOx3BxYGc7A47cDc7VPlfsZP4fX6Sf7Hp9p9t0ZacQsfuKB+Vb5ry4q3BoKUzcIDiknk28Uk9uRxAd/f39tOCIl/jhJiXTiBOMRrpyOM4wVjsqfN9jN/D16T/g9J5FZrzYb9q2Gso/Sl0BTzPWqWPI7g12Z6QNVs/dvLyv8AUQhX+2p8q9iv9un6SR6NozVAMdKGqmtlSozv54w+hFL2OlvUCMdbGtzg7TwKT9aK2JV/DrvsXhms1TTfTLPT+LaIyvyuqT880sa6ZkH8axr/AIJI+qanyRKPQ3r6S2aKrWJ0v2t1QS/bZzQJ+8ChePiKmll1Fbr00FwH+JWMltQ4Vp9qTv8ASrKSZlPT21rMovA7UVjNFWMTNFFFAFcpLiGY7jriuFCElSj3AV1pi1w4pvSV1UjORHVQmK3NIquTd06j1SJdwkRGozIUphEwFTSAOXqgjJ+fwpB6JCukt9ya/Ha7EiO2Gkqx28ONhTLYo0Wa/IRNuSYLaEFaVrQVBSgfu7VyWhCThEpCwO0A/UVwyy+WfW0wSWIccIkR0tb3fwZwPdkpNanQ7i/wZLJ/MnH1pgS44nk4R512bnSWj6r6x7FGq7kauq3HD/gdV6GuKd2i0v2LxSR7R11RnMVxR/dUD9a2Zv8AcmvuvqPtNLG9Xz2h6wCvOrJozavX0pjG9pye3+JDfx/p0kctTqD67K0nxSRUzZ1w6PxG1eVK0a3jLGHGsjtynarJL3M3ZP1rRXaoShtj4mtFQ3AMhJ99WYnUllfH2seOc/tN4+lbek6Zf3MWNk/skCmH6Mpvh6wZVxjuA5x8q1LTg5ZA7uVWmbZpp/7rak/kdJ+prmvTNjc+5IfR7cH6VOJFd9X3RV3A4Dk/OgpVyKQfKrKXouCv8K5DwCmx9DSdzQi1btTYq/bkUxL2G6p9SK/bWtvdJWk5zlKiMHyrZv1z/UgfOpo7oW4D7iWF/lc/4pI5o66I5wlq/KpJ+tRh+xaOx9SRHWWFO5DSC4Rz4dwK3XBlAAlri2ySjCsDxxyp2c0/cGc8UOSn2Nk/KkrsKS3kOIdTtg5BG1UaZ0JQa7GzgI2UCD3cq6ssLcUEgEknau8eO2t4IWTnNP0eK3HYJbA4uZJG9MllFxEUeGiJ660hTnd3UoizJUWU3KjvLbeQcpKTy8PGtPWdUQjfPPwpZFhknfeoS5yJzytpdWmLuL3Z483AStQ4XUjklY5+XaPAincVDujQYtcpKfuCRt/KM1MBXdB5imfJ6iCrtlFG1FFFWMQpt1JGEuwXCORnjjrGPKnKtHkhbSkHkoYPnQlPDyeUuPqnF5SFg5HCSRjxrmHF5zknypffIa7feZMR5tTakLVgKGMjPMd9IwjbOOfKuOXDwfTVNySaZlLqydj8TXY+kJjpklh30dRwl3gPAo+B5Gk6wAg7ZyOw4z4Vfr1501P0UQ48ym3ricBZyAUYT90J58QPLHaKtCEZGeo1dtDio+pRCZnAoZJG/MHOKdmL40Men2qFLTjc8BZX/M2R8RTM/cJDkLqXg0rCEjPVJCxjB5geFTL/ALb3ZyOw8zPtS1PNJdS2t8oUEqGeRFQoN8xL2aqLX+VnCKdHXAgPu3S1unvKZDY9w4vhTrH6PUXVvrbDqK3zkY5bhXmBuPMUzSujjVbIKk2xDyR2svoVnyzTW7pvUtvWHVWi5NOJ/wDYhtWU/wASattX1ROWVsu67f3eR/m9HOpogUr0Rh1I7W5AJPkcU2K0nqJO4tT5/KpCv91douu9VWphTEh2SsD7vpbRJSfaRmuDvSLqJaiUXJKCT+qhA+lTsrKLUarOOGaHTmoG+VonfwtcXyzWvoGoWTw+gXNJ8I7n9KTvav1FIGV3eby/UcKflSRd6ub341ymL/NJX/WqtRRvCy99pDm5LvcNBU+mW0gdrrSgB7xQ3qS4I5uA+0UyPSnSgqccdWMjPEsnPvrRuSDzGPCqZa6OiLg+Jdkob1ZOTuoJPspW1rSUPvA47smooh9BH/FdA633im+RstPVImTWuVj76FfClKdcs4+0QT/B/wA1Bco8K6MtJccSB7ab2R/RQYp1PqD9J3IPMIS2htHCnCQMntNKbBPakyEsyFZSobBRxW+sdOoskiOyHQ6Xo6Xs4xjOdqjTaC2sYJ2PYanKfZliSinB/Ky0LlY2oaY8mOD1DvP90js91NE6SGQENEBZ29lPEm/tL0HFYWpRklwHBBxgeP8AfKoQuQpxZWrKlZzz50aXoKHJp7/Qu7o3Y6nS8dZ3U+tbpPmQPgmpVTdp6J6DZIEXGCzHQk+0JGfjmnGutLCwfN2y3WORmiiipMwrVYynFbVg8qAg93hy5F2eb9Dtso9dltmSj1S3jfnvxc9/Gulx0Rp8niNhZ9bclhakYPkRRqZjhuy1KuLsZbzaOrWk8XU8PaB2Ak09vdehlhtE9tbqUgKWs46w9+21Q0mXjOUemQaZ0e6fXngauMU/uvcQHkoH500P9HkJHEmJf5LORjD0cH4pP0qyVruIScFt38qgTSCTLmJP20EKxtu1n5VG1Gq1Nq+oqO+dH8y3W6VOauESSww0VrCUqSogc8AjHLJ8qcbuIcmPpm43R5tKF2JSR1jaldY42oAJyCCD63PwqdXRSZdqlxvRG2OuaWlRSMZykj61WM10vdGenJZSlTkOW/HwtPEMn1gCO37vKpiknwX80rMOT6FFoEd0Wllq8dW8+24p4omLa6vGSArOQD2YAwdqXwrnqAxGX4l6uhMiYY0dCJCHeI5AGUqIwdxz512k6W08gIQ466271AWrhZKxuOeEnORz3HLvrjJ0NbmSnhujTf2fWBS3eEEDHrZIxtnv2yKN8jz1P1/g4XHX+qLZcXojk5uSltZT/iYreT/L/Wl9r1Der60Xf+jbXc2wcKcEQpGfzEkUyWXSr8nU8iLIUzKTGAdWQ4Sh7IykFXPG+/uHOrmg22OxHQ2/9oW0gesPVRgckp5AeyqrLLWWVxSUVllY3N60RBxX7o4VEBO7jCygeRAAptS90dSlBKoN8hE/5T3GB7yqrqajxn2HWeBktLGCEgEHyG1VJ0jaOZsnVy4TaupcV6w7En+8/wB5ycRTbGT2vh/kZ9Xaas0PTkO82O4TH48qQWkokoSlQ4c5OwHaO6okkDap7qdhxWktF2hrHWPtrewTjdRGM/zGmF7R96ZOAw27j/LdT9cVSUcrhHXVYkvnYypOK3Cj4e6lrtiu7AJctczA7UtFY/8AzmkDqHGTh5tbZ7lpI+BrFxZ1xtg+mZKh3V2gDrpTbZJAUoAkHspGVjGQQRjfBpXb1BLil5xwpJB8cVGDWE8zQ4Tpz0uRxrWRhCUDh5YAwOeaRPIBIJUtRz2rJrlx+vjtFboVxupG+58qg6HOO1pjy88sWtpgqISHBsDtsnu9qvhRYo3pt6iRVDPWvoT5cQz8KXXGzymLRGnyAGmlucCEKBClk5OR4ADz8qcOjKJ6Tq+KojZric5csA/XFXim2Y22xVUpRL1SMADbArIFZFFdZ8qFFFFAFYVyrNFAQ/WwjNvx1vRw8t5tbZSobFA3Iz386bok2xvWiJ+jVymoqMgKbVsF8ykhWDkZp91ql4wo5jpSCXglbhO6EkHlnY7451HG5kuRYz+k7KhLbDvV8Smsh0nPrp4eQwAPbUko7gNqBU1dFDtHXNn54rCVTwfsLjGX4B/hPuJpoMizKJAjLZP/AM3yMeRFbdXbXBxCdLbH76A58jQDytV3WyRLQSzgcRyDnHjVWhHF0e32Krb0C9JWkHsCjw/1qftRY6UKWzdI7gwTwlKkE+wd9R3SzcD9O6wgXhsLgnq5TyFEgFKVZJ2/MKhmkHjJ2i6k03MYWHZb8dx4pLhCyk8QQE5921OjjlluAeVHujPG4EBIUsepwqB2JwQDjcfEUik23QE2DIciR0odbYW4hLUoYKgkkJxnPPat/wDtxpp1KOou77Tqkj1lAcJJx2kd5HbUcjxUt9tCzSrbcbUTyG3QWw82yvBCuMBtspJx4hR8qn77QdeaClDG+6hsT2bVSVhnMaY1nKtK5JdiKdS0qQ76vC4OSgewbkZ8R3VdkWS1NStrjSXkbLQFDKSO3HlmpyVsgovg7uKT1aypIQ82nizj7w7h4GmfXUYSNNTEFBOG1EFXLiwcfL408rjFSglxxxeDlOTsPPHzJqKa9uzUeE3CKsvPPJZwhXNaiAlPuyT3AeNCiznghGoiFa509ASARBtrXEnszhRP0qUSZFrdUlMkSkOITgFBBGOfeO+odPf6/pTvDycFEVHVJJ3CeFKE/PNSJy6wcJblWtpRAxkOqScUibWvOE/YUdXAJyxdXWz3ONKGPdmtwiU7tGukR8DYpU6PkoU3h6xPKyGJbB723Uq+ooVHtjhIZuclo/8A2YVj37irGZtJsUt/JdssGT3lLKCfeKcrLo3TyoDsm52dpt1AK1NoC+LhA7s01JtziyPRLrBe8Os4FfSpC5LnWfT6+KKua51ZJ4XQgDP7xznyNQ0iVKS6ZHLdZtHy4hdYsNzJUtQwsqAO/PNS3TmkrHGCZTdljtLTugujjUT/ABZxTNb7hcn7dGaVakRCUgqK5HFsflUphspatsha5zKHVNkFxK8paHfnPZVcIOcnw2V70kFxJisPvF55bjrrgByE8khI8EgEe+lfQ1F47lPkkbNMpQD4qOf9tMWuXWFXRmNEThiPHShH7RzlRUfE5z51O+iOAY1jkyFoUkyX/VyMZSlIAPsyVViubGerNqvQpe//AEntFFFbnjhRRRQBRRRQDJq9hciwyEoe6nhKVqV2FIUCQfAiofamLiYEkxLq0I7bv+GY60tqB/WSeLntyqeXyM1LtExiQMtLZUFDntjPZ7KriKi1LflLnuyGpDzKQ22AHEkbfaBHftg1JKFDzt4QCJEIPJH7bCFA+7FI1yIqjiZZmQf3Qpv+tdW47aSDDu0ZI7lKWwfmKcY6bmh9CFzuJntwpDoI8980JEMNFqyC0zNaJGSluQlQ9xINRac1d7dqJ+7WuFGmNyoojyI0k8IUNgcjI2PCP6VYykBYPG1FeUNjlkoI9pBpFKbtqEhUuItgK5KZewPjUExlteSunnrbuq79HTrPe7AeWAPEYyK5MzNFhQDM/UtmVnlx8aQfLBqfIjWtbmItwksqzt1jXEM+0Zp2gQ4bjqmZfUT0BrJK2goc+4ioaNFYVO9pzT9ydU/G1xFW84cn09hbalHxJqX6Vb1dYo3U2uXY77E7EiUCoAcgFc8dwPLsp3ds2gbip1KmLchaVFK+Alkgjn3U3XDox0wuO7JgPyWy2krHVSAoDAz2ioxgt5YtYY5XLWOrY0VxCdFyEukY425AdAPhw71W9lVebvr+0G9NSG+GUF9WtpSEoA9Y4BHhzpzesV0tqiLbqW5MpA2CnOL4ZHyoVeNcw2ylu9sy0YxwvN7/ABT9aNMRcF1gS6WW9N1FfrgyFKcdlKCeEZJPEo4+XlUvcudyYSEzrehaRzK4ice8AVDtIwnYcdyNJdaZkOulZcW8EgbAD1u/n76ljEfUrKOKFIU+ns6iYHAfIk1ddGU3mRzXcLW7/wCTaYw7yhS2z9a5hNgePqMy2M/5L6VgeWxpU7dLuynFxtzxA5l6GlQ94xSVd3tT20y3RQR2hK2/6ipKm36Nt6yC3dXUg9khg494zTrfzc4tsH6JVbuFDKWypxK1EZI9YYOB7qb4jWn5DzfUB9lZIHC3ISoHwxsaX6mtlwfZU7CvUtiK+8kLaShHDhI5J7RUA5R1znG2ROnRWm9gS00Rn2VKSbYmxhvDz7briUpynBkLzkJ9mR7qizbLEeQybq9KklKQQ3kIz3bVKrlOSzCjlEENKbaW9lRyGWwN/wCI8hUMYy8FS3GSi4aonuOEFHpKgCO3G30q59FIcb03ES6FDAPCFc+HJx8K87NuOiQlxv8AFUsbEZySe7u3r1BEbLUdptQGUoAOBgZxWVXqel8R+VQj7HeiiitTywooooAooooDRwBSSkjY7H2VXMN1bc3qpFqQ+442tCfUP2WM5Txc8EAkVY5ziqWv+pbtpLV89tjgdYWtSktvDPCFb5SeznVZSUezaimV0tsex8gQol1nNxmmXmMklZD3EkJHPnvns86nKIUKCwG2mmm08kjqwT8dzTDoW8Kvdj9PdDaH1uLQ4lCslOMbE/HzFPbyglnLX4iRhJWckAe2sZ256KyhKMnGS5QlvLbzMVS4ToS5niWkAAK8f72pmuMuS0lKXGWZIH4g9H4kg9oBGM0vVMAivcb32YSoqWQfWAGTj4b1y0jHaNoZmzJBLkjsC8IQM4AwO3x/pU1W7lyVGL0q1uKHpFtbQobnqnFNn3EU42yVBS8pLSVdR1fAUOKCicnPYeVSSVCiqY4ykOg8kkA8R7BmkX/TMVxILkRgOEet1WUYPlWqmmQNb9s0/MXxltLboUFcSFlBBHI92a1Ys8G2R58iHI4w5GUgpUEbDA3yACeXb30pmaejsAcDkhBWeFKUKC8nwFJVWKUyMNSkqI7HWyPlU5QGyVcpcdreC0813rj8WfMEU1uXW0On/E2lCF9vUvqbPuUKfVwr1HA9GeXjtS3Izn+E0lkLuoITJitODt9JiJPxSRViRmX+g3sgO3KMT3pS6ke4k0MWaEpzrIN3iEjcpeaU2fPYUsbjRZUtEd6xslbhwFRVqSonwSR9akcHTz8FopiNoZCs8RcdClYHf2fGjaXYGdpi9sJC4yutSO2LMKgfIk/KuEu6Xdr1ZtucUO3roqV/HApbcY9yan9S+IyG0p4lKdThKhy5gZBrnLi3qOsfopbjiMbpalZ+GTTIEtqctlzuCGXLTCS6TxA8JaII32CtqT323afmXiCGbi0HFKW51LMskcWcZIGw3HhTxZ5V0clOouMR1KUNqXxOsBXFgcgU4yTTS29p6dqNSWYy0OpSEuKVF6s5G/aPbuedAOlq6pu7Bu1w2pcnteWFKCPHfanDX8qY1ZJnXrShoMhCSkY61atj5JB95rXT7VylzVKjccC38RypSUpWv6019Jyi1CUlyQXXXJKUgE7NthOQnHec5J8RVZPhmtEd1sURzRUCGu4xFTmQ4HZLYTxdmCVfMJJ8vO9U5xvzqn+ieGmZdnHnwpSYyQpGRtxnl7gPjVwjliq1rgvrZuVrM0UUVc5QooooAooooDGKhHSNo1rUMdMqMS1cGhwpWBstPcR9anFYUkKGCARUNJl65yrkpReGUlpJ6+aOkrizLe6/AcXxO9UApaFYA4k7jsA2NPd26Q7Uy22hyJcwHNnMsdWW8e3Y58Cast2Iy6MKbB8qQyLDCfGFMoHkKydMWXnd5JbprkpXUXSBGlQ3IloYcaLieFanvnjPt/5pgsmqb3ZoyI9uujqWUcmlgLSPYCKu24dH1mlglURonv4BUcm9E0AlSo6SjPco1V1Y4R006imPEokWb6UtQhpCHUQnAlaVFXU8JIBzjnjflUhh9LEJRCZltmR1ftMPpWPcrFNM/otkNjMd1z2bEfEfWmCZom9Rc8LSXAPAg1VwkmdSnobOGsFnQukfTz89pLkx5pJaV9tIa4EpVkYGe/Gd+W1SeDfbfcFH0afBkI/V6t5Kj5ivOUi2XKLnr4TycdoGaQFQSfXBSRz4hg1VKSIlotPP/XM9Ot+jSJEh9xCXCwst42PBsCRjvOfjXVAhOcYa4klPMJJHwrzTBvFxtqlKt9wkxyo8SurdKeI95p+h9JGqI+EqnpkI5EPspUSPaADRSkkYS0Es/Ky6rKGnZ0+SoJ+xcDDRVgkJwFH35HupzckIU2stqCySU4BzuCRg/Goj0eXNVy0szJdTh9TriX14H2qwd1bd4I27MVIkPBBxwjh3zgVDsZxSg4vDE89sOxVspSUupSSnB5E5yM+O9VzGt0t5oOG6REAKKW0Pg8gdjxbY2xtVhl5iI0/KfcKUITxOHvx/ePOqtiTbTKdUlV8LKid0IOwUefM+ONq108njkjDfRKbQze4LEh0BicnCQEtzCAd99zkDbxrezT0SrjcpUyzqir4j1La3Os6xQH6xSfCixwpzEbrbPdY8tzrOIIeY4hgA5yUnPwpVZnbw3ZZjlx6tqU5xZltpCAjyIGa6MojDFOno7XpJk3Oawt05UiO2slKPE71DtfuNvSoEC3haklK3QtQ3eUtX3/YcbeGKkVs1Bpi0sPMoeckPOJPWrJypQ7hjkKR6Otz+pL29frgnDZP2LeNkpHIDwAqknn5UdNUHXmyS/H5JZoGxfoi0o4xhxwcS/bUq7Kw2hKUhKRsK2qyWDllJyeWFFFFSQFFFFAFFFFAFFFFAFFFFAFYxWaKA1UkHmM1yXGaWPWQDXeigG1+ywnweNlPupmn6Itcz78dH8tSuiowTkq+4dFNucCuoQUeKSRUcn9FL7fF6M8vhxtxDIq8sUFIPYKjajRXTXTKLsNq1LpGWt6Oky460kOx1qKUqPYe3cd9Otx11cmGGur0+4HSD13E4eEd3DgZ99W2qO0sYU2k+VI37NDeBC2UHPgKo6osO1yeZHnzUes7zdWDHdR6Kz2pQjw9nPx51FEJA3T8a9LTtF2ySCCwnJ8BUduHRfAeyW0cBJ5iodfHB1VauFf0lJslxOerUoEdxIp9SyGrItx0ZWv7vFzO/ZU2V0bzIhcTDmPNtujhcSFbKHcd96VWvoxSpaTMcU4kD7qjVPHJnW9dRjrkhOi7HJvE/qmUHqMjrV42SO7PfXoGz29q2wWozKQlCUgYFcLLZIlqjpajtJSB+zTtWsIbTztRqZXNeyCiiitDmCiiigCiiigCiiigCiiigCiiigCiiigCiiigCiiigCiiigCiiigCsYrNFAYIzzxRw1migMAVmiigCiiigCiiigCiiigP/2Q=="/>
          <p:cNvSpPr>
            <a:spLocks noChangeAspect="1" noChangeArrowheads="1"/>
          </p:cNvSpPr>
          <p:nvPr/>
        </p:nvSpPr>
        <p:spPr bwMode="auto">
          <a:xfrm>
            <a:off x="4445000" y="-547688"/>
            <a:ext cx="1371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pic>
        <p:nvPicPr>
          <p:cNvPr id="38928" name="Picture 2" descr="http://publicidadenblogs.com/wp-content/uploads/2008/09/tv-muerta-peg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688" y="2066925"/>
            <a:ext cx="2054225"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bwMode="auto">
          <a:xfrm>
            <a:off x="771525" y="0"/>
            <a:ext cx="7853363"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s-ES" sz="1800" smtClean="0"/>
              <a:t>Evaluación Publicitaria </a:t>
            </a:r>
          </a:p>
        </p:txBody>
      </p:sp>
      <p:sp>
        <p:nvSpPr>
          <p:cNvPr id="39939"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3053B67B-630A-40BA-8449-D1DC93E26545}" type="slidenum">
              <a:rPr lang="es-ES" sz="1400" b="0" i="1" smtClean="0">
                <a:solidFill>
                  <a:srgbClr val="800000"/>
                </a:solidFill>
                <a:latin typeface="Century Gothic" pitchFamily="34" charset="0"/>
              </a:rPr>
              <a:pPr/>
              <a:t>38</a:t>
            </a:fld>
            <a:r>
              <a:rPr lang="es-ES" sz="1400" b="0" smtClean="0">
                <a:solidFill>
                  <a:schemeClr val="tx1"/>
                </a:solidFill>
              </a:rPr>
              <a:t> </a:t>
            </a:r>
            <a:r>
              <a:rPr lang="es-ES" sz="1400" b="0" smtClean="0">
                <a:solidFill>
                  <a:srgbClr val="B40000"/>
                </a:solidFill>
              </a:rPr>
              <a:t>-</a:t>
            </a:r>
          </a:p>
        </p:txBody>
      </p:sp>
      <p:sp>
        <p:nvSpPr>
          <p:cNvPr id="39940" name="12 Rectángulo"/>
          <p:cNvSpPr>
            <a:spLocks noChangeArrowheads="1"/>
          </p:cNvSpPr>
          <p:nvPr/>
        </p:nvSpPr>
        <p:spPr bwMode="auto">
          <a:xfrm>
            <a:off x="523875" y="854075"/>
            <a:ext cx="4710113" cy="646113"/>
          </a:xfrm>
          <a:prstGeom prst="rect">
            <a:avLst/>
          </a:prstGeom>
          <a:solidFill>
            <a:srgbClr val="C00000"/>
          </a:solidFill>
          <a:ln w="22225" algn="ctr">
            <a:solidFill>
              <a:srgbClr val="000000"/>
            </a:solidFill>
            <a:round/>
            <a:headEnd/>
            <a:tailEnd/>
          </a:ln>
        </p:spPr>
        <p:txBody>
          <a:bodyPr anchor="ctr">
            <a:spAutoFit/>
          </a:bodyPr>
          <a:lstStyle/>
          <a:p>
            <a:endParaRPr lang="es-ES"/>
          </a:p>
          <a:p>
            <a:endParaRPr lang="es-ES"/>
          </a:p>
          <a:p>
            <a:endParaRPr lang="es-ES"/>
          </a:p>
          <a:p>
            <a:endParaRPr lang="es-MX"/>
          </a:p>
        </p:txBody>
      </p:sp>
      <p:sp>
        <p:nvSpPr>
          <p:cNvPr id="39941" name="6 Rectángulo redondeado"/>
          <p:cNvSpPr>
            <a:spLocks noChangeArrowheads="1"/>
          </p:cNvSpPr>
          <p:nvPr/>
        </p:nvSpPr>
        <p:spPr bwMode="auto">
          <a:xfrm>
            <a:off x="741363" y="909638"/>
            <a:ext cx="7985125" cy="41433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dashDot"/>
                <a:round/>
                <a:headEnd/>
                <a:tailEnd/>
              </a14:hiddenLine>
            </a:ext>
          </a:extLst>
        </p:spPr>
        <p:txBody>
          <a:bodyPr anchor="ctr"/>
          <a:lstStyle/>
          <a:p>
            <a:pPr algn="just" eaLnBrk="1" hangingPunct="1"/>
            <a:r>
              <a:rPr lang="es-ES_tradnl" sz="1800">
                <a:solidFill>
                  <a:schemeClr val="bg1"/>
                </a:solidFill>
                <a:cs typeface="Arial" charset="0"/>
              </a:rPr>
              <a:t>Opinión General - TV</a:t>
            </a:r>
          </a:p>
        </p:txBody>
      </p:sp>
      <p:graphicFrame>
        <p:nvGraphicFramePr>
          <p:cNvPr id="19" name="18 Tabla"/>
          <p:cNvGraphicFramePr>
            <a:graphicFrameLocks noGrp="1"/>
          </p:cNvGraphicFramePr>
          <p:nvPr/>
        </p:nvGraphicFramePr>
        <p:xfrm>
          <a:off x="1055688" y="6540500"/>
          <a:ext cx="5754687" cy="176213"/>
        </p:xfrm>
        <a:graphic>
          <a:graphicData uri="http://schemas.openxmlformats.org/drawingml/2006/table">
            <a:tbl>
              <a:tblPr/>
              <a:tblGrid>
                <a:gridCol w="3186445"/>
                <a:gridCol w="641908"/>
                <a:gridCol w="641908"/>
                <a:gridCol w="641908"/>
                <a:gridCol w="642516"/>
              </a:tblGrid>
              <a:tr h="176213">
                <a:tc>
                  <a:txBody>
                    <a:bodyPr/>
                    <a:lstStyle/>
                    <a:p>
                      <a:pPr>
                        <a:lnSpc>
                          <a:spcPct val="115000"/>
                        </a:lnSpc>
                        <a:spcAft>
                          <a:spcPts val="0"/>
                        </a:spcAft>
                      </a:pPr>
                      <a:r>
                        <a:rPr lang="es-MX" sz="1000" b="1" dirty="0" smtClean="0">
                          <a:latin typeface="Arial"/>
                          <a:ea typeface="Times New Roman"/>
                          <a:cs typeface="Times New Roman"/>
                        </a:rPr>
                        <a:t>TOTAL </a:t>
                      </a:r>
                      <a:endParaRPr lang="es-MX" sz="1100" dirty="0">
                        <a:latin typeface="Calibri"/>
                        <a:ea typeface="Calibri"/>
                        <a:cs typeface="Times New Roman"/>
                      </a:endParaRPr>
                    </a:p>
                  </a:txBody>
                  <a:tcPr marL="68593" marR="68593"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100</a:t>
                      </a:r>
                      <a:endParaRPr lang="es-MX" sz="1100" dirty="0">
                        <a:latin typeface="Calibri"/>
                        <a:ea typeface="Calibri"/>
                        <a:cs typeface="Times New Roman"/>
                      </a:endParaRPr>
                    </a:p>
                  </a:txBody>
                  <a:tcPr marL="68593" marR="68593"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100</a:t>
                      </a:r>
                      <a:endParaRPr lang="es-MX" sz="1100" dirty="0">
                        <a:latin typeface="Calibri"/>
                        <a:ea typeface="Calibri"/>
                        <a:cs typeface="Times New Roman"/>
                      </a:endParaRPr>
                    </a:p>
                  </a:txBody>
                  <a:tcPr marL="68593" marR="68593"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a:latin typeface="Arial"/>
                          <a:ea typeface="Times New Roman"/>
                          <a:cs typeface="Times New Roman"/>
                        </a:rPr>
                        <a:t>100</a:t>
                      </a:r>
                      <a:endParaRPr lang="es-MX" sz="1100">
                        <a:latin typeface="Calibri"/>
                        <a:ea typeface="Calibri"/>
                        <a:cs typeface="Times New Roman"/>
                      </a:endParaRPr>
                    </a:p>
                  </a:txBody>
                  <a:tcPr marL="68593" marR="68593"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100</a:t>
                      </a:r>
                      <a:endParaRPr lang="es-MX" sz="1100" dirty="0">
                        <a:latin typeface="Calibri"/>
                        <a:ea typeface="Calibri"/>
                        <a:cs typeface="Times New Roman"/>
                      </a:endParaRPr>
                    </a:p>
                  </a:txBody>
                  <a:tcPr marL="68593" marR="68593"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
        <p:nvSpPr>
          <p:cNvPr id="39952" name="19 Cerrar llave"/>
          <p:cNvSpPr>
            <a:spLocks/>
          </p:cNvSpPr>
          <p:nvPr/>
        </p:nvSpPr>
        <p:spPr bwMode="auto">
          <a:xfrm>
            <a:off x="6873875" y="2112963"/>
            <a:ext cx="519113" cy="2470150"/>
          </a:xfrm>
          <a:prstGeom prst="rightBrace">
            <a:avLst>
              <a:gd name="adj1" fmla="val 8327"/>
              <a:gd name="adj2" fmla="val 50000"/>
            </a:avLst>
          </a:pr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s-MX"/>
          </a:p>
          <a:p>
            <a:endParaRPr lang="es-MX"/>
          </a:p>
          <a:p>
            <a:endParaRPr lang="es-MX"/>
          </a:p>
          <a:p>
            <a:endParaRPr lang="es-MX"/>
          </a:p>
          <a:p>
            <a:endParaRPr lang="es-MX"/>
          </a:p>
          <a:p>
            <a:endParaRPr lang="es-MX"/>
          </a:p>
          <a:p>
            <a:endParaRPr lang="es-MX"/>
          </a:p>
          <a:p>
            <a:endParaRPr lang="es-MX"/>
          </a:p>
          <a:p>
            <a:endParaRPr lang="es-MX"/>
          </a:p>
          <a:p>
            <a:endParaRPr lang="es-MX"/>
          </a:p>
          <a:p>
            <a:endParaRPr lang="es-MX"/>
          </a:p>
          <a:p>
            <a:endParaRPr lang="es-MX"/>
          </a:p>
          <a:p>
            <a:endParaRPr lang="es-MX"/>
          </a:p>
          <a:p>
            <a:endParaRPr lang="es-MX"/>
          </a:p>
          <a:p>
            <a:endParaRPr lang="es-MX"/>
          </a:p>
          <a:p>
            <a:endParaRPr lang="es-MX"/>
          </a:p>
          <a:p>
            <a:endParaRPr lang="es-MX"/>
          </a:p>
        </p:txBody>
      </p:sp>
      <p:sp>
        <p:nvSpPr>
          <p:cNvPr id="39953" name="20 Cerrar llave"/>
          <p:cNvSpPr>
            <a:spLocks/>
          </p:cNvSpPr>
          <p:nvPr/>
        </p:nvSpPr>
        <p:spPr bwMode="auto">
          <a:xfrm>
            <a:off x="6805613" y="5197475"/>
            <a:ext cx="519112" cy="1223963"/>
          </a:xfrm>
          <a:prstGeom prst="rightBrace">
            <a:avLst>
              <a:gd name="adj1" fmla="val 8329"/>
              <a:gd name="adj2" fmla="val 50000"/>
            </a:avLst>
          </a:pr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s-MX"/>
          </a:p>
          <a:p>
            <a:endParaRPr lang="es-MX"/>
          </a:p>
          <a:p>
            <a:endParaRPr lang="es-MX"/>
          </a:p>
          <a:p>
            <a:endParaRPr lang="es-MX"/>
          </a:p>
          <a:p>
            <a:endParaRPr lang="es-MX"/>
          </a:p>
          <a:p>
            <a:endParaRPr lang="es-MX"/>
          </a:p>
          <a:p>
            <a:endParaRPr lang="es-MX"/>
          </a:p>
          <a:p>
            <a:endParaRPr lang="es-MX"/>
          </a:p>
        </p:txBody>
      </p:sp>
      <p:sp>
        <p:nvSpPr>
          <p:cNvPr id="39954" name="21 CuadroTexto"/>
          <p:cNvSpPr txBox="1">
            <a:spLocks noChangeArrowheads="1"/>
          </p:cNvSpPr>
          <p:nvPr/>
        </p:nvSpPr>
        <p:spPr bwMode="auto">
          <a:xfrm>
            <a:off x="7504113" y="3152775"/>
            <a:ext cx="725487" cy="338138"/>
          </a:xfrm>
          <a:prstGeom prst="rect">
            <a:avLst/>
          </a:prstGeom>
          <a:solidFill>
            <a:srgbClr val="66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MX" sz="1600">
                <a:solidFill>
                  <a:schemeClr val="bg1"/>
                </a:solidFill>
              </a:rPr>
              <a:t>79%</a:t>
            </a:r>
          </a:p>
        </p:txBody>
      </p:sp>
      <p:sp>
        <p:nvSpPr>
          <p:cNvPr id="39955" name="22 CuadroTexto"/>
          <p:cNvSpPr txBox="1">
            <a:spLocks noChangeArrowheads="1"/>
          </p:cNvSpPr>
          <p:nvPr/>
        </p:nvSpPr>
        <p:spPr bwMode="auto">
          <a:xfrm>
            <a:off x="7488238" y="5607050"/>
            <a:ext cx="709612" cy="33813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MX" sz="1600">
                <a:solidFill>
                  <a:schemeClr val="bg1"/>
                </a:solidFill>
              </a:rPr>
              <a:t>21%</a:t>
            </a:r>
          </a:p>
        </p:txBody>
      </p:sp>
      <p:graphicFrame>
        <p:nvGraphicFramePr>
          <p:cNvPr id="16" name="15 Tabla"/>
          <p:cNvGraphicFramePr>
            <a:graphicFrameLocks noGrp="1"/>
          </p:cNvGraphicFramePr>
          <p:nvPr/>
        </p:nvGraphicFramePr>
        <p:xfrm>
          <a:off x="1047750" y="1593850"/>
          <a:ext cx="5724525" cy="2967038"/>
        </p:xfrm>
        <a:graphic>
          <a:graphicData uri="http://schemas.openxmlformats.org/drawingml/2006/table">
            <a:tbl>
              <a:tblPr/>
              <a:tblGrid>
                <a:gridCol w="3218011"/>
                <a:gridCol w="626167"/>
                <a:gridCol w="626782"/>
                <a:gridCol w="626782"/>
                <a:gridCol w="626782"/>
              </a:tblGrid>
              <a:tr h="175229">
                <a:tc gridSpan="5">
                  <a:txBody>
                    <a:bodyPr/>
                    <a:lstStyle/>
                    <a:p>
                      <a:pPr algn="ctr">
                        <a:lnSpc>
                          <a:spcPct val="115000"/>
                        </a:lnSpc>
                        <a:spcAft>
                          <a:spcPts val="0"/>
                        </a:spcAft>
                      </a:pPr>
                      <a:r>
                        <a:rPr lang="es-MX" sz="1000" b="1" dirty="0" smtClean="0">
                          <a:solidFill>
                            <a:srgbClr val="FFFFFF"/>
                          </a:solidFill>
                          <a:latin typeface="Arial"/>
                          <a:ea typeface="Calibri"/>
                          <a:cs typeface="Times New Roman"/>
                        </a:rPr>
                        <a:t>POSITIVO</a:t>
                      </a:r>
                      <a:endParaRPr lang="es-MX" sz="1100" dirty="0">
                        <a:latin typeface="Calibri"/>
                        <a:ea typeface="Calibri"/>
                        <a:cs typeface="Times New Roman"/>
                      </a:endParaRPr>
                    </a:p>
                  </a:txBody>
                  <a:tcPr marL="66265" marR="66265"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38607">
                <a:tc>
                  <a:txBody>
                    <a:bodyPr/>
                    <a:lstStyle/>
                    <a:p>
                      <a:endParaRPr lang="es-MX" sz="1100">
                        <a:latin typeface="Calibri"/>
                        <a:cs typeface="Times New Roman"/>
                      </a:endParaRPr>
                    </a:p>
                  </a:txBody>
                  <a:tcPr marL="66265" marR="66265"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Calibri"/>
                          <a:cs typeface="Times New Roman"/>
                        </a:rPr>
                        <a:t>DF</a:t>
                      </a:r>
                      <a:endParaRPr lang="es-MX" sz="1100" dirty="0">
                        <a:latin typeface="Calibri"/>
                        <a:ea typeface="Calibri"/>
                        <a:cs typeface="Times New Roman"/>
                      </a:endParaRPr>
                    </a:p>
                  </a:txBody>
                  <a:tcPr marL="68584" marR="68584"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CUE</a:t>
                      </a:r>
                      <a:endParaRPr lang="es-MX" sz="1100" dirty="0">
                        <a:latin typeface="Calibri"/>
                        <a:ea typeface="Calibri"/>
                        <a:cs typeface="Times New Roman"/>
                      </a:endParaRPr>
                    </a:p>
                  </a:txBody>
                  <a:tcPr marL="68584" marR="68584"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MER</a:t>
                      </a:r>
                      <a:endParaRPr lang="es-MX" sz="1100" dirty="0">
                        <a:latin typeface="Calibri"/>
                        <a:ea typeface="Calibri"/>
                        <a:cs typeface="Times New Roman"/>
                      </a:endParaRPr>
                    </a:p>
                  </a:txBody>
                  <a:tcPr marL="68584" marR="68584"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TOTAL</a:t>
                      </a:r>
                      <a:endParaRPr lang="es-MX" sz="1100" dirty="0">
                        <a:latin typeface="Calibri"/>
                        <a:ea typeface="Calibri"/>
                        <a:cs typeface="Times New Roman"/>
                      </a:endParaRPr>
                    </a:p>
                  </a:txBody>
                  <a:tcPr marL="68584" marR="68584"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29">
                <a:tc>
                  <a:txBody>
                    <a:bodyPr/>
                    <a:lstStyle/>
                    <a:p>
                      <a:pPr>
                        <a:lnSpc>
                          <a:spcPct val="115000"/>
                        </a:lnSpc>
                        <a:spcAft>
                          <a:spcPts val="0"/>
                        </a:spcAft>
                      </a:pPr>
                      <a:r>
                        <a:rPr lang="es-MX" sz="1000" b="1" dirty="0">
                          <a:latin typeface="Arial"/>
                          <a:ea typeface="Times New Roman"/>
                          <a:cs typeface="Times New Roman"/>
                        </a:rPr>
                        <a:t>BUENO/ ME GUSTO</a:t>
                      </a:r>
                      <a:endParaRPr lang="es-MX" sz="1100" dirty="0">
                        <a:latin typeface="Calibri"/>
                        <a:ea typeface="Calibri"/>
                        <a:cs typeface="Times New Roman"/>
                      </a:endParaRPr>
                    </a:p>
                  </a:txBody>
                  <a:tcPr marL="66265" marR="66265"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50</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20</a:t>
                      </a:r>
                      <a:endParaRPr lang="es-MX" sz="1100" dirty="0">
                        <a:latin typeface="Calibri"/>
                        <a:ea typeface="Calibri"/>
                        <a:cs typeface="Times New Roman"/>
                      </a:endParaRPr>
                    </a:p>
                  </a:txBody>
                  <a:tcPr marL="66265" marR="66265"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29">
                <a:tc>
                  <a:txBody>
                    <a:bodyPr/>
                    <a:lstStyle/>
                    <a:p>
                      <a:pPr>
                        <a:lnSpc>
                          <a:spcPct val="115000"/>
                        </a:lnSpc>
                        <a:spcAft>
                          <a:spcPts val="0"/>
                        </a:spcAft>
                      </a:pPr>
                      <a:r>
                        <a:rPr lang="es-MX" sz="1000" b="1" dirty="0">
                          <a:latin typeface="Arial"/>
                          <a:ea typeface="Times New Roman"/>
                          <a:cs typeface="Times New Roman"/>
                        </a:rPr>
                        <a:t>NECESITAN MAS COMERCIALES COMO ESTOS</a:t>
                      </a:r>
                      <a:endParaRPr lang="es-MX" sz="1100" dirty="0">
                        <a:latin typeface="Calibri"/>
                        <a:ea typeface="Calibri"/>
                        <a:cs typeface="Times New Roman"/>
                      </a:endParaRPr>
                    </a:p>
                  </a:txBody>
                  <a:tcPr marL="66265" marR="66265"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26</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17</a:t>
                      </a:r>
                      <a:endParaRPr lang="es-MX" sz="1100" dirty="0">
                        <a:latin typeface="Calibri"/>
                        <a:ea typeface="Calibri"/>
                        <a:cs typeface="Times New Roman"/>
                      </a:endParaRPr>
                    </a:p>
                  </a:txBody>
                  <a:tcPr marL="66265" marR="66265"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29">
                <a:tc>
                  <a:txBody>
                    <a:bodyPr/>
                    <a:lstStyle/>
                    <a:p>
                      <a:pPr>
                        <a:lnSpc>
                          <a:spcPct val="115000"/>
                        </a:lnSpc>
                        <a:spcAft>
                          <a:spcPts val="0"/>
                        </a:spcAft>
                      </a:pPr>
                      <a:r>
                        <a:rPr lang="es-MX" sz="1000" b="1" dirty="0">
                          <a:latin typeface="Arial"/>
                          <a:ea typeface="Times New Roman"/>
                          <a:cs typeface="Times New Roman"/>
                        </a:rPr>
                        <a:t>CLARO/CONCISO</a:t>
                      </a:r>
                      <a:endParaRPr lang="es-MX" sz="1100" dirty="0">
                        <a:latin typeface="Calibri"/>
                        <a:ea typeface="Calibri"/>
                        <a:cs typeface="Times New Roman"/>
                      </a:endParaRPr>
                    </a:p>
                  </a:txBody>
                  <a:tcPr marL="66265" marR="66265"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9</a:t>
                      </a:r>
                      <a:endParaRPr lang="es-MX" sz="1100" dirty="0">
                        <a:latin typeface="Calibri"/>
                        <a:ea typeface="Calibri"/>
                        <a:cs typeface="Times New Roman"/>
                      </a:endParaRPr>
                    </a:p>
                  </a:txBody>
                  <a:tcPr marL="66265" marR="66265"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50458">
                <a:tc>
                  <a:txBody>
                    <a:bodyPr/>
                    <a:lstStyle/>
                    <a:p>
                      <a:pPr>
                        <a:lnSpc>
                          <a:spcPct val="115000"/>
                        </a:lnSpc>
                        <a:spcAft>
                          <a:spcPts val="0"/>
                        </a:spcAft>
                      </a:pPr>
                      <a:r>
                        <a:rPr lang="es-MX" sz="1000" b="1" dirty="0">
                          <a:latin typeface="Arial"/>
                          <a:ea typeface="Times New Roman"/>
                          <a:cs typeface="Times New Roman"/>
                        </a:rPr>
                        <a:t>BUENO PORQUE MUESTRA VARIAS PARTES DE MEXICO</a:t>
                      </a:r>
                      <a:endParaRPr lang="es-MX" sz="1100" dirty="0">
                        <a:latin typeface="Calibri"/>
                        <a:ea typeface="Calibri"/>
                        <a:cs typeface="Times New Roman"/>
                      </a:endParaRPr>
                    </a:p>
                  </a:txBody>
                  <a:tcPr marL="66265" marR="66265"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8</a:t>
                      </a:r>
                      <a:endParaRPr lang="es-MX" sz="1100" dirty="0">
                        <a:latin typeface="Calibri"/>
                        <a:ea typeface="Calibri"/>
                        <a:cs typeface="Times New Roman"/>
                      </a:endParaRPr>
                    </a:p>
                  </a:txBody>
                  <a:tcPr marL="66265" marR="66265"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50458">
                <a:tc>
                  <a:txBody>
                    <a:bodyPr/>
                    <a:lstStyle/>
                    <a:p>
                      <a:pPr>
                        <a:lnSpc>
                          <a:spcPct val="115000"/>
                        </a:lnSpc>
                        <a:spcAft>
                          <a:spcPts val="0"/>
                        </a:spcAft>
                      </a:pPr>
                      <a:r>
                        <a:rPr lang="es-MX" sz="1000" b="1" dirty="0">
                          <a:latin typeface="Arial"/>
                          <a:ea typeface="Times New Roman"/>
                          <a:cs typeface="Times New Roman"/>
                        </a:rPr>
                        <a:t>LA SOCIEDAD ES RESPONSABLE DE CUIDAR EL PATRIMONIO</a:t>
                      </a:r>
                      <a:endParaRPr lang="es-MX" sz="1100" dirty="0">
                        <a:latin typeface="Calibri"/>
                        <a:ea typeface="Calibri"/>
                        <a:cs typeface="Times New Roman"/>
                      </a:endParaRPr>
                    </a:p>
                  </a:txBody>
                  <a:tcPr marL="66265" marR="66265"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5</a:t>
                      </a:r>
                      <a:endParaRPr lang="es-MX" sz="1100" dirty="0">
                        <a:latin typeface="Calibri"/>
                        <a:ea typeface="Calibri"/>
                        <a:cs typeface="Times New Roman"/>
                      </a:endParaRPr>
                    </a:p>
                  </a:txBody>
                  <a:tcPr marL="66265" marR="66265"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29">
                <a:tc>
                  <a:txBody>
                    <a:bodyPr/>
                    <a:lstStyle/>
                    <a:p>
                      <a:pPr>
                        <a:lnSpc>
                          <a:spcPct val="115000"/>
                        </a:lnSpc>
                        <a:spcAft>
                          <a:spcPts val="0"/>
                        </a:spcAft>
                      </a:pPr>
                      <a:r>
                        <a:rPr lang="es-MX" sz="1000" b="1" dirty="0">
                          <a:latin typeface="Arial"/>
                          <a:ea typeface="Times New Roman"/>
                          <a:cs typeface="Times New Roman"/>
                        </a:rPr>
                        <a:t>MUY REAL</a:t>
                      </a:r>
                      <a:endParaRPr lang="es-MX" sz="1100" dirty="0">
                        <a:latin typeface="Calibri"/>
                        <a:ea typeface="Calibri"/>
                        <a:cs typeface="Times New Roman"/>
                      </a:endParaRPr>
                    </a:p>
                  </a:txBody>
                  <a:tcPr marL="66265" marR="66265"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4</a:t>
                      </a:r>
                      <a:endParaRPr lang="es-MX" sz="1100" dirty="0">
                        <a:latin typeface="Calibri"/>
                        <a:ea typeface="Calibri"/>
                        <a:cs typeface="Times New Roman"/>
                      </a:endParaRPr>
                    </a:p>
                  </a:txBody>
                  <a:tcPr marL="66265" marR="66265"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29">
                <a:tc>
                  <a:txBody>
                    <a:bodyPr/>
                    <a:lstStyle/>
                    <a:p>
                      <a:pPr>
                        <a:lnSpc>
                          <a:spcPct val="115000"/>
                        </a:lnSpc>
                        <a:spcAft>
                          <a:spcPts val="0"/>
                        </a:spcAft>
                      </a:pPr>
                      <a:r>
                        <a:rPr lang="es-MX" sz="1000" b="1" dirty="0">
                          <a:latin typeface="Arial"/>
                          <a:ea typeface="Times New Roman"/>
                          <a:cs typeface="Times New Roman"/>
                        </a:rPr>
                        <a:t>CONOCER NUESTRAS RAICES</a:t>
                      </a:r>
                      <a:endParaRPr lang="es-MX" sz="1100" dirty="0">
                        <a:latin typeface="Calibri"/>
                        <a:ea typeface="Calibri"/>
                        <a:cs typeface="Times New Roman"/>
                      </a:endParaRPr>
                    </a:p>
                  </a:txBody>
                  <a:tcPr marL="66265" marR="66265"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4</a:t>
                      </a:r>
                      <a:endParaRPr lang="es-MX" sz="1100" dirty="0">
                        <a:latin typeface="Calibri"/>
                        <a:ea typeface="Calibri"/>
                        <a:cs typeface="Times New Roman"/>
                      </a:endParaRPr>
                    </a:p>
                  </a:txBody>
                  <a:tcPr marL="66265" marR="66265"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50458">
                <a:tc>
                  <a:txBody>
                    <a:bodyPr/>
                    <a:lstStyle/>
                    <a:p>
                      <a:pPr>
                        <a:lnSpc>
                          <a:spcPct val="115000"/>
                        </a:lnSpc>
                        <a:spcAft>
                          <a:spcPts val="0"/>
                        </a:spcAft>
                      </a:pPr>
                      <a:r>
                        <a:rPr lang="es-MX" sz="1000" b="1">
                          <a:latin typeface="Arial"/>
                          <a:ea typeface="Times New Roman"/>
                          <a:cs typeface="Times New Roman"/>
                        </a:rPr>
                        <a:t>BAJAR COSTOS DE LOS LUGARES PATRIMONIALES</a:t>
                      </a:r>
                      <a:endParaRPr lang="es-MX" sz="1100">
                        <a:latin typeface="Calibri"/>
                        <a:ea typeface="Calibri"/>
                        <a:cs typeface="Times New Roman"/>
                      </a:endParaRPr>
                    </a:p>
                  </a:txBody>
                  <a:tcPr marL="66265" marR="66265"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4</a:t>
                      </a:r>
                      <a:endParaRPr lang="es-MX" sz="1100">
                        <a:latin typeface="Calibri"/>
                        <a:ea typeface="Calibri"/>
                        <a:cs typeface="Times New Roman"/>
                      </a:endParaRPr>
                    </a:p>
                  </a:txBody>
                  <a:tcPr marL="66265" marR="66265"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29">
                <a:tc>
                  <a:txBody>
                    <a:bodyPr/>
                    <a:lstStyle/>
                    <a:p>
                      <a:pPr>
                        <a:lnSpc>
                          <a:spcPct val="115000"/>
                        </a:lnSpc>
                        <a:spcAft>
                          <a:spcPts val="0"/>
                        </a:spcAft>
                      </a:pPr>
                      <a:r>
                        <a:rPr lang="es-MX" sz="1000" b="1">
                          <a:latin typeface="Arial"/>
                          <a:ea typeface="Times New Roman"/>
                          <a:cs typeface="Times New Roman"/>
                        </a:rPr>
                        <a:t>PROMUEVE LA CULTURA MEXICANA</a:t>
                      </a:r>
                      <a:endParaRPr lang="es-MX" sz="1100">
                        <a:latin typeface="Calibri"/>
                        <a:ea typeface="Calibri"/>
                        <a:cs typeface="Times New Roman"/>
                      </a:endParaRPr>
                    </a:p>
                  </a:txBody>
                  <a:tcPr marL="66265" marR="66265"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4</a:t>
                      </a:r>
                      <a:endParaRPr lang="es-MX" sz="1100">
                        <a:latin typeface="Calibri"/>
                        <a:ea typeface="Calibri"/>
                        <a:cs typeface="Times New Roman"/>
                      </a:endParaRPr>
                    </a:p>
                  </a:txBody>
                  <a:tcPr marL="66265" marR="66265"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50458">
                <a:tc>
                  <a:txBody>
                    <a:bodyPr/>
                    <a:lstStyle/>
                    <a:p>
                      <a:pPr>
                        <a:lnSpc>
                          <a:spcPct val="115000"/>
                        </a:lnSpc>
                        <a:spcAft>
                          <a:spcPts val="0"/>
                        </a:spcAft>
                      </a:pPr>
                      <a:r>
                        <a:rPr lang="es-MX" sz="1000" b="1">
                          <a:latin typeface="Arial"/>
                          <a:ea typeface="Times New Roman"/>
                          <a:cs typeface="Times New Roman"/>
                        </a:rPr>
                        <a:t>LAS IMÁGENES ALUCIVAS A ESPACIOS PATRIMONIALES ME GUSTARON</a:t>
                      </a:r>
                      <a:endParaRPr lang="es-MX" sz="1100">
                        <a:latin typeface="Calibri"/>
                        <a:ea typeface="Calibri"/>
                        <a:cs typeface="Times New Roman"/>
                      </a:endParaRPr>
                    </a:p>
                  </a:txBody>
                  <a:tcPr marL="66265" marR="66265"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4</a:t>
                      </a:r>
                      <a:endParaRPr lang="es-MX" sz="1100" dirty="0">
                        <a:latin typeface="Calibri"/>
                        <a:ea typeface="Calibri"/>
                        <a:cs typeface="Times New Roman"/>
                      </a:endParaRPr>
                    </a:p>
                  </a:txBody>
                  <a:tcPr marL="66265" marR="66265"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graphicFrame>
        <p:nvGraphicFramePr>
          <p:cNvPr id="17" name="16 Tabla"/>
          <p:cNvGraphicFramePr>
            <a:graphicFrameLocks noGrp="1"/>
          </p:cNvGraphicFramePr>
          <p:nvPr/>
        </p:nvGraphicFramePr>
        <p:xfrm>
          <a:off x="1027113" y="4646613"/>
          <a:ext cx="5724525" cy="1741487"/>
        </p:xfrm>
        <a:graphic>
          <a:graphicData uri="http://schemas.openxmlformats.org/drawingml/2006/table">
            <a:tbl>
              <a:tblPr/>
              <a:tblGrid>
                <a:gridCol w="3218011"/>
                <a:gridCol w="626167"/>
                <a:gridCol w="626782"/>
                <a:gridCol w="626782"/>
                <a:gridCol w="626782"/>
              </a:tblGrid>
              <a:tr h="175335">
                <a:tc gridSpan="5">
                  <a:txBody>
                    <a:bodyPr/>
                    <a:lstStyle/>
                    <a:p>
                      <a:pPr algn="ctr">
                        <a:lnSpc>
                          <a:spcPct val="115000"/>
                        </a:lnSpc>
                        <a:spcAft>
                          <a:spcPts val="0"/>
                        </a:spcAft>
                      </a:pPr>
                      <a:r>
                        <a:rPr lang="es-MX" sz="1000" b="1" dirty="0" smtClean="0">
                          <a:solidFill>
                            <a:srgbClr val="FFFFFF"/>
                          </a:solidFill>
                          <a:latin typeface="Arial"/>
                          <a:ea typeface="Times New Roman"/>
                          <a:cs typeface="Times New Roman"/>
                        </a:rPr>
                        <a:t>NEGATIVO</a:t>
                      </a:r>
                      <a:endParaRPr lang="es-MX" sz="1100" dirty="0">
                        <a:latin typeface="Calibri"/>
                        <a:ea typeface="Calibri"/>
                        <a:cs typeface="Times New Roman"/>
                      </a:endParaRPr>
                    </a:p>
                  </a:txBody>
                  <a:tcPr marL="66265" marR="66265"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38811">
                <a:tc>
                  <a:txBody>
                    <a:bodyPr/>
                    <a:lstStyle/>
                    <a:p>
                      <a:endParaRPr lang="es-MX" sz="1100">
                        <a:latin typeface="Calibri"/>
                        <a:cs typeface="Times New Roman"/>
                      </a:endParaRPr>
                    </a:p>
                  </a:txBody>
                  <a:tcPr marL="66265" marR="66265"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Calibri"/>
                          <a:cs typeface="Times New Roman"/>
                        </a:rPr>
                        <a:t>DF</a:t>
                      </a:r>
                      <a:endParaRPr lang="es-MX" sz="1100" dirty="0">
                        <a:latin typeface="Calibri"/>
                        <a:ea typeface="Calibri"/>
                        <a:cs typeface="Times New Roman"/>
                      </a:endParaRPr>
                    </a:p>
                  </a:txBody>
                  <a:tcPr marL="68584" marR="68584"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CUE</a:t>
                      </a:r>
                      <a:endParaRPr lang="es-MX" sz="1100" dirty="0">
                        <a:latin typeface="Calibri"/>
                        <a:ea typeface="Calibri"/>
                        <a:cs typeface="Times New Roman"/>
                      </a:endParaRPr>
                    </a:p>
                  </a:txBody>
                  <a:tcPr marL="68584" marR="68584"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MER</a:t>
                      </a:r>
                      <a:endParaRPr lang="es-MX" sz="1100" dirty="0">
                        <a:latin typeface="Calibri"/>
                        <a:ea typeface="Calibri"/>
                        <a:cs typeface="Times New Roman"/>
                      </a:endParaRPr>
                    </a:p>
                  </a:txBody>
                  <a:tcPr marL="68584" marR="68584"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TOTAL</a:t>
                      </a:r>
                      <a:endParaRPr lang="es-MX" sz="1100" dirty="0">
                        <a:latin typeface="Calibri"/>
                        <a:ea typeface="Calibri"/>
                        <a:cs typeface="Times New Roman"/>
                      </a:endParaRPr>
                    </a:p>
                  </a:txBody>
                  <a:tcPr marL="68584" marR="68584"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50669">
                <a:tc>
                  <a:txBody>
                    <a:bodyPr/>
                    <a:lstStyle/>
                    <a:p>
                      <a:pPr>
                        <a:lnSpc>
                          <a:spcPct val="115000"/>
                        </a:lnSpc>
                        <a:spcAft>
                          <a:spcPts val="0"/>
                        </a:spcAft>
                      </a:pPr>
                      <a:r>
                        <a:rPr lang="es-MX" sz="1000" b="1" dirty="0">
                          <a:latin typeface="Arial"/>
                          <a:ea typeface="Times New Roman"/>
                          <a:cs typeface="Times New Roman"/>
                        </a:rPr>
                        <a:t>FALTAN IMÁGENES DE INDIGENAS CON VESTIMENTA TIPICA</a:t>
                      </a:r>
                      <a:endParaRPr lang="es-MX" sz="1100" dirty="0">
                        <a:latin typeface="Calibri"/>
                        <a:ea typeface="Calibri"/>
                        <a:cs typeface="Times New Roman"/>
                      </a:endParaRPr>
                    </a:p>
                  </a:txBody>
                  <a:tcPr marL="66265" marR="66265"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4</a:t>
                      </a:r>
                      <a:endParaRPr lang="es-MX" sz="1100">
                        <a:latin typeface="Calibri"/>
                        <a:ea typeface="Calibri"/>
                        <a:cs typeface="Times New Roman"/>
                      </a:endParaRPr>
                    </a:p>
                  </a:txBody>
                  <a:tcPr marL="66265" marR="66265"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335">
                <a:tc>
                  <a:txBody>
                    <a:bodyPr/>
                    <a:lstStyle/>
                    <a:p>
                      <a:pPr>
                        <a:lnSpc>
                          <a:spcPct val="115000"/>
                        </a:lnSpc>
                        <a:spcAft>
                          <a:spcPts val="0"/>
                        </a:spcAft>
                      </a:pPr>
                      <a:r>
                        <a:rPr lang="es-MX" sz="1000" b="1" dirty="0">
                          <a:latin typeface="Arial"/>
                          <a:ea typeface="Times New Roman"/>
                          <a:cs typeface="Times New Roman"/>
                        </a:rPr>
                        <a:t>ABURRIDO/ CONFUSO</a:t>
                      </a:r>
                      <a:endParaRPr lang="es-MX" sz="1100" dirty="0">
                        <a:latin typeface="Calibri"/>
                        <a:ea typeface="Calibri"/>
                        <a:cs typeface="Times New Roman"/>
                      </a:endParaRPr>
                    </a:p>
                  </a:txBody>
                  <a:tcPr marL="66265" marR="66265"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4</a:t>
                      </a:r>
                      <a:endParaRPr lang="es-MX" sz="1100">
                        <a:latin typeface="Calibri"/>
                        <a:ea typeface="Calibri"/>
                        <a:cs typeface="Times New Roman"/>
                      </a:endParaRPr>
                    </a:p>
                  </a:txBody>
                  <a:tcPr marL="66265" marR="66265"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335">
                <a:tc>
                  <a:txBody>
                    <a:bodyPr/>
                    <a:lstStyle/>
                    <a:p>
                      <a:pPr>
                        <a:lnSpc>
                          <a:spcPct val="115000"/>
                        </a:lnSpc>
                        <a:spcAft>
                          <a:spcPts val="0"/>
                        </a:spcAft>
                      </a:pPr>
                      <a:r>
                        <a:rPr lang="es-MX" sz="1000" b="1" dirty="0">
                          <a:latin typeface="Arial"/>
                          <a:ea typeface="Times New Roman"/>
                          <a:cs typeface="Times New Roman"/>
                        </a:rPr>
                        <a:t>NO ME GUSTARON LAS IMÁGENES</a:t>
                      </a:r>
                      <a:endParaRPr lang="es-MX" sz="1100" dirty="0">
                        <a:latin typeface="Calibri"/>
                        <a:ea typeface="Calibri"/>
                        <a:cs typeface="Times New Roman"/>
                      </a:endParaRPr>
                    </a:p>
                  </a:txBody>
                  <a:tcPr marL="66265" marR="66265"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0</a:t>
                      </a:r>
                      <a:endParaRPr lang="es-MX" sz="1100" dirty="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0</a:t>
                      </a:r>
                      <a:endParaRPr lang="es-MX" sz="1100" dirty="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13</a:t>
                      </a:r>
                      <a:endParaRPr lang="es-MX" sz="1100" dirty="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4</a:t>
                      </a:r>
                      <a:endParaRPr lang="es-MX" sz="1100" dirty="0">
                        <a:latin typeface="Calibri"/>
                        <a:ea typeface="Calibri"/>
                        <a:cs typeface="Times New Roman"/>
                      </a:endParaRPr>
                    </a:p>
                  </a:txBody>
                  <a:tcPr marL="66265" marR="66265"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335">
                <a:tc>
                  <a:txBody>
                    <a:bodyPr/>
                    <a:lstStyle/>
                    <a:p>
                      <a:pPr>
                        <a:lnSpc>
                          <a:spcPct val="115000"/>
                        </a:lnSpc>
                        <a:spcAft>
                          <a:spcPts val="0"/>
                        </a:spcAft>
                      </a:pPr>
                      <a:r>
                        <a:rPr lang="es-MX" sz="1000" b="1" dirty="0">
                          <a:latin typeface="Arial"/>
                          <a:ea typeface="Times New Roman"/>
                          <a:cs typeface="Times New Roman"/>
                        </a:rPr>
                        <a:t>DEBERIA SER MAS DINAMICO</a:t>
                      </a:r>
                      <a:endParaRPr lang="es-MX" sz="1100" dirty="0">
                        <a:latin typeface="Calibri"/>
                        <a:ea typeface="Calibri"/>
                        <a:cs typeface="Times New Roman"/>
                      </a:endParaRPr>
                    </a:p>
                  </a:txBody>
                  <a:tcPr marL="66265" marR="66265"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4</a:t>
                      </a:r>
                      <a:endParaRPr lang="es-MX" sz="1100">
                        <a:latin typeface="Calibri"/>
                        <a:ea typeface="Calibri"/>
                        <a:cs typeface="Times New Roman"/>
                      </a:endParaRPr>
                    </a:p>
                  </a:txBody>
                  <a:tcPr marL="66265" marR="66265"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335">
                <a:tc>
                  <a:txBody>
                    <a:bodyPr/>
                    <a:lstStyle/>
                    <a:p>
                      <a:pPr>
                        <a:lnSpc>
                          <a:spcPct val="115000"/>
                        </a:lnSpc>
                        <a:spcAft>
                          <a:spcPts val="0"/>
                        </a:spcAft>
                      </a:pPr>
                      <a:r>
                        <a:rPr lang="es-MX" sz="1000" b="1" dirty="0">
                          <a:latin typeface="Arial"/>
                          <a:ea typeface="Times New Roman"/>
                          <a:cs typeface="Times New Roman"/>
                        </a:rPr>
                        <a:t>NO ME GUSTO EL SLOGAN</a:t>
                      </a:r>
                      <a:endParaRPr lang="es-MX" sz="1100" dirty="0">
                        <a:latin typeface="Calibri"/>
                        <a:ea typeface="Calibri"/>
                        <a:cs typeface="Times New Roman"/>
                      </a:endParaRPr>
                    </a:p>
                  </a:txBody>
                  <a:tcPr marL="66265" marR="66265"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5</a:t>
                      </a:r>
                      <a:endParaRPr lang="es-MX" sz="1100">
                        <a:latin typeface="Calibri"/>
                        <a:ea typeface="Calibri"/>
                        <a:cs typeface="Times New Roman"/>
                      </a:endParaRPr>
                    </a:p>
                  </a:txBody>
                  <a:tcPr marL="66265" marR="66265"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335">
                <a:tc>
                  <a:txBody>
                    <a:bodyPr/>
                    <a:lstStyle/>
                    <a:p>
                      <a:pPr>
                        <a:lnSpc>
                          <a:spcPct val="115000"/>
                        </a:lnSpc>
                        <a:spcAft>
                          <a:spcPts val="0"/>
                        </a:spcAft>
                      </a:pPr>
                      <a:r>
                        <a:rPr lang="es-MX" sz="1000" b="1">
                          <a:latin typeface="Arial"/>
                          <a:ea typeface="Times New Roman"/>
                          <a:cs typeface="Times New Roman"/>
                        </a:rPr>
                        <a:t>TOTAL</a:t>
                      </a:r>
                      <a:endParaRPr lang="es-MX" sz="1100">
                        <a:latin typeface="Calibri"/>
                        <a:ea typeface="Calibri"/>
                        <a:cs typeface="Times New Roman"/>
                      </a:endParaRPr>
                    </a:p>
                  </a:txBody>
                  <a:tcPr marL="66265" marR="66265"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b="1">
                          <a:latin typeface="Arial"/>
                          <a:ea typeface="Times New Roman"/>
                          <a:cs typeface="Times New Roman"/>
                        </a:rPr>
                        <a:t>100</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b="1">
                          <a:latin typeface="Arial"/>
                          <a:ea typeface="Times New Roman"/>
                          <a:cs typeface="Times New Roman"/>
                        </a:rPr>
                        <a:t>100</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b="1">
                          <a:latin typeface="Arial"/>
                          <a:ea typeface="Times New Roman"/>
                          <a:cs typeface="Times New Roman"/>
                        </a:rPr>
                        <a:t>100</a:t>
                      </a:r>
                      <a:endParaRPr lang="es-MX" sz="1100">
                        <a:latin typeface="Calibri"/>
                        <a:ea typeface="Calibri"/>
                        <a:cs typeface="Times New Roman"/>
                      </a:endParaRPr>
                    </a:p>
                  </a:txBody>
                  <a:tcPr marL="66265" marR="66265"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b="1" dirty="0">
                          <a:latin typeface="Arial"/>
                          <a:ea typeface="Times New Roman"/>
                          <a:cs typeface="Times New Roman"/>
                        </a:rPr>
                        <a:t>100</a:t>
                      </a:r>
                      <a:endParaRPr lang="es-MX" sz="1100" dirty="0">
                        <a:latin typeface="Calibri"/>
                        <a:ea typeface="Calibri"/>
                        <a:cs typeface="Times New Roman"/>
                      </a:endParaRPr>
                    </a:p>
                  </a:txBody>
                  <a:tcPr marL="66265" marR="66265"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bwMode="auto">
          <a:xfrm>
            <a:off x="771525" y="0"/>
            <a:ext cx="7853363"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s-ES" sz="1800" smtClean="0"/>
              <a:t>Evaluación Publicitaria </a:t>
            </a:r>
          </a:p>
        </p:txBody>
      </p:sp>
      <p:sp>
        <p:nvSpPr>
          <p:cNvPr id="40963"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A110DCBF-EFED-42A1-BFD2-6B4522A8296F}" type="slidenum">
              <a:rPr lang="es-ES" sz="1400" b="0" i="1" smtClean="0">
                <a:solidFill>
                  <a:srgbClr val="800000"/>
                </a:solidFill>
                <a:latin typeface="Century Gothic" pitchFamily="34" charset="0"/>
              </a:rPr>
              <a:pPr/>
              <a:t>39</a:t>
            </a:fld>
            <a:r>
              <a:rPr lang="es-ES" sz="1400" b="0" smtClean="0">
                <a:solidFill>
                  <a:schemeClr val="tx1"/>
                </a:solidFill>
              </a:rPr>
              <a:t> </a:t>
            </a:r>
            <a:r>
              <a:rPr lang="es-ES" sz="1400" b="0" smtClean="0">
                <a:solidFill>
                  <a:srgbClr val="B40000"/>
                </a:solidFill>
              </a:rPr>
              <a:t>-</a:t>
            </a:r>
          </a:p>
        </p:txBody>
      </p:sp>
      <p:sp>
        <p:nvSpPr>
          <p:cNvPr id="40964" name="12 Rectángulo"/>
          <p:cNvSpPr>
            <a:spLocks noChangeArrowheads="1"/>
          </p:cNvSpPr>
          <p:nvPr/>
        </p:nvSpPr>
        <p:spPr bwMode="auto">
          <a:xfrm>
            <a:off x="523875" y="979488"/>
            <a:ext cx="4710113" cy="646112"/>
          </a:xfrm>
          <a:prstGeom prst="rect">
            <a:avLst/>
          </a:prstGeom>
          <a:solidFill>
            <a:srgbClr val="C00000"/>
          </a:solidFill>
          <a:ln w="22225" algn="ctr">
            <a:solidFill>
              <a:srgbClr val="000000"/>
            </a:solidFill>
            <a:round/>
            <a:headEnd/>
            <a:tailEnd/>
          </a:ln>
        </p:spPr>
        <p:txBody>
          <a:bodyPr anchor="ctr">
            <a:spAutoFit/>
          </a:bodyPr>
          <a:lstStyle/>
          <a:p>
            <a:endParaRPr lang="es-ES"/>
          </a:p>
          <a:p>
            <a:endParaRPr lang="es-ES"/>
          </a:p>
          <a:p>
            <a:endParaRPr lang="es-ES"/>
          </a:p>
          <a:p>
            <a:endParaRPr lang="es-MX"/>
          </a:p>
        </p:txBody>
      </p:sp>
      <p:sp>
        <p:nvSpPr>
          <p:cNvPr id="40965" name="6 Rectángulo redondeado"/>
          <p:cNvSpPr>
            <a:spLocks noChangeArrowheads="1"/>
          </p:cNvSpPr>
          <p:nvPr/>
        </p:nvSpPr>
        <p:spPr bwMode="auto">
          <a:xfrm>
            <a:off x="757238" y="1068388"/>
            <a:ext cx="7985125" cy="41433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dashDot"/>
                <a:round/>
                <a:headEnd/>
                <a:tailEnd/>
              </a14:hiddenLine>
            </a:ext>
          </a:extLst>
        </p:spPr>
        <p:txBody>
          <a:bodyPr anchor="ctr"/>
          <a:lstStyle/>
          <a:p>
            <a:pPr algn="just" eaLnBrk="1" hangingPunct="1"/>
            <a:r>
              <a:rPr lang="es-ES_tradnl" sz="1800">
                <a:solidFill>
                  <a:schemeClr val="bg1"/>
                </a:solidFill>
                <a:cs typeface="Arial" charset="0"/>
              </a:rPr>
              <a:t>Opinión General - TV</a:t>
            </a:r>
          </a:p>
        </p:txBody>
      </p:sp>
      <p:sp>
        <p:nvSpPr>
          <p:cNvPr id="18" name="17 CuadroTexto"/>
          <p:cNvSpPr txBox="1"/>
          <p:nvPr/>
        </p:nvSpPr>
        <p:spPr>
          <a:xfrm>
            <a:off x="2948153" y="2073998"/>
            <a:ext cx="4435366" cy="1477328"/>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l">
              <a:defRPr/>
            </a:pPr>
            <a:r>
              <a:rPr lang="es-MX" sz="1800" dirty="0">
                <a:solidFill>
                  <a:schemeClr val="tx1"/>
                </a:solidFill>
              </a:rPr>
              <a:t>La gran mayoría tiene una opinión positiva. En general la opinión indica que el material es atractivo, agradable y cumple con comunicar el mensaje de manera clara y concisa</a:t>
            </a:r>
          </a:p>
        </p:txBody>
      </p:sp>
      <p:sp>
        <p:nvSpPr>
          <p:cNvPr id="10" name="9 CuadroTexto"/>
          <p:cNvSpPr txBox="1"/>
          <p:nvPr/>
        </p:nvSpPr>
        <p:spPr>
          <a:xfrm>
            <a:off x="1135117" y="5063147"/>
            <a:ext cx="4745423" cy="1200329"/>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l">
              <a:defRPr/>
            </a:pPr>
            <a:r>
              <a:rPr lang="es-MX" sz="1800" dirty="0">
                <a:solidFill>
                  <a:schemeClr val="tx1"/>
                </a:solidFill>
              </a:rPr>
              <a:t>Los pocos que cuentan con percepciones negativas se localizan en Mérida y critican principalmente las imágenes usadas.</a:t>
            </a:r>
          </a:p>
        </p:txBody>
      </p:sp>
      <p:sp>
        <p:nvSpPr>
          <p:cNvPr id="40972" name="10 CuadroTexto"/>
          <p:cNvSpPr txBox="1">
            <a:spLocks noChangeArrowheads="1"/>
          </p:cNvSpPr>
          <p:nvPr/>
        </p:nvSpPr>
        <p:spPr bwMode="auto">
          <a:xfrm>
            <a:off x="4872038" y="4492625"/>
            <a:ext cx="898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MX" sz="2000"/>
              <a:t>Vs.</a:t>
            </a:r>
          </a:p>
        </p:txBody>
      </p:sp>
      <p:sp>
        <p:nvSpPr>
          <p:cNvPr id="40973" name="11 Rectángulo"/>
          <p:cNvSpPr>
            <a:spLocks noChangeArrowheads="1"/>
          </p:cNvSpPr>
          <p:nvPr/>
        </p:nvSpPr>
        <p:spPr bwMode="auto">
          <a:xfrm>
            <a:off x="7378700" y="2162175"/>
            <a:ext cx="17653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1300" b="0" i="1">
                <a:solidFill>
                  <a:srgbClr val="C00000"/>
                </a:solidFill>
              </a:rPr>
              <a:t>“es llamativo”</a:t>
            </a:r>
          </a:p>
          <a:p>
            <a:endParaRPr lang="es-MX" sz="1300" b="0" i="1">
              <a:solidFill>
                <a:srgbClr val="C00000"/>
              </a:solidFill>
            </a:endParaRPr>
          </a:p>
          <a:p>
            <a:r>
              <a:rPr lang="es-MX" sz="1300" b="0" i="1">
                <a:solidFill>
                  <a:srgbClr val="C00000"/>
                </a:solidFill>
              </a:rPr>
              <a:t>“esta muy bien equilibrado, te jala, te gusta y te dice rápido lo que quiere”</a:t>
            </a:r>
          </a:p>
        </p:txBody>
      </p:sp>
      <p:sp>
        <p:nvSpPr>
          <p:cNvPr id="40974" name="14 Rectángulo"/>
          <p:cNvSpPr>
            <a:spLocks noChangeArrowheads="1"/>
          </p:cNvSpPr>
          <p:nvPr/>
        </p:nvSpPr>
        <p:spPr bwMode="auto">
          <a:xfrm>
            <a:off x="5832475" y="5178425"/>
            <a:ext cx="3279775"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1300" b="0" i="1">
                <a:solidFill>
                  <a:srgbClr val="C00000"/>
                </a:solidFill>
              </a:rPr>
              <a:t>“está claro, pero me hubiera gustado que usaran otras imágenes”</a:t>
            </a:r>
          </a:p>
          <a:p>
            <a:endParaRPr lang="es-MX" sz="1300" b="0" i="1">
              <a:solidFill>
                <a:srgbClr val="C00000"/>
              </a:solidFill>
            </a:endParaRPr>
          </a:p>
          <a:p>
            <a:r>
              <a:rPr lang="es-MX" sz="1300" b="0" i="1">
                <a:solidFill>
                  <a:srgbClr val="C00000"/>
                </a:solidFill>
              </a:rPr>
              <a:t>“no se alcanzan a ver los lugares”</a:t>
            </a:r>
          </a:p>
        </p:txBody>
      </p:sp>
      <p:pic>
        <p:nvPicPr>
          <p:cNvPr id="40975" name="Picture 2" descr="http://publicidadenblogs.com/wp-content/uploads/2008/09/tv-muerta-peg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88" y="2003425"/>
            <a:ext cx="2054225"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D4C74E8B-0A2A-468F-B3BF-40636E6C0279}" type="slidenum">
              <a:rPr lang="es-ES" sz="1400" b="0" i="1" smtClean="0">
                <a:solidFill>
                  <a:srgbClr val="800000"/>
                </a:solidFill>
                <a:latin typeface="Century Gothic" pitchFamily="34" charset="0"/>
              </a:rPr>
              <a:pPr/>
              <a:t>4</a:t>
            </a:fld>
            <a:r>
              <a:rPr lang="es-ES" sz="1400" b="0" smtClean="0">
                <a:solidFill>
                  <a:schemeClr val="tx1"/>
                </a:solidFill>
              </a:rPr>
              <a:t> </a:t>
            </a:r>
            <a:r>
              <a:rPr lang="es-ES" sz="1400" b="0" smtClean="0">
                <a:solidFill>
                  <a:srgbClr val="B40000"/>
                </a:solidFill>
              </a:rPr>
              <a:t>-</a:t>
            </a:r>
          </a:p>
        </p:txBody>
      </p:sp>
      <p:sp>
        <p:nvSpPr>
          <p:cNvPr id="5123" name="Rectangle 2"/>
          <p:cNvSpPr>
            <a:spLocks noChangeArrowheads="1"/>
          </p:cNvSpPr>
          <p:nvPr/>
        </p:nvSpPr>
        <p:spPr bwMode="auto">
          <a:xfrm>
            <a:off x="749300" y="88900"/>
            <a:ext cx="7346950" cy="558800"/>
          </a:xfrm>
          <a:prstGeom prst="rect">
            <a:avLst/>
          </a:prstGeom>
          <a:gradFill rotWithShape="0">
            <a:gsLst>
              <a:gs pos="0">
                <a:srgbClr val="EAEAEA"/>
              </a:gs>
              <a:gs pos="100000">
                <a:srgbClr val="F0F0F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sp>
        <p:nvSpPr>
          <p:cNvPr id="5124" name="Rectangle 3"/>
          <p:cNvSpPr>
            <a:spLocks noGrp="1" noChangeArrowheads="1"/>
          </p:cNvSpPr>
          <p:nvPr>
            <p:ph type="title" idx="4294967295"/>
          </p:nvPr>
        </p:nvSpPr>
        <p:spPr bwMode="auto">
          <a:xfrm>
            <a:off x="781050" y="0"/>
            <a:ext cx="7248525"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l" eaLnBrk="1" hangingPunct="1"/>
            <a:r>
              <a:rPr lang="es-MX" sz="1800" smtClean="0"/>
              <a:t>Racional de la Investigación</a:t>
            </a:r>
            <a:endParaRPr lang="es-ES" sz="1800" smtClean="0"/>
          </a:p>
        </p:txBody>
      </p:sp>
      <p:sp>
        <p:nvSpPr>
          <p:cNvPr id="5125" name="Rectangle 3"/>
          <p:cNvSpPr txBox="1">
            <a:spLocks noChangeArrowheads="1"/>
          </p:cNvSpPr>
          <p:nvPr/>
        </p:nvSpPr>
        <p:spPr bwMode="auto">
          <a:xfrm>
            <a:off x="574675" y="866775"/>
            <a:ext cx="7607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algn="just" eaLnBrk="1" hangingPunct="1">
              <a:lnSpc>
                <a:spcPct val="90000"/>
              </a:lnSpc>
              <a:spcBef>
                <a:spcPct val="35000"/>
              </a:spcBef>
            </a:pPr>
            <a:r>
              <a:rPr lang="es-ES" sz="1600">
                <a:solidFill>
                  <a:srgbClr val="990000"/>
                </a:solidFill>
              </a:rPr>
              <a:t>	</a:t>
            </a:r>
            <a:endParaRPr lang="es-ES" sz="1600" b="0">
              <a:solidFill>
                <a:srgbClr val="990000"/>
              </a:solidFill>
            </a:endParaRPr>
          </a:p>
        </p:txBody>
      </p:sp>
      <p:sp>
        <p:nvSpPr>
          <p:cNvPr id="5126" name="Rectangle 3"/>
          <p:cNvSpPr txBox="1">
            <a:spLocks noChangeArrowheads="1"/>
          </p:cNvSpPr>
          <p:nvPr/>
        </p:nvSpPr>
        <p:spPr bwMode="auto">
          <a:xfrm>
            <a:off x="661988" y="1301750"/>
            <a:ext cx="7900987" cy="4689475"/>
          </a:xfrm>
          <a:prstGeom prst="rect">
            <a:avLst/>
          </a:prstGeom>
          <a:noFill/>
          <a:ln w="9525">
            <a:noFill/>
            <a:miter lim="800000"/>
            <a:headEnd/>
            <a:tailEnd/>
          </a:ln>
        </p:spPr>
        <p:txBody>
          <a:bodyPr/>
          <a:lstStyle/>
          <a:p>
            <a:pPr algn="just">
              <a:defRPr/>
            </a:pPr>
            <a:r>
              <a:rPr lang="es-MX" sz="1600" b="0" dirty="0">
                <a:solidFill>
                  <a:schemeClr val="tx1">
                    <a:lumMod val="65000"/>
                    <a:lumOff val="35000"/>
                  </a:schemeClr>
                </a:solidFill>
              </a:rPr>
              <a:t>El INAH requiere información que sirva de base para el diseño de una campaña de comunicación.  </a:t>
            </a:r>
          </a:p>
          <a:p>
            <a:pPr algn="just">
              <a:defRPr/>
            </a:pPr>
            <a:endParaRPr lang="es-MX" sz="1600" b="0" dirty="0">
              <a:solidFill>
                <a:schemeClr val="tx1">
                  <a:lumMod val="65000"/>
                  <a:lumOff val="35000"/>
                </a:schemeClr>
              </a:solidFill>
            </a:endParaRPr>
          </a:p>
          <a:p>
            <a:pPr algn="just">
              <a:defRPr/>
            </a:pPr>
            <a:r>
              <a:rPr lang="es-MX" sz="1600" b="0" dirty="0">
                <a:solidFill>
                  <a:schemeClr val="tx1">
                    <a:lumMod val="65000"/>
                    <a:lumOff val="35000"/>
                  </a:schemeClr>
                </a:solidFill>
              </a:rPr>
              <a:t>Para ello se propone un estudio Pre-Test Cualitativo por medio del cual se podrá indagar la opinión que tiene la población objetivo con respecto de las acciones del INAH a fin de identificar áreas de oportunidad para mejorar las estrategias de comunicación.  </a:t>
            </a:r>
          </a:p>
          <a:p>
            <a:pPr algn="just">
              <a:defRPr/>
            </a:pPr>
            <a:endParaRPr lang="es-MX" sz="1600" b="0" dirty="0">
              <a:solidFill>
                <a:schemeClr val="tx1">
                  <a:lumMod val="65000"/>
                  <a:lumOff val="35000"/>
                </a:schemeClr>
              </a:solidFill>
            </a:endParaRPr>
          </a:p>
          <a:p>
            <a:pPr algn="just">
              <a:defRPr/>
            </a:pPr>
            <a:r>
              <a:rPr lang="es-MX" sz="1600" b="0" dirty="0">
                <a:solidFill>
                  <a:schemeClr val="tx1">
                    <a:lumMod val="65000"/>
                    <a:lumOff val="35000"/>
                  </a:schemeClr>
                </a:solidFill>
              </a:rPr>
              <a:t>Este estudio nos permitirá también conocer la opinión y recomendaciones de la población objetivo sobre los conceptos básicos del mensaje a comunicar para poder diseñar la campaña.  </a:t>
            </a:r>
          </a:p>
          <a:p>
            <a:pPr algn="just">
              <a:defRPr/>
            </a:pPr>
            <a:endParaRPr lang="es-MX" sz="1600" b="0" dirty="0">
              <a:solidFill>
                <a:schemeClr val="tx1">
                  <a:lumMod val="65000"/>
                  <a:lumOff val="35000"/>
                </a:schemeClr>
              </a:solidFill>
            </a:endParaRPr>
          </a:p>
          <a:p>
            <a:pPr algn="just">
              <a:defRPr/>
            </a:pPr>
            <a:r>
              <a:rPr lang="es-MX" sz="1600" b="0" dirty="0">
                <a:solidFill>
                  <a:schemeClr val="tx1">
                    <a:lumMod val="65000"/>
                    <a:lumOff val="35000"/>
                  </a:schemeClr>
                </a:solidFill>
              </a:rPr>
              <a:t>Lo anterior, de acuerdo a los “Criterios metodológicos para la evaluación de campañas de comunicación”.</a:t>
            </a:r>
          </a:p>
          <a:p>
            <a:pPr algn="just">
              <a:defRPr/>
            </a:pPr>
            <a:endParaRPr lang="es-MX" sz="1600" b="0" dirty="0">
              <a:solidFill>
                <a:schemeClr val="tx1">
                  <a:lumMod val="65000"/>
                  <a:lumOff val="35000"/>
                </a:schemeClr>
              </a:solidFill>
            </a:endParaRPr>
          </a:p>
          <a:p>
            <a:pPr algn="just">
              <a:defRPr/>
            </a:pPr>
            <a:r>
              <a:rPr lang="es-MX" sz="1600" dirty="0">
                <a:solidFill>
                  <a:schemeClr val="tx1">
                    <a:lumMod val="65000"/>
                    <a:lumOff val="35000"/>
                  </a:schemeClr>
                </a:solidFill>
              </a:rPr>
              <a:t>Marco normativo del estudio.</a:t>
            </a:r>
            <a:r>
              <a:rPr lang="es-MX" sz="1600" b="0" dirty="0">
                <a:solidFill>
                  <a:schemeClr val="tx1">
                    <a:lumMod val="65000"/>
                    <a:lumOff val="35000"/>
                  </a:schemeClr>
                </a:solidFill>
              </a:rPr>
              <a:t> </a:t>
            </a:r>
          </a:p>
          <a:p>
            <a:pPr algn="just">
              <a:defRPr/>
            </a:pPr>
            <a:r>
              <a:rPr lang="es-MX" sz="1600" b="0" dirty="0">
                <a:solidFill>
                  <a:schemeClr val="tx1">
                    <a:lumMod val="65000"/>
                    <a:lumOff val="35000"/>
                  </a:schemeClr>
                </a:solidFill>
              </a:rPr>
              <a:t>La metodología propuesta cumplirá con la normatividad vigente de la DGNC de la SEGOB en materia de estudios de tipo Pre-test.</a:t>
            </a:r>
          </a:p>
          <a:p>
            <a:pPr algn="just">
              <a:defRPr/>
            </a:pPr>
            <a:endParaRPr lang="es-MX" sz="1600" b="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bwMode="auto">
          <a:xfrm>
            <a:off x="771525" y="0"/>
            <a:ext cx="7853363"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s-ES" sz="1800" smtClean="0"/>
              <a:t>Evaluación Publicitaria </a:t>
            </a:r>
          </a:p>
        </p:txBody>
      </p:sp>
      <p:sp>
        <p:nvSpPr>
          <p:cNvPr id="41987"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D2679820-B881-4FC4-8DF3-6DA27EE47F92}" type="slidenum">
              <a:rPr lang="es-ES" sz="1400" b="0" i="1" smtClean="0">
                <a:solidFill>
                  <a:srgbClr val="800000"/>
                </a:solidFill>
                <a:latin typeface="Century Gothic" pitchFamily="34" charset="0"/>
              </a:rPr>
              <a:pPr/>
              <a:t>40</a:t>
            </a:fld>
            <a:r>
              <a:rPr lang="es-ES" sz="1400" b="0" smtClean="0">
                <a:solidFill>
                  <a:schemeClr val="tx1"/>
                </a:solidFill>
              </a:rPr>
              <a:t> </a:t>
            </a:r>
            <a:r>
              <a:rPr lang="es-ES" sz="1400" b="0" smtClean="0">
                <a:solidFill>
                  <a:srgbClr val="B40000"/>
                </a:solidFill>
              </a:rPr>
              <a:t>-</a:t>
            </a:r>
          </a:p>
        </p:txBody>
      </p:sp>
      <p:sp>
        <p:nvSpPr>
          <p:cNvPr id="41988" name="12 Rectángulo"/>
          <p:cNvSpPr>
            <a:spLocks noChangeArrowheads="1"/>
          </p:cNvSpPr>
          <p:nvPr/>
        </p:nvSpPr>
        <p:spPr bwMode="auto">
          <a:xfrm>
            <a:off x="523875" y="979488"/>
            <a:ext cx="4710113" cy="646112"/>
          </a:xfrm>
          <a:prstGeom prst="rect">
            <a:avLst/>
          </a:prstGeom>
          <a:solidFill>
            <a:srgbClr val="C00000"/>
          </a:solidFill>
          <a:ln w="22225" algn="ctr">
            <a:solidFill>
              <a:srgbClr val="000000"/>
            </a:solidFill>
            <a:round/>
            <a:headEnd/>
            <a:tailEnd/>
          </a:ln>
        </p:spPr>
        <p:txBody>
          <a:bodyPr anchor="ctr">
            <a:spAutoFit/>
          </a:bodyPr>
          <a:lstStyle/>
          <a:p>
            <a:endParaRPr lang="es-ES"/>
          </a:p>
          <a:p>
            <a:endParaRPr lang="es-ES"/>
          </a:p>
          <a:p>
            <a:endParaRPr lang="es-ES"/>
          </a:p>
          <a:p>
            <a:endParaRPr lang="es-MX"/>
          </a:p>
        </p:txBody>
      </p:sp>
      <p:sp>
        <p:nvSpPr>
          <p:cNvPr id="41989" name="6 Rectángulo redondeado"/>
          <p:cNvSpPr>
            <a:spLocks noChangeArrowheads="1"/>
          </p:cNvSpPr>
          <p:nvPr/>
        </p:nvSpPr>
        <p:spPr bwMode="auto">
          <a:xfrm>
            <a:off x="757238" y="1068388"/>
            <a:ext cx="7985125" cy="41433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dashDot"/>
                <a:round/>
                <a:headEnd/>
                <a:tailEnd/>
              </a14:hiddenLine>
            </a:ext>
          </a:extLst>
        </p:spPr>
        <p:txBody>
          <a:bodyPr anchor="ctr"/>
          <a:lstStyle/>
          <a:p>
            <a:pPr algn="just" eaLnBrk="1" hangingPunct="1"/>
            <a:r>
              <a:rPr lang="es-ES_tradnl" sz="1800">
                <a:solidFill>
                  <a:schemeClr val="bg1"/>
                </a:solidFill>
                <a:cs typeface="Arial" charset="0"/>
              </a:rPr>
              <a:t>Mensaje que comunica- TV</a:t>
            </a:r>
          </a:p>
        </p:txBody>
      </p:sp>
      <p:sp>
        <p:nvSpPr>
          <p:cNvPr id="17" name="16 CuadroTexto"/>
          <p:cNvSpPr txBox="1"/>
          <p:nvPr/>
        </p:nvSpPr>
        <p:spPr>
          <a:xfrm>
            <a:off x="2112574" y="5022149"/>
            <a:ext cx="5454874" cy="923330"/>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l">
              <a:defRPr/>
            </a:pPr>
            <a:r>
              <a:rPr lang="es-MX" sz="1800" dirty="0">
                <a:solidFill>
                  <a:schemeClr val="tx1"/>
                </a:solidFill>
              </a:rPr>
              <a:t>La gran mayoría de los informantes entiende que el mensaje es: “el patrimonio es nuestro, todos hay que cuidarlo siendo responsables”</a:t>
            </a:r>
          </a:p>
        </p:txBody>
      </p:sp>
      <p:sp>
        <p:nvSpPr>
          <p:cNvPr id="41993" name="18 Elipse"/>
          <p:cNvSpPr>
            <a:spLocks noChangeArrowheads="1"/>
          </p:cNvSpPr>
          <p:nvPr/>
        </p:nvSpPr>
        <p:spPr bwMode="auto">
          <a:xfrm>
            <a:off x="7046913" y="2459038"/>
            <a:ext cx="600075" cy="600075"/>
          </a:xfrm>
          <a:prstGeom prst="ellipse">
            <a:avLst/>
          </a:prstGeom>
          <a:noFill/>
          <a:ln w="222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s-MX"/>
          </a:p>
        </p:txBody>
      </p:sp>
      <p:graphicFrame>
        <p:nvGraphicFramePr>
          <p:cNvPr id="9" name="8 Tabla"/>
          <p:cNvGraphicFramePr>
            <a:graphicFrameLocks noGrp="1"/>
          </p:cNvGraphicFramePr>
          <p:nvPr/>
        </p:nvGraphicFramePr>
        <p:xfrm>
          <a:off x="1585913" y="2114550"/>
          <a:ext cx="5972175" cy="2278063"/>
        </p:xfrm>
        <a:graphic>
          <a:graphicData uri="http://schemas.openxmlformats.org/drawingml/2006/table">
            <a:tbl>
              <a:tblPr/>
              <a:tblGrid>
                <a:gridCol w="3420559"/>
                <a:gridCol w="637904"/>
                <a:gridCol w="637904"/>
                <a:gridCol w="637904"/>
                <a:gridCol w="637904"/>
              </a:tblGrid>
              <a:tr h="175236">
                <a:tc gridSpan="5">
                  <a:txBody>
                    <a:bodyPr/>
                    <a:lstStyle/>
                    <a:p>
                      <a:pPr algn="ctr">
                        <a:lnSpc>
                          <a:spcPct val="115000"/>
                        </a:lnSpc>
                        <a:spcAft>
                          <a:spcPts val="0"/>
                        </a:spcAft>
                      </a:pPr>
                      <a:r>
                        <a:rPr lang="es-MX" sz="1000" b="1" dirty="0">
                          <a:solidFill>
                            <a:srgbClr val="FFFFFF"/>
                          </a:solidFill>
                          <a:latin typeface="Arial"/>
                          <a:ea typeface="Times New Roman"/>
                          <a:cs typeface="Times New Roman"/>
                        </a:rPr>
                        <a:t>MENSAJE QUE COMUNICA</a:t>
                      </a:r>
                      <a:endParaRPr lang="es-MX" sz="1100" dirty="0">
                        <a:latin typeface="Calibri"/>
                        <a:ea typeface="Calibri"/>
                        <a:cs typeface="Times New Roman"/>
                      </a:endParaRPr>
                    </a:p>
                  </a:txBody>
                  <a:tcPr marL="68580" marR="6858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75236">
                <a:tc>
                  <a:txBody>
                    <a:bodyPr/>
                    <a:lstStyle/>
                    <a:p>
                      <a:endParaRPr lang="es-MX" sz="1100">
                        <a:latin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Calibri"/>
                          <a:cs typeface="Times New Roman"/>
                        </a:rPr>
                        <a:t>DF</a:t>
                      </a:r>
                      <a:endParaRPr lang="es-MX" sz="1100" dirty="0">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CUE</a:t>
                      </a:r>
                      <a:endParaRPr lang="es-MX" sz="1100" dirty="0">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MER</a:t>
                      </a:r>
                      <a:endParaRPr lang="es-MX" sz="1100" dirty="0">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000" dirty="0" smtClean="0">
                          <a:latin typeface="Arial"/>
                          <a:ea typeface="Times New Roman"/>
                          <a:cs typeface="Times New Roman"/>
                        </a:rPr>
                        <a:t>TOTAL</a:t>
                      </a:r>
                      <a:endParaRPr lang="es-MX" sz="1100" dirty="0">
                        <a:latin typeface="Calibri"/>
                        <a:ea typeface="Calibri"/>
                        <a:cs typeface="Times New Roman"/>
                      </a:endParaRPr>
                    </a:p>
                  </a:txBody>
                  <a:tcPr marL="68580" marR="6858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50471">
                <a:tc>
                  <a:txBody>
                    <a:bodyPr/>
                    <a:lstStyle/>
                    <a:p>
                      <a:pPr>
                        <a:lnSpc>
                          <a:spcPct val="115000"/>
                        </a:lnSpc>
                        <a:spcAft>
                          <a:spcPts val="0"/>
                        </a:spcAft>
                      </a:pPr>
                      <a:r>
                        <a:rPr lang="es-MX" sz="1000" b="1" dirty="0">
                          <a:latin typeface="Arial"/>
                          <a:ea typeface="Times New Roman"/>
                          <a:cs typeface="Times New Roman"/>
                        </a:rPr>
                        <a:t>EN MEXICO HAY LUGARES QUE NOS PERTENECEN Y HAY QUE CUIDAR</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36</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35</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60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44</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36">
                <a:tc>
                  <a:txBody>
                    <a:bodyPr/>
                    <a:lstStyle/>
                    <a:p>
                      <a:pPr>
                        <a:lnSpc>
                          <a:spcPct val="115000"/>
                        </a:lnSpc>
                        <a:spcAft>
                          <a:spcPts val="0"/>
                        </a:spcAft>
                      </a:pPr>
                      <a:r>
                        <a:rPr lang="es-MX" sz="1000" b="1" dirty="0">
                          <a:latin typeface="Arial"/>
                          <a:ea typeface="Times New Roman"/>
                          <a:cs typeface="Times New Roman"/>
                        </a:rPr>
                        <a:t>CONOCER NUESTRAS RAICES</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25</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12</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50471">
                <a:tc>
                  <a:txBody>
                    <a:bodyPr/>
                    <a:lstStyle/>
                    <a:p>
                      <a:pPr>
                        <a:lnSpc>
                          <a:spcPct val="115000"/>
                        </a:lnSpc>
                        <a:spcAft>
                          <a:spcPts val="0"/>
                        </a:spcAft>
                      </a:pPr>
                      <a:r>
                        <a:rPr lang="es-MX" sz="1000" b="1" dirty="0">
                          <a:latin typeface="Arial"/>
                          <a:ea typeface="Times New Roman"/>
                          <a:cs typeface="Times New Roman"/>
                        </a:rPr>
                        <a:t>SI CUIDAS HOY EL PATRIMONIO DE MEXICO LO DISFRUTARAN MAS GENERACIONES</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27</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dirty="0">
                          <a:latin typeface="Arial"/>
                          <a:ea typeface="Times New Roman"/>
                          <a:cs typeface="Times New Roman"/>
                        </a:rPr>
                        <a:t>9</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36">
                <a:tc>
                  <a:txBody>
                    <a:bodyPr/>
                    <a:lstStyle/>
                    <a:p>
                      <a:pPr>
                        <a:lnSpc>
                          <a:spcPct val="115000"/>
                        </a:lnSpc>
                        <a:spcAft>
                          <a:spcPts val="0"/>
                        </a:spcAft>
                      </a:pPr>
                      <a:r>
                        <a:rPr lang="es-MX" sz="1000" b="1">
                          <a:latin typeface="Arial"/>
                          <a:ea typeface="Times New Roman"/>
                          <a:cs typeface="Times New Roman"/>
                        </a:rPr>
                        <a:t>SER RESPONSABLES CON NUESTRA HISTORIA</a:t>
                      </a:r>
                      <a:endParaRPr lang="es-MX"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13</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12</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8</a:t>
                      </a:r>
                      <a:endParaRPr lang="es-MX" sz="110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36">
                <a:tc>
                  <a:txBody>
                    <a:bodyPr/>
                    <a:lstStyle/>
                    <a:p>
                      <a:pPr>
                        <a:lnSpc>
                          <a:spcPct val="115000"/>
                        </a:lnSpc>
                        <a:spcAft>
                          <a:spcPts val="0"/>
                        </a:spcAft>
                      </a:pPr>
                      <a:r>
                        <a:rPr lang="es-MX" sz="1000" b="1" dirty="0">
                          <a:latin typeface="Arial"/>
                          <a:ea typeface="Times New Roman"/>
                          <a:cs typeface="Times New Roman"/>
                        </a:rPr>
                        <a:t>PROMUEVE LA CULTURA MEXICANA</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26</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8</a:t>
                      </a:r>
                      <a:endParaRPr lang="es-MX" sz="110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36">
                <a:tc>
                  <a:txBody>
                    <a:bodyPr/>
                    <a:lstStyle/>
                    <a:p>
                      <a:pPr>
                        <a:lnSpc>
                          <a:spcPct val="115000"/>
                        </a:lnSpc>
                        <a:spcAft>
                          <a:spcPts val="0"/>
                        </a:spcAft>
                      </a:pPr>
                      <a:r>
                        <a:rPr lang="es-MX" sz="1000" b="1" dirty="0">
                          <a:latin typeface="Arial"/>
                          <a:ea typeface="Times New Roman"/>
                          <a:cs typeface="Times New Roman"/>
                        </a:rPr>
                        <a:t>RECORDAR EL INAH</a:t>
                      </a:r>
                      <a:endParaRPr lang="es-MX"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14</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5</a:t>
                      </a:r>
                      <a:endParaRPr lang="es-MX" sz="110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36">
                <a:tc>
                  <a:txBody>
                    <a:bodyPr/>
                    <a:lstStyle/>
                    <a:p>
                      <a:pPr>
                        <a:lnSpc>
                          <a:spcPct val="115000"/>
                        </a:lnSpc>
                        <a:spcAft>
                          <a:spcPts val="0"/>
                        </a:spcAft>
                      </a:pPr>
                      <a:r>
                        <a:rPr lang="es-MX" sz="1000" b="1">
                          <a:latin typeface="Arial"/>
                          <a:ea typeface="Times New Roman"/>
                          <a:cs typeface="Times New Roman"/>
                        </a:rPr>
                        <a:t>ES PARA TODA LA FAMILIA</a:t>
                      </a:r>
                      <a:endParaRPr lang="es-MX"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14</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5</a:t>
                      </a:r>
                      <a:endParaRPr lang="es-MX" sz="110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36">
                <a:tc>
                  <a:txBody>
                    <a:bodyPr/>
                    <a:lstStyle/>
                    <a:p>
                      <a:pPr>
                        <a:lnSpc>
                          <a:spcPct val="115000"/>
                        </a:lnSpc>
                        <a:spcAft>
                          <a:spcPts val="0"/>
                        </a:spcAft>
                      </a:pPr>
                      <a:r>
                        <a:rPr lang="es-MX" sz="1000" b="1">
                          <a:latin typeface="Arial"/>
                          <a:ea typeface="Times New Roman"/>
                          <a:cs typeface="Times New Roman"/>
                        </a:rPr>
                        <a:t>APARENTA QUE EL GOBIERNO QUIERE TRABAJAR</a:t>
                      </a:r>
                      <a:endParaRPr lang="es-MX"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15</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a:latin typeface="Arial"/>
                          <a:ea typeface="Times New Roman"/>
                          <a:cs typeface="Times New Roman"/>
                        </a:rPr>
                        <a:t>5</a:t>
                      </a:r>
                      <a:endParaRPr lang="es-MX" sz="110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5236">
                <a:tc>
                  <a:txBody>
                    <a:bodyPr/>
                    <a:lstStyle/>
                    <a:p>
                      <a:pPr>
                        <a:lnSpc>
                          <a:spcPct val="115000"/>
                        </a:lnSpc>
                        <a:spcAft>
                          <a:spcPts val="0"/>
                        </a:spcAft>
                      </a:pPr>
                      <a:r>
                        <a:rPr lang="es-MX" sz="1000" b="1">
                          <a:latin typeface="Arial"/>
                          <a:ea typeface="Times New Roman"/>
                          <a:cs typeface="Times New Roman"/>
                        </a:rPr>
                        <a:t>TOTAL</a:t>
                      </a:r>
                      <a:endParaRPr lang="es-MX"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b="1">
                          <a:latin typeface="Arial"/>
                          <a:ea typeface="Times New Roman"/>
                          <a:cs typeface="Times New Roman"/>
                        </a:rPr>
                        <a:t>100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b="1">
                          <a:latin typeface="Arial"/>
                          <a:ea typeface="Times New Roman"/>
                          <a:cs typeface="Times New Roman"/>
                        </a:rPr>
                        <a:t>100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b="1">
                          <a:latin typeface="Arial"/>
                          <a:ea typeface="Times New Roman"/>
                          <a:cs typeface="Times New Roman"/>
                        </a:rPr>
                        <a:t>100</a:t>
                      </a:r>
                      <a:endParaRPr lang="es-MX" sz="110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a:lnSpc>
                          <a:spcPct val="115000"/>
                        </a:lnSpc>
                        <a:spcAft>
                          <a:spcPts val="0"/>
                        </a:spcAft>
                      </a:pPr>
                      <a:r>
                        <a:rPr lang="es-MX" sz="1000" b="1" dirty="0">
                          <a:latin typeface="Arial"/>
                          <a:ea typeface="Times New Roman"/>
                          <a:cs typeface="Times New Roman"/>
                        </a:rPr>
                        <a:t>100</a:t>
                      </a:r>
                      <a:endParaRPr lang="es-MX" sz="11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bwMode="auto">
          <a:xfrm>
            <a:off x="771525" y="0"/>
            <a:ext cx="7853363"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s-ES" sz="1800" smtClean="0"/>
              <a:t>Evaluación Publicitaria </a:t>
            </a:r>
          </a:p>
        </p:txBody>
      </p:sp>
      <p:sp>
        <p:nvSpPr>
          <p:cNvPr id="43011"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E7D0A204-0A0C-4873-ACFD-5782B3ECC5AA}" type="slidenum">
              <a:rPr lang="es-ES" sz="1400" b="0" i="1" smtClean="0">
                <a:solidFill>
                  <a:srgbClr val="800000"/>
                </a:solidFill>
                <a:latin typeface="Century Gothic" pitchFamily="34" charset="0"/>
              </a:rPr>
              <a:pPr/>
              <a:t>41</a:t>
            </a:fld>
            <a:r>
              <a:rPr lang="es-ES" sz="1400" b="0" smtClean="0">
                <a:solidFill>
                  <a:schemeClr val="tx1"/>
                </a:solidFill>
              </a:rPr>
              <a:t> </a:t>
            </a:r>
            <a:r>
              <a:rPr lang="es-ES" sz="1400" b="0" smtClean="0">
                <a:solidFill>
                  <a:srgbClr val="B40000"/>
                </a:solidFill>
              </a:rPr>
              <a:t>-</a:t>
            </a:r>
          </a:p>
        </p:txBody>
      </p:sp>
      <p:graphicFrame>
        <p:nvGraphicFramePr>
          <p:cNvPr id="15" name="14 Tabla"/>
          <p:cNvGraphicFramePr>
            <a:graphicFrameLocks noGrp="1"/>
          </p:cNvGraphicFramePr>
          <p:nvPr/>
        </p:nvGraphicFramePr>
        <p:xfrm>
          <a:off x="1433513" y="1830388"/>
          <a:ext cx="5016500" cy="2314575"/>
        </p:xfrm>
        <a:graphic>
          <a:graphicData uri="http://schemas.openxmlformats.org/drawingml/2006/table">
            <a:tbl>
              <a:tblPr/>
              <a:tblGrid>
                <a:gridCol w="1627076"/>
                <a:gridCol w="1054869"/>
                <a:gridCol w="1166643"/>
                <a:gridCol w="1167913"/>
              </a:tblGrid>
              <a:tr h="192881">
                <a:tc rowSpan="2">
                  <a:txBody>
                    <a:bodyPr/>
                    <a:lstStyle/>
                    <a:p>
                      <a:pPr algn="ctr">
                        <a:lnSpc>
                          <a:spcPct val="115000"/>
                        </a:lnSpc>
                        <a:spcAft>
                          <a:spcPts val="0"/>
                        </a:spcAft>
                      </a:pPr>
                      <a:r>
                        <a:rPr lang="es-MX" sz="1100" b="1" dirty="0">
                          <a:solidFill>
                            <a:srgbClr val="FFFFFF"/>
                          </a:solidFill>
                          <a:latin typeface="Calibri"/>
                          <a:ea typeface="Calibri"/>
                          <a:cs typeface="Times New Roman"/>
                        </a:rPr>
                        <a:t/>
                      </a:r>
                      <a:br>
                        <a:rPr lang="es-MX" sz="1100" b="1" dirty="0">
                          <a:solidFill>
                            <a:srgbClr val="FFFFFF"/>
                          </a:solidFill>
                          <a:latin typeface="Calibri"/>
                          <a:ea typeface="Calibri"/>
                          <a:cs typeface="Times New Roman"/>
                        </a:rPr>
                      </a:br>
                      <a:r>
                        <a:rPr lang="es-MX" sz="1100" b="1" dirty="0">
                          <a:solidFill>
                            <a:srgbClr val="FFFFFF"/>
                          </a:solidFill>
                          <a:latin typeface="Calibri"/>
                          <a:ea typeface="Calibri"/>
                          <a:cs typeface="Times New Roman"/>
                        </a:rPr>
                        <a:t>TOTAL</a:t>
                      </a:r>
                      <a:endParaRPr lang="es-MX" sz="1100" dirty="0">
                        <a:latin typeface="Calibri"/>
                        <a:ea typeface="Calibri"/>
                        <a:cs typeface="Times New Roman"/>
                      </a:endParaRPr>
                    </a:p>
                  </a:txBody>
                  <a:tcPr marL="68589" marR="68589"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a:txBody>
                    <a:bodyPr/>
                    <a:lstStyle/>
                    <a:p>
                      <a:pPr algn="ctr">
                        <a:lnSpc>
                          <a:spcPct val="115000"/>
                        </a:lnSpc>
                        <a:spcAft>
                          <a:spcPts val="0"/>
                        </a:spcAft>
                      </a:pPr>
                      <a:r>
                        <a:rPr lang="es-MX" sz="1100" b="1">
                          <a:solidFill>
                            <a:srgbClr val="FFFFFF"/>
                          </a:solidFill>
                          <a:latin typeface="Calibri"/>
                          <a:ea typeface="Calibri"/>
                          <a:cs typeface="Times New Roman"/>
                        </a:rPr>
                        <a:t>RADIO </a:t>
                      </a:r>
                      <a:endParaRPr lang="es-MX" sz="1100">
                        <a:latin typeface="Calibri"/>
                        <a:ea typeface="Calibri"/>
                        <a:cs typeface="Times New Roman"/>
                      </a:endParaRPr>
                    </a:p>
                  </a:txBody>
                  <a:tcPr marL="68589" marR="6858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a:txBody>
                    <a:bodyPr/>
                    <a:lstStyle/>
                    <a:p>
                      <a:pPr algn="ctr">
                        <a:lnSpc>
                          <a:spcPct val="115000"/>
                        </a:lnSpc>
                        <a:spcAft>
                          <a:spcPts val="0"/>
                        </a:spcAft>
                      </a:pPr>
                      <a:r>
                        <a:rPr lang="es-MX" sz="1100" b="1" dirty="0" smtClean="0">
                          <a:solidFill>
                            <a:srgbClr val="FFFFFF"/>
                          </a:solidFill>
                          <a:latin typeface="Calibri"/>
                          <a:ea typeface="Calibri"/>
                          <a:cs typeface="Times New Roman"/>
                        </a:rPr>
                        <a:t>CARTEL</a:t>
                      </a:r>
                      <a:endParaRPr lang="es-MX" sz="1100" dirty="0">
                        <a:latin typeface="Calibri"/>
                        <a:ea typeface="Calibri"/>
                        <a:cs typeface="Times New Roman"/>
                      </a:endParaRPr>
                    </a:p>
                  </a:txBody>
                  <a:tcPr marL="68589" marR="68589"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a:txBody>
                    <a:bodyPr/>
                    <a:lstStyle/>
                    <a:p>
                      <a:pPr algn="ctr">
                        <a:lnSpc>
                          <a:spcPct val="115000"/>
                        </a:lnSpc>
                        <a:spcAft>
                          <a:spcPts val="0"/>
                        </a:spcAft>
                      </a:pPr>
                      <a:r>
                        <a:rPr lang="es-MX" sz="1100" b="1">
                          <a:solidFill>
                            <a:srgbClr val="FFFFFF"/>
                          </a:solidFill>
                          <a:latin typeface="Calibri"/>
                          <a:ea typeface="Calibri"/>
                          <a:cs typeface="Times New Roman"/>
                        </a:rPr>
                        <a:t>TV</a:t>
                      </a:r>
                      <a:endParaRPr lang="es-MX" sz="1100">
                        <a:latin typeface="Calibri"/>
                        <a:ea typeface="Calibri"/>
                        <a:cs typeface="Times New Roman"/>
                      </a:endParaRPr>
                    </a:p>
                  </a:txBody>
                  <a:tcPr marL="68589" marR="6858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r>
              <a:tr h="192881">
                <a:tc vMerge="1">
                  <a:txBody>
                    <a:bodyPr/>
                    <a:lstStyle/>
                    <a:p>
                      <a:endParaRPr lang="es-MX"/>
                    </a:p>
                  </a:txBody>
                  <a:tcPr/>
                </a:tc>
                <a:tc gridSpan="3">
                  <a:txBody>
                    <a:bodyPr/>
                    <a:lstStyle/>
                    <a:p>
                      <a:pPr algn="ctr">
                        <a:lnSpc>
                          <a:spcPct val="115000"/>
                        </a:lnSpc>
                        <a:spcAft>
                          <a:spcPts val="0"/>
                        </a:spcAft>
                      </a:pPr>
                      <a:r>
                        <a:rPr lang="es-MX" sz="1100" b="1">
                          <a:latin typeface="Calibri"/>
                          <a:ea typeface="Calibri"/>
                          <a:cs typeface="Times New Roman"/>
                        </a:rPr>
                        <a:t>PROMEDIOS</a:t>
                      </a:r>
                      <a:endParaRPr lang="es-MX" sz="1100">
                        <a:latin typeface="Calibri"/>
                        <a:ea typeface="Calibri"/>
                        <a:cs typeface="Times New Roman"/>
                      </a:endParaRPr>
                    </a:p>
                  </a:txBody>
                  <a:tcPr marL="68589" marR="6858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r>
              <a:tr h="192881">
                <a:tc>
                  <a:txBody>
                    <a:bodyPr/>
                    <a:lstStyle/>
                    <a:p>
                      <a:pPr>
                        <a:lnSpc>
                          <a:spcPct val="115000"/>
                        </a:lnSpc>
                        <a:spcAft>
                          <a:spcPts val="0"/>
                        </a:spcAft>
                      </a:pPr>
                      <a:r>
                        <a:rPr lang="es-MX" sz="1100" b="1">
                          <a:latin typeface="Calibri"/>
                          <a:ea typeface="Calibri"/>
                          <a:cs typeface="Times New Roman"/>
                        </a:rPr>
                        <a:t>CLARIDAD DEL MENSAJE</a:t>
                      </a:r>
                      <a:endParaRPr lang="es-MX" sz="1100">
                        <a:latin typeface="Calibri"/>
                        <a:ea typeface="Calibri"/>
                        <a:cs typeface="Times New Roman"/>
                      </a:endParaRPr>
                    </a:p>
                  </a:txBody>
                  <a:tcPr marL="68589" marR="6858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8.08</a:t>
                      </a:r>
                    </a:p>
                  </a:txBody>
                  <a:tcPr marL="68589" marR="68589"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5.22</a:t>
                      </a:r>
                    </a:p>
                  </a:txBody>
                  <a:tcPr marL="68589" marR="68589"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8.83</a:t>
                      </a:r>
                    </a:p>
                  </a:txBody>
                  <a:tcPr marL="68589" marR="68589"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92881">
                <a:tc>
                  <a:txBody>
                    <a:bodyPr/>
                    <a:lstStyle/>
                    <a:p>
                      <a:pPr>
                        <a:lnSpc>
                          <a:spcPct val="115000"/>
                        </a:lnSpc>
                        <a:spcAft>
                          <a:spcPts val="0"/>
                        </a:spcAft>
                      </a:pPr>
                      <a:r>
                        <a:rPr lang="es-MX" sz="1100" b="1">
                          <a:latin typeface="Calibri"/>
                          <a:ea typeface="Calibri"/>
                          <a:cs typeface="Times New Roman"/>
                        </a:rPr>
                        <a:t>LLAMATIVA</a:t>
                      </a:r>
                      <a:endParaRPr lang="es-MX" sz="1100">
                        <a:latin typeface="Calibri"/>
                        <a:ea typeface="Calibri"/>
                        <a:cs typeface="Times New Roman"/>
                      </a:endParaRPr>
                    </a:p>
                  </a:txBody>
                  <a:tcPr marL="68589" marR="6858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6.88</a:t>
                      </a:r>
                    </a:p>
                  </a:txBody>
                  <a:tcPr marL="68589" marR="68589"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5.17</a:t>
                      </a:r>
                    </a:p>
                  </a:txBody>
                  <a:tcPr marL="68589" marR="68589"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8.22</a:t>
                      </a:r>
                    </a:p>
                  </a:txBody>
                  <a:tcPr marL="68589" marR="68589"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92881">
                <a:tc>
                  <a:txBody>
                    <a:bodyPr/>
                    <a:lstStyle/>
                    <a:p>
                      <a:pPr>
                        <a:lnSpc>
                          <a:spcPct val="115000"/>
                        </a:lnSpc>
                        <a:spcAft>
                          <a:spcPts val="0"/>
                        </a:spcAft>
                      </a:pPr>
                      <a:r>
                        <a:rPr lang="es-MX" sz="1100" b="1">
                          <a:latin typeface="Calibri"/>
                          <a:ea typeface="Calibri"/>
                          <a:cs typeface="Times New Roman"/>
                        </a:rPr>
                        <a:t>INTERESANTE</a:t>
                      </a:r>
                      <a:endParaRPr lang="es-MX" sz="1100">
                        <a:latin typeface="Calibri"/>
                        <a:ea typeface="Calibri"/>
                        <a:cs typeface="Times New Roman"/>
                      </a:endParaRPr>
                    </a:p>
                  </a:txBody>
                  <a:tcPr marL="68589" marR="6858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7.38</a:t>
                      </a:r>
                    </a:p>
                  </a:txBody>
                  <a:tcPr marL="68589" marR="68589"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4.83</a:t>
                      </a:r>
                    </a:p>
                  </a:txBody>
                  <a:tcPr marL="68589" marR="68589"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8.52</a:t>
                      </a:r>
                    </a:p>
                  </a:txBody>
                  <a:tcPr marL="68589" marR="68589"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92881">
                <a:tc>
                  <a:txBody>
                    <a:bodyPr/>
                    <a:lstStyle/>
                    <a:p>
                      <a:pPr>
                        <a:lnSpc>
                          <a:spcPct val="115000"/>
                        </a:lnSpc>
                        <a:spcAft>
                          <a:spcPts val="0"/>
                        </a:spcAft>
                      </a:pPr>
                      <a:r>
                        <a:rPr lang="es-MX" sz="1100" b="1">
                          <a:latin typeface="Calibri"/>
                          <a:ea typeface="Calibri"/>
                          <a:cs typeface="Times New Roman"/>
                        </a:rPr>
                        <a:t>CREIBLE</a:t>
                      </a:r>
                      <a:endParaRPr lang="es-MX" sz="1100">
                        <a:latin typeface="Calibri"/>
                        <a:ea typeface="Calibri"/>
                        <a:cs typeface="Times New Roman"/>
                      </a:endParaRPr>
                    </a:p>
                  </a:txBody>
                  <a:tcPr marL="68589" marR="6858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7.38</a:t>
                      </a:r>
                    </a:p>
                  </a:txBody>
                  <a:tcPr marL="68589" marR="68589"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4.87</a:t>
                      </a:r>
                    </a:p>
                  </a:txBody>
                  <a:tcPr marL="68589" marR="68589"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9.71</a:t>
                      </a:r>
                    </a:p>
                  </a:txBody>
                  <a:tcPr marL="68589" marR="68589"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92881">
                <a:tc>
                  <a:txBody>
                    <a:bodyPr/>
                    <a:lstStyle/>
                    <a:p>
                      <a:pPr>
                        <a:lnSpc>
                          <a:spcPct val="115000"/>
                        </a:lnSpc>
                        <a:spcAft>
                          <a:spcPts val="0"/>
                        </a:spcAft>
                      </a:pPr>
                      <a:r>
                        <a:rPr lang="es-MX" sz="1100" b="1">
                          <a:latin typeface="Calibri"/>
                          <a:ea typeface="Calibri"/>
                          <a:cs typeface="Times New Roman"/>
                        </a:rPr>
                        <a:t>ORIGINAL</a:t>
                      </a:r>
                      <a:endParaRPr lang="es-MX" sz="1100">
                        <a:latin typeface="Calibri"/>
                        <a:ea typeface="Calibri"/>
                        <a:cs typeface="Times New Roman"/>
                      </a:endParaRPr>
                    </a:p>
                  </a:txBody>
                  <a:tcPr marL="68589" marR="6858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6.58</a:t>
                      </a:r>
                    </a:p>
                  </a:txBody>
                  <a:tcPr marL="68589" marR="68589"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5.17</a:t>
                      </a:r>
                    </a:p>
                  </a:txBody>
                  <a:tcPr marL="68589" marR="68589"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7.78</a:t>
                      </a:r>
                    </a:p>
                  </a:txBody>
                  <a:tcPr marL="68589" marR="68589"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92881">
                <a:tc>
                  <a:txBody>
                    <a:bodyPr/>
                    <a:lstStyle/>
                    <a:p>
                      <a:pPr>
                        <a:lnSpc>
                          <a:spcPct val="115000"/>
                        </a:lnSpc>
                        <a:spcAft>
                          <a:spcPts val="0"/>
                        </a:spcAft>
                      </a:pPr>
                      <a:r>
                        <a:rPr lang="es-MX" sz="1100" b="1">
                          <a:latin typeface="Calibri"/>
                          <a:ea typeface="Calibri"/>
                          <a:cs typeface="Times New Roman"/>
                        </a:rPr>
                        <a:t>AGRADABLE</a:t>
                      </a:r>
                      <a:endParaRPr lang="es-MX" sz="1100">
                        <a:latin typeface="Calibri"/>
                        <a:ea typeface="Calibri"/>
                        <a:cs typeface="Times New Roman"/>
                      </a:endParaRPr>
                    </a:p>
                  </a:txBody>
                  <a:tcPr marL="68589" marR="6858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6.92</a:t>
                      </a:r>
                    </a:p>
                  </a:txBody>
                  <a:tcPr marL="68589" marR="68589"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4.74</a:t>
                      </a:r>
                    </a:p>
                  </a:txBody>
                  <a:tcPr marL="68589" marR="68589"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7.87</a:t>
                      </a:r>
                    </a:p>
                  </a:txBody>
                  <a:tcPr marL="68589" marR="68589"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92881">
                <a:tc>
                  <a:txBody>
                    <a:bodyPr/>
                    <a:lstStyle/>
                    <a:p>
                      <a:pPr>
                        <a:lnSpc>
                          <a:spcPct val="115000"/>
                        </a:lnSpc>
                        <a:spcAft>
                          <a:spcPts val="0"/>
                        </a:spcAft>
                      </a:pPr>
                      <a:r>
                        <a:rPr lang="es-MX" sz="1100" b="1">
                          <a:latin typeface="Calibri"/>
                          <a:ea typeface="Calibri"/>
                          <a:cs typeface="Times New Roman"/>
                        </a:rPr>
                        <a:t>MEMORABLE</a:t>
                      </a:r>
                      <a:endParaRPr lang="es-MX" sz="1100">
                        <a:latin typeface="Calibri"/>
                        <a:ea typeface="Calibri"/>
                        <a:cs typeface="Times New Roman"/>
                      </a:endParaRPr>
                    </a:p>
                  </a:txBody>
                  <a:tcPr marL="68589" marR="6858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7.00</a:t>
                      </a:r>
                    </a:p>
                  </a:txBody>
                  <a:tcPr marL="68589" marR="68589"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4.35</a:t>
                      </a:r>
                    </a:p>
                  </a:txBody>
                  <a:tcPr marL="68589" marR="68589"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7.55</a:t>
                      </a:r>
                    </a:p>
                  </a:txBody>
                  <a:tcPr marL="68589" marR="68589"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92881">
                <a:tc>
                  <a:txBody>
                    <a:bodyPr/>
                    <a:lstStyle/>
                    <a:p>
                      <a:pPr>
                        <a:lnSpc>
                          <a:spcPct val="115000"/>
                        </a:lnSpc>
                        <a:spcAft>
                          <a:spcPts val="0"/>
                        </a:spcAft>
                      </a:pPr>
                      <a:r>
                        <a:rPr lang="es-MX" sz="1100" b="1">
                          <a:latin typeface="Calibri"/>
                          <a:ea typeface="Calibri"/>
                          <a:cs typeface="Times New Roman"/>
                        </a:rPr>
                        <a:t>IMPORTANTE</a:t>
                      </a:r>
                      <a:endParaRPr lang="es-MX" sz="1100">
                        <a:latin typeface="Calibri"/>
                        <a:ea typeface="Calibri"/>
                        <a:cs typeface="Times New Roman"/>
                      </a:endParaRPr>
                    </a:p>
                  </a:txBody>
                  <a:tcPr marL="68589" marR="6858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7.63</a:t>
                      </a:r>
                    </a:p>
                  </a:txBody>
                  <a:tcPr marL="68589" marR="68589"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5.52</a:t>
                      </a:r>
                    </a:p>
                  </a:txBody>
                  <a:tcPr marL="68589" marR="68589"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8.64</a:t>
                      </a:r>
                    </a:p>
                  </a:txBody>
                  <a:tcPr marL="68589" marR="68589"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92881">
                <a:tc>
                  <a:txBody>
                    <a:bodyPr/>
                    <a:lstStyle/>
                    <a:p>
                      <a:pPr>
                        <a:lnSpc>
                          <a:spcPct val="115000"/>
                        </a:lnSpc>
                        <a:spcAft>
                          <a:spcPts val="0"/>
                        </a:spcAft>
                      </a:pPr>
                      <a:r>
                        <a:rPr lang="es-MX" sz="1100" b="1">
                          <a:latin typeface="Calibri"/>
                          <a:ea typeface="Calibri"/>
                          <a:cs typeface="Times New Roman"/>
                        </a:rPr>
                        <a:t>IMPACTANTE</a:t>
                      </a:r>
                      <a:endParaRPr lang="es-MX" sz="1100">
                        <a:latin typeface="Calibri"/>
                        <a:ea typeface="Calibri"/>
                        <a:cs typeface="Times New Roman"/>
                      </a:endParaRPr>
                    </a:p>
                  </a:txBody>
                  <a:tcPr marL="68589" marR="6858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6.83</a:t>
                      </a:r>
                    </a:p>
                  </a:txBody>
                  <a:tcPr marL="68589" marR="68589"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4.83</a:t>
                      </a:r>
                    </a:p>
                  </a:txBody>
                  <a:tcPr marL="68589" marR="68589"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dirty="0">
                          <a:latin typeface="Calibri"/>
                          <a:ea typeface="Calibri"/>
                          <a:cs typeface="Times New Roman"/>
                        </a:rPr>
                        <a:t>7.86</a:t>
                      </a:r>
                    </a:p>
                  </a:txBody>
                  <a:tcPr marL="68589" marR="68589"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92881">
                <a:tc>
                  <a:txBody>
                    <a:bodyPr/>
                    <a:lstStyle/>
                    <a:p>
                      <a:pPr>
                        <a:lnSpc>
                          <a:spcPct val="115000"/>
                        </a:lnSpc>
                        <a:spcAft>
                          <a:spcPts val="0"/>
                        </a:spcAft>
                      </a:pPr>
                      <a:r>
                        <a:rPr lang="es-MX" sz="1100" b="1">
                          <a:latin typeface="Calibri"/>
                          <a:ea typeface="Calibri"/>
                          <a:cs typeface="Times New Roman"/>
                        </a:rPr>
                        <a:t>CALIFICACION GENERAL</a:t>
                      </a:r>
                      <a:endParaRPr lang="es-MX" sz="1100">
                        <a:latin typeface="Calibri"/>
                        <a:ea typeface="Calibri"/>
                        <a:cs typeface="Times New Roman"/>
                      </a:endParaRPr>
                    </a:p>
                  </a:txBody>
                  <a:tcPr marL="68589" marR="68589"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7.30</a:t>
                      </a:r>
                    </a:p>
                  </a:txBody>
                  <a:tcPr marL="68589" marR="68589"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a:latin typeface="Calibri"/>
                          <a:ea typeface="Calibri"/>
                          <a:cs typeface="Times New Roman"/>
                        </a:rPr>
                        <a:t>4.50</a:t>
                      </a:r>
                    </a:p>
                  </a:txBody>
                  <a:tcPr marL="68589" marR="68589"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s-MX" sz="1100" dirty="0">
                          <a:latin typeface="Calibri"/>
                          <a:ea typeface="Calibri"/>
                          <a:cs typeface="Times New Roman"/>
                        </a:rPr>
                        <a:t>8.45</a:t>
                      </a:r>
                    </a:p>
                  </a:txBody>
                  <a:tcPr marL="68589" marR="68589"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
        <p:nvSpPr>
          <p:cNvPr id="43073" name="15 Rectángulo"/>
          <p:cNvSpPr>
            <a:spLocks noChangeArrowheads="1"/>
          </p:cNvSpPr>
          <p:nvPr/>
        </p:nvSpPr>
        <p:spPr bwMode="auto">
          <a:xfrm>
            <a:off x="523875" y="979488"/>
            <a:ext cx="7910513" cy="646112"/>
          </a:xfrm>
          <a:prstGeom prst="rect">
            <a:avLst/>
          </a:prstGeom>
          <a:solidFill>
            <a:srgbClr val="C00000"/>
          </a:solidFill>
          <a:ln w="22225" algn="ctr">
            <a:solidFill>
              <a:srgbClr val="000000"/>
            </a:solidFill>
            <a:round/>
            <a:headEnd/>
            <a:tailEnd/>
          </a:ln>
        </p:spPr>
        <p:txBody>
          <a:bodyPr anchor="ctr">
            <a:spAutoFit/>
          </a:bodyPr>
          <a:lstStyle/>
          <a:p>
            <a:endParaRPr lang="es-ES"/>
          </a:p>
          <a:p>
            <a:endParaRPr lang="es-ES"/>
          </a:p>
          <a:p>
            <a:endParaRPr lang="es-ES"/>
          </a:p>
          <a:p>
            <a:endParaRPr lang="es-MX"/>
          </a:p>
        </p:txBody>
      </p:sp>
      <p:sp>
        <p:nvSpPr>
          <p:cNvPr id="43074" name="6 Rectángulo redondeado"/>
          <p:cNvSpPr>
            <a:spLocks noChangeArrowheads="1"/>
          </p:cNvSpPr>
          <p:nvPr/>
        </p:nvSpPr>
        <p:spPr bwMode="auto">
          <a:xfrm>
            <a:off x="757238" y="1068388"/>
            <a:ext cx="7985125" cy="41433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dashDot"/>
                <a:round/>
                <a:headEnd/>
                <a:tailEnd/>
              </a14:hiddenLine>
            </a:ext>
          </a:extLst>
        </p:spPr>
        <p:txBody>
          <a:bodyPr anchor="ctr"/>
          <a:lstStyle/>
          <a:p>
            <a:pPr algn="just" eaLnBrk="1" hangingPunct="1"/>
            <a:r>
              <a:rPr lang="es-ES_tradnl" sz="1800">
                <a:solidFill>
                  <a:schemeClr val="bg1"/>
                </a:solidFill>
                <a:cs typeface="Arial" charset="0"/>
              </a:rPr>
              <a:t>Las calificaciones generales de los atributos de la comunicación son:</a:t>
            </a:r>
          </a:p>
        </p:txBody>
      </p:sp>
      <p:sp>
        <p:nvSpPr>
          <p:cNvPr id="20" name="19 CuadroTexto"/>
          <p:cNvSpPr txBox="1"/>
          <p:nvPr/>
        </p:nvSpPr>
        <p:spPr>
          <a:xfrm>
            <a:off x="1" y="4303455"/>
            <a:ext cx="7015654" cy="2554545"/>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l">
              <a:defRPr/>
            </a:pPr>
            <a:r>
              <a:rPr lang="es-MX" sz="1600" dirty="0">
                <a:solidFill>
                  <a:schemeClr val="tx1"/>
                </a:solidFill>
              </a:rPr>
              <a:t>-El mensaje de la TV es muy claro, seguido del Radio. Mientras que el del Cartel no lo es.</a:t>
            </a:r>
          </a:p>
          <a:p>
            <a:pPr algn="l">
              <a:defRPr/>
            </a:pPr>
            <a:r>
              <a:rPr lang="es-MX" sz="1600" dirty="0">
                <a:solidFill>
                  <a:schemeClr val="tx1"/>
                </a:solidFill>
              </a:rPr>
              <a:t>-El material de TV es llamativo e interesante, el de Radio lo es medianamente, pero el del cartel no lo es.</a:t>
            </a:r>
          </a:p>
          <a:p>
            <a:pPr algn="l">
              <a:defRPr/>
            </a:pPr>
            <a:r>
              <a:rPr lang="es-MX" sz="1600" dirty="0">
                <a:solidFill>
                  <a:schemeClr val="tx1"/>
                </a:solidFill>
              </a:rPr>
              <a:t>-La credibilidad se </a:t>
            </a:r>
            <a:r>
              <a:rPr lang="es-MX" sz="1600" dirty="0" err="1">
                <a:solidFill>
                  <a:schemeClr val="tx1"/>
                </a:solidFill>
              </a:rPr>
              <a:t>percibve</a:t>
            </a:r>
            <a:r>
              <a:rPr lang="es-MX" sz="1600" dirty="0">
                <a:solidFill>
                  <a:schemeClr val="tx1"/>
                </a:solidFill>
              </a:rPr>
              <a:t> alta en el material de TV, Media en el Radio y Baja en el Cartel</a:t>
            </a:r>
          </a:p>
          <a:p>
            <a:pPr algn="l">
              <a:defRPr/>
            </a:pPr>
            <a:r>
              <a:rPr lang="es-MX" sz="1600" dirty="0">
                <a:solidFill>
                  <a:schemeClr val="tx1"/>
                </a:solidFill>
              </a:rPr>
              <a:t>-TV y Radio son medianamente originales, agradables y memorables. Y el cartel es aun menos original, no agrada y no es memorable.</a:t>
            </a:r>
          </a:p>
          <a:p>
            <a:pPr algn="l">
              <a:defRPr/>
            </a:pPr>
            <a:r>
              <a:rPr lang="es-MX" sz="1600" dirty="0">
                <a:solidFill>
                  <a:schemeClr val="tx1"/>
                </a:solidFill>
              </a:rPr>
              <a:t>-El mensaje de TV es importante e impactante, en Radio lo es medianamente y en radio no lo es. </a:t>
            </a:r>
          </a:p>
        </p:txBody>
      </p:sp>
      <p:sp>
        <p:nvSpPr>
          <p:cNvPr id="21" name="20 Rectángulo"/>
          <p:cNvSpPr/>
          <p:nvPr/>
        </p:nvSpPr>
        <p:spPr>
          <a:xfrm>
            <a:off x="7062788" y="4741863"/>
            <a:ext cx="2206625" cy="1508125"/>
          </a:xfrm>
          <a:prstGeom prst="rect">
            <a:avLst/>
          </a:prstGeom>
        </p:spPr>
        <p:txBody>
          <a:bodyPr>
            <a:spAutoFit/>
          </a:bodyPr>
          <a:lstStyle/>
          <a:p>
            <a:pPr>
              <a:defRPr/>
            </a:pPr>
            <a:r>
              <a:rPr lang="es-MX" sz="1600" i="1" dirty="0">
                <a:solidFill>
                  <a:schemeClr val="bg1">
                    <a:lumMod val="50000"/>
                  </a:schemeClr>
                </a:solidFill>
              </a:rPr>
              <a:t>La calificación general es…</a:t>
            </a:r>
          </a:p>
          <a:p>
            <a:pPr algn="l">
              <a:defRPr/>
            </a:pPr>
            <a:endParaRPr lang="es-MX" sz="1050" dirty="0">
              <a:solidFill>
                <a:schemeClr val="tx1"/>
              </a:solidFill>
            </a:endParaRPr>
          </a:p>
          <a:p>
            <a:pPr algn="l">
              <a:defRPr/>
            </a:pPr>
            <a:r>
              <a:rPr lang="es-MX" sz="1600" dirty="0">
                <a:solidFill>
                  <a:schemeClr val="bg1">
                    <a:lumMod val="50000"/>
                  </a:schemeClr>
                </a:solidFill>
              </a:rPr>
              <a:t>-TV:        </a:t>
            </a:r>
            <a:r>
              <a:rPr lang="es-MX" sz="1600" dirty="0">
                <a:solidFill>
                  <a:srgbClr val="00B050"/>
                </a:solidFill>
              </a:rPr>
              <a:t>Media-Alta</a:t>
            </a:r>
          </a:p>
          <a:p>
            <a:pPr algn="l">
              <a:defRPr/>
            </a:pPr>
            <a:r>
              <a:rPr lang="es-MX" sz="1600" dirty="0">
                <a:solidFill>
                  <a:schemeClr val="bg1">
                    <a:lumMod val="50000"/>
                  </a:schemeClr>
                </a:solidFill>
              </a:rPr>
              <a:t>-Radio:  </a:t>
            </a:r>
            <a:r>
              <a:rPr lang="es-MX" sz="1600" dirty="0">
                <a:solidFill>
                  <a:srgbClr val="FFFF00"/>
                </a:solidFill>
              </a:rPr>
              <a:t> </a:t>
            </a:r>
            <a:r>
              <a:rPr lang="es-MX" sz="1600" dirty="0">
                <a:solidFill>
                  <a:srgbClr val="FFC000"/>
                </a:solidFill>
              </a:rPr>
              <a:t>Media </a:t>
            </a:r>
          </a:p>
          <a:p>
            <a:pPr algn="l">
              <a:defRPr/>
            </a:pPr>
            <a:r>
              <a:rPr lang="es-MX" sz="1600" dirty="0">
                <a:solidFill>
                  <a:schemeClr val="bg1">
                    <a:lumMod val="50000"/>
                  </a:schemeClr>
                </a:solidFill>
              </a:rPr>
              <a:t>-Cartel:   </a:t>
            </a:r>
            <a:r>
              <a:rPr lang="es-MX" sz="1600" dirty="0">
                <a:solidFill>
                  <a:srgbClr val="C00000"/>
                </a:solidFill>
              </a:rPr>
              <a:t>Baja.</a:t>
            </a:r>
          </a:p>
        </p:txBody>
      </p:sp>
      <p:pic>
        <p:nvPicPr>
          <p:cNvPr id="43079"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6250" y="3203575"/>
            <a:ext cx="53498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43080"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6250" y="2967038"/>
            <a:ext cx="385763"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43081"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6250" y="2730500"/>
            <a:ext cx="2286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sp>
        <p:nvSpPr>
          <p:cNvPr id="43082" name="24 CuadroTexto"/>
          <p:cNvSpPr txBox="1">
            <a:spLocks noChangeArrowheads="1"/>
          </p:cNvSpPr>
          <p:nvPr/>
        </p:nvSpPr>
        <p:spPr bwMode="auto">
          <a:xfrm>
            <a:off x="7035800" y="2706688"/>
            <a:ext cx="10874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MX"/>
              <a:t>Calificación baja</a:t>
            </a:r>
          </a:p>
        </p:txBody>
      </p:sp>
      <p:sp>
        <p:nvSpPr>
          <p:cNvPr id="43083" name="25 CuadroTexto"/>
          <p:cNvSpPr txBox="1">
            <a:spLocks noChangeArrowheads="1"/>
          </p:cNvSpPr>
          <p:nvPr/>
        </p:nvSpPr>
        <p:spPr bwMode="auto">
          <a:xfrm>
            <a:off x="7046913" y="2922588"/>
            <a:ext cx="13985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MX"/>
              <a:t>Calificación media</a:t>
            </a:r>
          </a:p>
        </p:txBody>
      </p:sp>
      <p:sp>
        <p:nvSpPr>
          <p:cNvPr id="43084" name="26 CuadroTexto"/>
          <p:cNvSpPr txBox="1">
            <a:spLocks noChangeArrowheads="1"/>
          </p:cNvSpPr>
          <p:nvPr/>
        </p:nvSpPr>
        <p:spPr bwMode="auto">
          <a:xfrm>
            <a:off x="7167563" y="3168650"/>
            <a:ext cx="13985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MX"/>
              <a:t>Calificación Alta</a:t>
            </a:r>
          </a:p>
        </p:txBody>
      </p:sp>
      <p:pic>
        <p:nvPicPr>
          <p:cNvPr id="43085"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1363" y="2205038"/>
            <a:ext cx="2286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43086"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0888" y="2405063"/>
            <a:ext cx="2286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43087"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6125" y="2619375"/>
            <a:ext cx="228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43088"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0888" y="2798763"/>
            <a:ext cx="2286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43089"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2998788"/>
            <a:ext cx="2286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43090"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7238" y="3213100"/>
            <a:ext cx="2270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43091"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6125" y="3565525"/>
            <a:ext cx="2286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43092"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7238" y="3765550"/>
            <a:ext cx="227012"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43093"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0888" y="3981450"/>
            <a:ext cx="2286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43094"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3113" y="3403600"/>
            <a:ext cx="227012"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43095"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0550" y="3008313"/>
            <a:ext cx="384175"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43096"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0075" y="3224213"/>
            <a:ext cx="385763"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43097"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5313" y="3408363"/>
            <a:ext cx="385762"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43098"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3781425"/>
            <a:ext cx="385763"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43099"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3913" y="3949700"/>
            <a:ext cx="384175"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43100"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7563" y="3565525"/>
            <a:ext cx="385762"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43101"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6925" y="3371850"/>
            <a:ext cx="385763"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43102"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3913" y="2798763"/>
            <a:ext cx="384175"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43103"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3438" y="2589213"/>
            <a:ext cx="385762"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4310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1175" y="2787650"/>
            <a:ext cx="534988"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43105"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8788" y="2230438"/>
            <a:ext cx="534987"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4310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1650" y="3597275"/>
            <a:ext cx="5334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43107"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t="-93307" r="16479" b="-49567"/>
          <a:stretch>
            <a:fillRect/>
          </a:stretch>
        </p:blipFill>
        <p:spPr bwMode="auto">
          <a:xfrm>
            <a:off x="5559425" y="2260600"/>
            <a:ext cx="4476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43108"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t="-93307" r="16479" b="-49567"/>
          <a:stretch>
            <a:fillRect/>
          </a:stretch>
        </p:blipFill>
        <p:spPr bwMode="auto">
          <a:xfrm>
            <a:off x="5602288" y="3816350"/>
            <a:ext cx="44608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43109"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9425" y="2614613"/>
            <a:ext cx="534988"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4311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t="-93307" r="16479" b="-49567"/>
          <a:stretch>
            <a:fillRect/>
          </a:stretch>
        </p:blipFill>
        <p:spPr bwMode="auto">
          <a:xfrm>
            <a:off x="3325813" y="2076450"/>
            <a:ext cx="4476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43111"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r="29031" b="13345"/>
          <a:stretch>
            <a:fillRect/>
          </a:stretch>
        </p:blipFill>
        <p:spPr bwMode="auto">
          <a:xfrm>
            <a:off x="3416300" y="2457450"/>
            <a:ext cx="27305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43112"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r="29031" b="13345"/>
          <a:stretch>
            <a:fillRect/>
          </a:stretch>
        </p:blipFill>
        <p:spPr bwMode="auto">
          <a:xfrm>
            <a:off x="3425825" y="2987675"/>
            <a:ext cx="27305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43113"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r="29031" b="13345"/>
          <a:stretch>
            <a:fillRect/>
          </a:stretch>
        </p:blipFill>
        <p:spPr bwMode="auto">
          <a:xfrm>
            <a:off x="3421063" y="3203575"/>
            <a:ext cx="27305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pic>
        <p:nvPicPr>
          <p:cNvPr id="43114"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r="29031" b="13345"/>
          <a:stretch>
            <a:fillRect/>
          </a:stretch>
        </p:blipFill>
        <p:spPr bwMode="auto">
          <a:xfrm>
            <a:off x="3400425" y="3733800"/>
            <a:ext cx="27305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6 Título"/>
          <p:cNvSpPr>
            <a:spLocks noGrp="1"/>
          </p:cNvSpPr>
          <p:nvPr>
            <p:ph type="title" idx="4294967295"/>
          </p:nvPr>
        </p:nvSpPr>
        <p:spPr bwMode="auto">
          <a:xfrm>
            <a:off x="395288" y="0"/>
            <a:ext cx="8229600"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44035" name="7 Rectángulo"/>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22225" algn="ctr">
                <a:solidFill>
                  <a:srgbClr val="000000"/>
                </a:solidFill>
                <a:round/>
                <a:headEnd/>
                <a:tailEnd/>
              </a14:hiddenLine>
            </a:ext>
          </a:extLst>
        </p:spPr>
        <p:txBody>
          <a:bodyPr wrap="none" anchor="ctr">
            <a:spAutoFit/>
          </a:bodyPr>
          <a:lstStyle/>
          <a:p>
            <a:endParaRPr lang="es-MX"/>
          </a:p>
        </p:txBody>
      </p:sp>
      <p:sp>
        <p:nvSpPr>
          <p:cNvPr id="44036" name="Rectangle 2"/>
          <p:cNvSpPr>
            <a:spLocks noChangeArrowheads="1"/>
          </p:cNvSpPr>
          <p:nvPr/>
        </p:nvSpPr>
        <p:spPr bwMode="auto">
          <a:xfrm>
            <a:off x="615950" y="2392363"/>
            <a:ext cx="8204200" cy="1262062"/>
          </a:xfrm>
          <a:prstGeom prst="rect">
            <a:avLst/>
          </a:prstGeom>
          <a:gradFill rotWithShape="1">
            <a:gsLst>
              <a:gs pos="0">
                <a:srgbClr val="FCFCFC"/>
              </a:gs>
              <a:gs pos="100000">
                <a:srgbClr val="DDDDDD">
                  <a:alpha val="3100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sp>
        <p:nvSpPr>
          <p:cNvPr id="44037" name="Line 5"/>
          <p:cNvSpPr>
            <a:spLocks noChangeShapeType="1"/>
          </p:cNvSpPr>
          <p:nvPr/>
        </p:nvSpPr>
        <p:spPr bwMode="auto">
          <a:xfrm flipH="1">
            <a:off x="382588" y="3825875"/>
            <a:ext cx="8280400" cy="0"/>
          </a:xfrm>
          <a:prstGeom prst="line">
            <a:avLst/>
          </a:prstGeom>
          <a:noFill/>
          <a:ln w="12700">
            <a:solidFill>
              <a:srgbClr val="BA0E0E"/>
            </a:solidFill>
            <a:round/>
            <a:headEnd type="oval" w="med" len="med"/>
            <a:tailEnd/>
          </a:ln>
          <a:extLst>
            <a:ext uri="{909E8E84-426E-40DD-AFC4-6F175D3DCCD1}">
              <a14:hiddenFill xmlns:a14="http://schemas.microsoft.com/office/drawing/2010/main">
                <a:noFill/>
              </a14:hiddenFill>
            </a:ext>
          </a:extLst>
        </p:spPr>
        <p:txBody>
          <a:bodyPr/>
          <a:lstStyle/>
          <a:p>
            <a:endParaRPr lang="es-MX"/>
          </a:p>
        </p:txBody>
      </p:sp>
      <p:sp>
        <p:nvSpPr>
          <p:cNvPr id="44038" name="14 CuadroTexto"/>
          <p:cNvSpPr txBox="1">
            <a:spLocks noChangeArrowheads="1"/>
          </p:cNvSpPr>
          <p:nvPr/>
        </p:nvSpPr>
        <p:spPr bwMode="auto">
          <a:xfrm>
            <a:off x="1895475" y="2343150"/>
            <a:ext cx="672465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algn="r"/>
            <a:r>
              <a:rPr lang="es-ES" sz="4400">
                <a:solidFill>
                  <a:srgbClr val="960000"/>
                </a:solidFill>
              </a:rPr>
              <a:t>Conclusiones y Recomendaciones</a:t>
            </a:r>
            <a:endParaRPr lang="es-MX" sz="4400">
              <a:solidFill>
                <a:srgbClr val="960000"/>
              </a:solidFill>
            </a:endParaRPr>
          </a:p>
        </p:txBody>
      </p:sp>
      <p:sp>
        <p:nvSpPr>
          <p:cNvPr id="44039" name="AutoShape 25"/>
          <p:cNvSpPr>
            <a:spLocks/>
          </p:cNvSpPr>
          <p:nvPr/>
        </p:nvSpPr>
        <p:spPr bwMode="auto">
          <a:xfrm flipH="1" flipV="1">
            <a:off x="0" y="1830388"/>
            <a:ext cx="349250" cy="3500437"/>
          </a:xfrm>
          <a:prstGeom prst="leftBracket">
            <a:avLst>
              <a:gd name="adj" fmla="val 51320"/>
            </a:avLst>
          </a:prstGeom>
          <a:solidFill>
            <a:srgbClr val="0064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s-MX"/>
          </a:p>
        </p:txBody>
      </p:sp>
      <p:sp>
        <p:nvSpPr>
          <p:cNvPr id="44040" name="Oval 15"/>
          <p:cNvSpPr>
            <a:spLocks noChangeArrowheads="1"/>
          </p:cNvSpPr>
          <p:nvPr/>
        </p:nvSpPr>
        <p:spPr bwMode="auto">
          <a:xfrm>
            <a:off x="0" y="5246688"/>
            <a:ext cx="179388" cy="144462"/>
          </a:xfrm>
          <a:prstGeom prst="ellipse">
            <a:avLst/>
          </a:prstGeom>
          <a:solidFill>
            <a:schemeClr val="bg1"/>
          </a:solidFill>
          <a:ln w="9525">
            <a:solidFill>
              <a:schemeClr val="bg1"/>
            </a:solidFill>
            <a:round/>
            <a:headEnd/>
            <a:tailEnd/>
          </a:ln>
        </p:spPr>
        <p:txBody>
          <a:bodyPr wrap="none" anchor="ctr"/>
          <a:lstStyle/>
          <a:p>
            <a:endParaRPr lang="es-MX"/>
          </a:p>
        </p:txBody>
      </p:sp>
      <p:sp>
        <p:nvSpPr>
          <p:cNvPr id="44041" name="AutoShape 26"/>
          <p:cNvSpPr>
            <a:spLocks/>
          </p:cNvSpPr>
          <p:nvPr/>
        </p:nvSpPr>
        <p:spPr bwMode="auto">
          <a:xfrm flipH="1" flipV="1">
            <a:off x="107950" y="1817688"/>
            <a:ext cx="287338" cy="3544887"/>
          </a:xfrm>
          <a:prstGeom prst="leftBracket">
            <a:avLst>
              <a:gd name="adj" fmla="val 73279"/>
            </a:avLst>
          </a:prstGeom>
          <a:noFill/>
          <a:ln w="19050">
            <a:solidFill>
              <a:srgbClr val="006600"/>
            </a:solidFill>
            <a:round/>
            <a:headEnd type="oval"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pic>
        <p:nvPicPr>
          <p:cNvPr id="44042"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116150">
            <a:off x="-39687" y="2057400"/>
            <a:ext cx="4318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3" name="WordArt 29"/>
          <p:cNvSpPr>
            <a:spLocks noChangeArrowheads="1" noChangeShapeType="1" noTextEdit="1"/>
          </p:cNvSpPr>
          <p:nvPr/>
        </p:nvSpPr>
        <p:spPr bwMode="auto">
          <a:xfrm rot="-5400000">
            <a:off x="-1085057" y="3640932"/>
            <a:ext cx="2506663" cy="260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s-MX" sz="2800" kern="10" spc="560">
                <a:solidFill>
                  <a:schemeClr val="bg1"/>
                </a:solidFill>
                <a:latin typeface="Century Gothic"/>
              </a:rPr>
              <a:t>covarrubias y asociados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3D6C2C62-8CDB-4636-B37C-0EE8D6D8CAEA}" type="slidenum">
              <a:rPr lang="es-ES" sz="1400" b="0" i="1" smtClean="0">
                <a:solidFill>
                  <a:srgbClr val="800000"/>
                </a:solidFill>
                <a:latin typeface="Century Gothic" pitchFamily="34" charset="0"/>
              </a:rPr>
              <a:pPr/>
              <a:t>43</a:t>
            </a:fld>
            <a:r>
              <a:rPr lang="es-ES" sz="1400" b="0" smtClean="0">
                <a:solidFill>
                  <a:schemeClr val="tx1"/>
                </a:solidFill>
              </a:rPr>
              <a:t> </a:t>
            </a:r>
            <a:r>
              <a:rPr lang="es-ES" sz="1400" b="0" smtClean="0">
                <a:solidFill>
                  <a:srgbClr val="B40000"/>
                </a:solidFill>
              </a:rPr>
              <a:t>-</a:t>
            </a:r>
          </a:p>
        </p:txBody>
      </p:sp>
      <p:sp>
        <p:nvSpPr>
          <p:cNvPr id="45059" name="Rectangle 2"/>
          <p:cNvSpPr>
            <a:spLocks noChangeArrowheads="1"/>
          </p:cNvSpPr>
          <p:nvPr/>
        </p:nvSpPr>
        <p:spPr bwMode="auto">
          <a:xfrm>
            <a:off x="749300" y="88900"/>
            <a:ext cx="7346950" cy="558800"/>
          </a:xfrm>
          <a:prstGeom prst="rect">
            <a:avLst/>
          </a:prstGeom>
          <a:gradFill rotWithShape="0">
            <a:gsLst>
              <a:gs pos="0">
                <a:srgbClr val="EAEAEA"/>
              </a:gs>
              <a:gs pos="100000">
                <a:srgbClr val="F0F0F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sp>
        <p:nvSpPr>
          <p:cNvPr id="45060" name="Rectangle 3"/>
          <p:cNvSpPr>
            <a:spLocks noGrp="1" noChangeArrowheads="1"/>
          </p:cNvSpPr>
          <p:nvPr>
            <p:ph type="title" idx="4294967295"/>
          </p:nvPr>
        </p:nvSpPr>
        <p:spPr bwMode="auto">
          <a:xfrm>
            <a:off x="781050" y="0"/>
            <a:ext cx="7248525"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l" eaLnBrk="1" hangingPunct="1"/>
            <a:r>
              <a:rPr lang="es-MX" sz="1800" smtClean="0"/>
              <a:t>Conclusiones</a:t>
            </a:r>
            <a:endParaRPr lang="es-ES" sz="1800" smtClean="0"/>
          </a:p>
        </p:txBody>
      </p:sp>
      <p:sp>
        <p:nvSpPr>
          <p:cNvPr id="45061" name="Rectangle 3"/>
          <p:cNvSpPr txBox="1">
            <a:spLocks noChangeArrowheads="1"/>
          </p:cNvSpPr>
          <p:nvPr/>
        </p:nvSpPr>
        <p:spPr bwMode="auto">
          <a:xfrm>
            <a:off x="574675" y="866775"/>
            <a:ext cx="7607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algn="just" eaLnBrk="1" hangingPunct="1">
              <a:lnSpc>
                <a:spcPct val="90000"/>
              </a:lnSpc>
              <a:spcBef>
                <a:spcPct val="35000"/>
              </a:spcBef>
            </a:pPr>
            <a:r>
              <a:rPr lang="es-ES" sz="1600">
                <a:solidFill>
                  <a:srgbClr val="990000"/>
                </a:solidFill>
              </a:rPr>
              <a:t>	</a:t>
            </a:r>
            <a:endParaRPr lang="es-ES" sz="1600" b="0">
              <a:solidFill>
                <a:srgbClr val="990000"/>
              </a:solidFill>
            </a:endParaRPr>
          </a:p>
        </p:txBody>
      </p:sp>
      <p:sp>
        <p:nvSpPr>
          <p:cNvPr id="45062" name="Rectangle 3"/>
          <p:cNvSpPr txBox="1">
            <a:spLocks noChangeArrowheads="1"/>
          </p:cNvSpPr>
          <p:nvPr/>
        </p:nvSpPr>
        <p:spPr bwMode="auto">
          <a:xfrm>
            <a:off x="439738" y="781050"/>
            <a:ext cx="8688387"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algn="just">
              <a:buFont typeface="Arial" charset="0"/>
              <a:buChar char="•"/>
            </a:pPr>
            <a:r>
              <a:rPr lang="es-ES" sz="1800" b="0">
                <a:solidFill>
                  <a:srgbClr val="990000"/>
                </a:solidFill>
              </a:rPr>
              <a:t>La mayoría de los informantes tiene una noción clara aunque demasiado incluyente de lo qué es el PC.</a:t>
            </a:r>
          </a:p>
          <a:p>
            <a:pPr algn="just">
              <a:buFont typeface="Arial" charset="0"/>
              <a:buChar char="•"/>
            </a:pPr>
            <a:r>
              <a:rPr lang="es-ES" sz="1800" b="0">
                <a:solidFill>
                  <a:srgbClr val="990000"/>
                </a:solidFill>
              </a:rPr>
              <a:t>A éste se le confiere una gran importancia, así como a su cuidado. </a:t>
            </a:r>
          </a:p>
          <a:p>
            <a:pPr algn="just">
              <a:buFont typeface="Arial" charset="0"/>
              <a:buChar char="•"/>
            </a:pPr>
            <a:r>
              <a:rPr lang="es-ES" sz="1800" b="0">
                <a:solidFill>
                  <a:srgbClr val="990000"/>
                </a:solidFill>
              </a:rPr>
              <a:t>Se responsabiliza a la Sociedad y al Gobierno sobre el cuidado del PC; a este último se le da mayor responsabilidad en esto así como en el fomento y la difusión.</a:t>
            </a:r>
          </a:p>
          <a:p>
            <a:pPr algn="just">
              <a:buFont typeface="Arial" charset="0"/>
              <a:buChar char="•"/>
            </a:pPr>
            <a:r>
              <a:rPr lang="es-ES" sz="1800" b="0">
                <a:solidFill>
                  <a:srgbClr val="990000"/>
                </a:solidFill>
              </a:rPr>
              <a:t>En Mérida se tiene alto conocimiento de la responsabilidad del INAH en el cuidado del PC, en las otras dos plazas este conocimiento es bajo. Así mismo, en Mérida es en donde mayores críticas negativas recibe el Instituto. Lo cual, indudablemente afecta la percepción sobre el material publicitario.</a:t>
            </a:r>
          </a:p>
          <a:p>
            <a:pPr algn="just">
              <a:buFont typeface="Arial" charset="0"/>
              <a:buChar char="•"/>
            </a:pPr>
            <a:endParaRPr lang="es-ES" sz="1800" b="0">
              <a:solidFill>
                <a:srgbClr val="990000"/>
              </a:solidFill>
            </a:endParaRPr>
          </a:p>
          <a:p>
            <a:pPr algn="just">
              <a:buFont typeface="Arial" charset="0"/>
              <a:buChar char="•"/>
            </a:pPr>
            <a:r>
              <a:rPr lang="es-ES" sz="1800" b="0">
                <a:solidFill>
                  <a:srgbClr val="990000"/>
                </a:solidFill>
              </a:rPr>
              <a:t>Se considera que la Sociedad en general (incluyéndose participantes) y el Gobierno (incluyendo al INAH sobre todo en Mérida) no están haciendo lo que les corresponde en cuanto al cuidado del PC. </a:t>
            </a:r>
          </a:p>
          <a:p>
            <a:pPr algn="just">
              <a:buFont typeface="Arial" charset="0"/>
              <a:buChar char="•"/>
            </a:pPr>
            <a:endParaRPr lang="es-ES" sz="1800" b="0">
              <a:solidFill>
                <a:srgbClr val="990000"/>
              </a:solidFill>
            </a:endParaRPr>
          </a:p>
          <a:p>
            <a:pPr algn="just">
              <a:buFont typeface="Arial" charset="0"/>
              <a:buChar char="•"/>
            </a:pPr>
            <a:r>
              <a:rPr lang="es-ES" sz="1800" b="0">
                <a:solidFill>
                  <a:srgbClr val="990000"/>
                </a:solidFill>
              </a:rPr>
              <a:t>En esta tarea, al Gobierno (incluyendo al INAH sobre todo en Mérida) se le critica porque en general se tiene una mala imagen de las autoridades y/o porque  en general se desconoce qué o quién está haciendo algo al respecto. Mientras que la Sociedad se auto-percibe con una actitud de deber ser, desinformada, desinteresada, desmotivada, sin consciencia, como si no valorara el tema y con un pobre grado de civismo, educación y respeto.</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770FDA4E-1D22-4657-B354-2B48AC5B58C4}" type="slidenum">
              <a:rPr lang="es-ES" sz="1400" b="0" i="1" smtClean="0">
                <a:solidFill>
                  <a:srgbClr val="800000"/>
                </a:solidFill>
                <a:latin typeface="Century Gothic" pitchFamily="34" charset="0"/>
              </a:rPr>
              <a:pPr/>
              <a:t>44</a:t>
            </a:fld>
            <a:r>
              <a:rPr lang="es-ES" sz="1400" b="0" smtClean="0">
                <a:solidFill>
                  <a:schemeClr val="tx1"/>
                </a:solidFill>
              </a:rPr>
              <a:t> </a:t>
            </a:r>
            <a:r>
              <a:rPr lang="es-ES" sz="1400" b="0" smtClean="0">
                <a:solidFill>
                  <a:srgbClr val="B40000"/>
                </a:solidFill>
              </a:rPr>
              <a:t>-</a:t>
            </a:r>
          </a:p>
        </p:txBody>
      </p:sp>
      <p:sp>
        <p:nvSpPr>
          <p:cNvPr id="46083" name="Rectangle 2"/>
          <p:cNvSpPr>
            <a:spLocks noChangeArrowheads="1"/>
          </p:cNvSpPr>
          <p:nvPr/>
        </p:nvSpPr>
        <p:spPr bwMode="auto">
          <a:xfrm>
            <a:off x="749300" y="88900"/>
            <a:ext cx="7346950" cy="558800"/>
          </a:xfrm>
          <a:prstGeom prst="rect">
            <a:avLst/>
          </a:prstGeom>
          <a:gradFill rotWithShape="0">
            <a:gsLst>
              <a:gs pos="0">
                <a:srgbClr val="EAEAEA"/>
              </a:gs>
              <a:gs pos="100000">
                <a:srgbClr val="F0F0F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sp>
        <p:nvSpPr>
          <p:cNvPr id="46084" name="Rectangle 3"/>
          <p:cNvSpPr>
            <a:spLocks noGrp="1" noChangeArrowheads="1"/>
          </p:cNvSpPr>
          <p:nvPr>
            <p:ph type="title" idx="4294967295"/>
          </p:nvPr>
        </p:nvSpPr>
        <p:spPr bwMode="auto">
          <a:xfrm>
            <a:off x="781050" y="0"/>
            <a:ext cx="7248525"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l" eaLnBrk="1" hangingPunct="1"/>
            <a:r>
              <a:rPr lang="es-MX" sz="1800" smtClean="0"/>
              <a:t>Conclusiones</a:t>
            </a:r>
            <a:endParaRPr lang="es-ES" sz="1800" smtClean="0"/>
          </a:p>
        </p:txBody>
      </p:sp>
      <p:sp>
        <p:nvSpPr>
          <p:cNvPr id="46085" name="Rectangle 3"/>
          <p:cNvSpPr txBox="1">
            <a:spLocks noChangeArrowheads="1"/>
          </p:cNvSpPr>
          <p:nvPr/>
        </p:nvSpPr>
        <p:spPr bwMode="auto">
          <a:xfrm>
            <a:off x="574675" y="866775"/>
            <a:ext cx="7607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algn="just" eaLnBrk="1" hangingPunct="1">
              <a:lnSpc>
                <a:spcPct val="90000"/>
              </a:lnSpc>
              <a:spcBef>
                <a:spcPct val="35000"/>
              </a:spcBef>
            </a:pPr>
            <a:r>
              <a:rPr lang="es-ES" sz="1600">
                <a:solidFill>
                  <a:srgbClr val="990000"/>
                </a:solidFill>
              </a:rPr>
              <a:t>	</a:t>
            </a:r>
            <a:endParaRPr lang="es-ES" sz="1600" b="0">
              <a:solidFill>
                <a:srgbClr val="990000"/>
              </a:solidFill>
            </a:endParaRPr>
          </a:p>
        </p:txBody>
      </p:sp>
      <p:sp>
        <p:nvSpPr>
          <p:cNvPr id="46086" name="Rectangle 3"/>
          <p:cNvSpPr txBox="1">
            <a:spLocks noChangeArrowheads="1"/>
          </p:cNvSpPr>
          <p:nvPr/>
        </p:nvSpPr>
        <p:spPr bwMode="auto">
          <a:xfrm>
            <a:off x="377825" y="717550"/>
            <a:ext cx="8734425" cy="51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algn="just">
              <a:buFont typeface="Arial" charset="0"/>
              <a:buChar char="•"/>
            </a:pPr>
            <a:endParaRPr lang="es-ES" sz="1800" b="0">
              <a:solidFill>
                <a:srgbClr val="990000"/>
              </a:solidFill>
            </a:endParaRPr>
          </a:p>
          <a:p>
            <a:pPr algn="just">
              <a:buFont typeface="Arial" charset="0"/>
              <a:buChar char="•"/>
            </a:pPr>
            <a:r>
              <a:rPr lang="es-ES" sz="1800" b="0">
                <a:solidFill>
                  <a:srgbClr val="990000"/>
                </a:solidFill>
              </a:rPr>
              <a:t>Al hablar sugerir el tema del INAH y el conocimiento de este Instituto, la mayoría de los informantes dice conocerlo o haber oído algo sobre éste.</a:t>
            </a:r>
          </a:p>
          <a:p>
            <a:pPr algn="just">
              <a:buFont typeface="Arial" charset="0"/>
              <a:buChar char="•"/>
            </a:pPr>
            <a:r>
              <a:rPr lang="es-ES" sz="1800" b="0">
                <a:solidFill>
                  <a:srgbClr val="990000"/>
                </a:solidFill>
              </a:rPr>
              <a:t>La imagen que se tiene en su mayoría sobre el INAH es Muy Buena y Buena. Sin embargo, en especial en Mérida, la percepción es desfavorable, negativa y con varias críticas al desempeño y honestidad del INAH, en parte porque éste se relaciona y absorbe la imagen que en general se tiene del Gobierno y en parte por que no ven claras ni correctas algunas acciones del INAH.</a:t>
            </a:r>
          </a:p>
          <a:p>
            <a:pPr algn="just">
              <a:buFont typeface="Arial" charset="0"/>
              <a:buChar char="•"/>
            </a:pPr>
            <a:endParaRPr lang="es-ES" sz="1800" b="0">
              <a:solidFill>
                <a:srgbClr val="990000"/>
              </a:solidFill>
            </a:endParaRPr>
          </a:p>
          <a:p>
            <a:pPr algn="just">
              <a:buFont typeface="Arial" charset="0"/>
              <a:buChar char="•"/>
            </a:pPr>
            <a:r>
              <a:rPr lang="es-ES" sz="1800" b="0">
                <a:solidFill>
                  <a:srgbClr val="990000"/>
                </a:solidFill>
              </a:rPr>
              <a:t>A esto se añaden los resultados del ejercicio proyectivo sobre la imagen del INAH, en donde se demuestra que si bien la imagen tiene aspectos positivos, se le ve como desactualizada, lejana, sin dirección a los jóvenes y sin comunicación o  bien (Mérida) se le percibe aun peor, como parte o victima de un Gobierno corrupto o sin interés social.</a:t>
            </a:r>
          </a:p>
          <a:p>
            <a:pPr algn="just">
              <a:buFont typeface="Arial" charset="0"/>
              <a:buChar char="•"/>
            </a:pPr>
            <a:r>
              <a:rPr lang="es-ES" sz="1800" b="0">
                <a:solidFill>
                  <a:srgbClr val="990000"/>
                </a:solidFill>
              </a:rPr>
              <a:t>Debido a la gran importancia que representa el PC y la asociación del INAH con el cuidado del mismo, al Instituto se le confiere una gran importancia para el País. O al menos, piensan algunos, debería de tenerla.</a:t>
            </a:r>
          </a:p>
          <a:p>
            <a:pPr algn="just">
              <a:buFont typeface="Arial" charset="0"/>
              <a:buChar char="•"/>
            </a:pPr>
            <a:r>
              <a:rPr lang="es-ES" sz="1800" b="0">
                <a:solidFill>
                  <a:srgbClr val="990000"/>
                </a:solidFill>
              </a:rPr>
              <a:t>Prácticamente no existe recordación publicitaria sobre el INAH. Lo que algunos participantes señalaron como recordación se refiere más a noticias, reportajes y zonas protegidas en donde está presente de alguna forma el nombre/logo del INAH.</a:t>
            </a:r>
          </a:p>
          <a:p>
            <a:pPr algn="just">
              <a:buFont typeface="Arial" charset="0"/>
              <a:buChar char="•"/>
            </a:pPr>
            <a:endParaRPr lang="es-ES" sz="1800" b="0">
              <a:solidFill>
                <a:srgbClr val="990000"/>
              </a:solidFill>
            </a:endParaRPr>
          </a:p>
          <a:p>
            <a:pPr algn="just"/>
            <a:endParaRPr lang="es-ES" sz="1800" b="0">
              <a:solidFill>
                <a:srgbClr val="990000"/>
              </a:solidFill>
            </a:endParaRPr>
          </a:p>
          <a:p>
            <a:pPr algn="just">
              <a:buFont typeface="Arial" charset="0"/>
              <a:buChar char="•"/>
            </a:pPr>
            <a:endParaRPr lang="es-ES" sz="1800" b="0">
              <a:solidFill>
                <a:srgbClr val="99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CF70D7D8-8798-4CE3-93FF-8191A6E72A09}" type="slidenum">
              <a:rPr lang="es-ES" sz="1400" b="0" i="1" smtClean="0">
                <a:solidFill>
                  <a:srgbClr val="800000"/>
                </a:solidFill>
                <a:latin typeface="Century Gothic" pitchFamily="34" charset="0"/>
              </a:rPr>
              <a:pPr/>
              <a:t>45</a:t>
            </a:fld>
            <a:r>
              <a:rPr lang="es-ES" sz="1400" b="0" smtClean="0">
                <a:solidFill>
                  <a:schemeClr val="tx1"/>
                </a:solidFill>
              </a:rPr>
              <a:t> </a:t>
            </a:r>
            <a:r>
              <a:rPr lang="es-ES" sz="1400" b="0" smtClean="0">
                <a:solidFill>
                  <a:srgbClr val="B40000"/>
                </a:solidFill>
              </a:rPr>
              <a:t>-</a:t>
            </a:r>
          </a:p>
        </p:txBody>
      </p:sp>
      <p:sp>
        <p:nvSpPr>
          <p:cNvPr id="47107" name="Rectangle 2"/>
          <p:cNvSpPr>
            <a:spLocks noChangeArrowheads="1"/>
          </p:cNvSpPr>
          <p:nvPr/>
        </p:nvSpPr>
        <p:spPr bwMode="auto">
          <a:xfrm>
            <a:off x="749300" y="88900"/>
            <a:ext cx="7346950" cy="558800"/>
          </a:xfrm>
          <a:prstGeom prst="rect">
            <a:avLst/>
          </a:prstGeom>
          <a:gradFill rotWithShape="0">
            <a:gsLst>
              <a:gs pos="0">
                <a:srgbClr val="EAEAEA"/>
              </a:gs>
              <a:gs pos="100000">
                <a:srgbClr val="F0F0F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sp>
        <p:nvSpPr>
          <p:cNvPr id="47108" name="Rectangle 3"/>
          <p:cNvSpPr>
            <a:spLocks noGrp="1" noChangeArrowheads="1"/>
          </p:cNvSpPr>
          <p:nvPr>
            <p:ph type="title" idx="4294967295"/>
          </p:nvPr>
        </p:nvSpPr>
        <p:spPr bwMode="auto">
          <a:xfrm>
            <a:off x="781050" y="0"/>
            <a:ext cx="7248525"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l" eaLnBrk="1" hangingPunct="1"/>
            <a:r>
              <a:rPr lang="es-MX" sz="1800" smtClean="0"/>
              <a:t>Conclusiones</a:t>
            </a:r>
            <a:endParaRPr lang="es-ES" sz="1800" smtClean="0"/>
          </a:p>
        </p:txBody>
      </p:sp>
      <p:sp>
        <p:nvSpPr>
          <p:cNvPr id="47109" name="Rectangle 3"/>
          <p:cNvSpPr txBox="1">
            <a:spLocks noChangeArrowheads="1"/>
          </p:cNvSpPr>
          <p:nvPr/>
        </p:nvSpPr>
        <p:spPr bwMode="auto">
          <a:xfrm>
            <a:off x="574675" y="866775"/>
            <a:ext cx="7607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algn="just" eaLnBrk="1" hangingPunct="1">
              <a:lnSpc>
                <a:spcPct val="90000"/>
              </a:lnSpc>
              <a:spcBef>
                <a:spcPct val="35000"/>
              </a:spcBef>
            </a:pPr>
            <a:r>
              <a:rPr lang="es-ES" sz="1600">
                <a:solidFill>
                  <a:srgbClr val="990000"/>
                </a:solidFill>
              </a:rPr>
              <a:t>	</a:t>
            </a:r>
            <a:endParaRPr lang="es-ES" sz="1600" b="0">
              <a:solidFill>
                <a:srgbClr val="990000"/>
              </a:solidFill>
            </a:endParaRPr>
          </a:p>
        </p:txBody>
      </p:sp>
      <p:sp>
        <p:nvSpPr>
          <p:cNvPr id="47110" name="Rectangle 3"/>
          <p:cNvSpPr txBox="1">
            <a:spLocks noChangeArrowheads="1"/>
          </p:cNvSpPr>
          <p:nvPr/>
        </p:nvSpPr>
        <p:spPr bwMode="auto">
          <a:xfrm>
            <a:off x="417513" y="568325"/>
            <a:ext cx="8662987" cy="641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algn="just">
              <a:buFont typeface="Arial" charset="0"/>
              <a:buChar char="•"/>
            </a:pPr>
            <a:endParaRPr lang="es-ES" sz="1800" b="0">
              <a:solidFill>
                <a:srgbClr val="990000"/>
              </a:solidFill>
            </a:endParaRPr>
          </a:p>
          <a:p>
            <a:pPr algn="just">
              <a:buFont typeface="Arial" charset="0"/>
              <a:buChar char="•"/>
            </a:pPr>
            <a:r>
              <a:rPr lang="es-ES" sz="1800" b="0">
                <a:solidFill>
                  <a:srgbClr val="990000"/>
                </a:solidFill>
              </a:rPr>
              <a:t>Sobre la evaluación  de la campaña, ésta, en general (en especial en TV y Radio y menos en el Cartel) es clara con el mensaje que busca comunicar y agrada la forma en como se presenta (con excepción del Cartel).</a:t>
            </a:r>
          </a:p>
          <a:p>
            <a:pPr algn="just">
              <a:buFont typeface="Arial" charset="0"/>
              <a:buChar char="•"/>
            </a:pPr>
            <a:r>
              <a:rPr lang="es-ES" sz="1800" b="0">
                <a:solidFill>
                  <a:srgbClr val="990000"/>
                </a:solidFill>
              </a:rPr>
              <a:t>De manera específica, es notorio que el material en TV obtiene una mejor evaluación que los otros dos medios, esto se debe a que las imágenes ayudan a que sea más llamativo, claro, atractivo, logre una identificación y finalmente persuada más al espectador. </a:t>
            </a:r>
          </a:p>
          <a:p>
            <a:pPr algn="just">
              <a:buFont typeface="Arial" charset="0"/>
              <a:buChar char="•"/>
            </a:pPr>
            <a:r>
              <a:rPr lang="es-ES" sz="1800" b="0">
                <a:solidFill>
                  <a:srgbClr val="990000"/>
                </a:solidFill>
              </a:rPr>
              <a:t>A la TV, le sigue el Radio, en donde la calificación también es alta, lo cual se debe a la claridad del mensaje, en donde destaca el diálogo entre papá-hijo, haciéndolo emotivo y reforzando el tema de conciencia y educación.</a:t>
            </a:r>
          </a:p>
          <a:p>
            <a:pPr algn="just"/>
            <a:r>
              <a:rPr lang="es-ES" sz="1800" b="0">
                <a:solidFill>
                  <a:srgbClr val="990000"/>
                </a:solidFill>
              </a:rPr>
              <a:t> Y, en el caso del Cartel, la calificación es baja ya que no es llamativo, es aburrido y simple, no es claro y llega a ser confuso.</a:t>
            </a:r>
          </a:p>
          <a:p>
            <a:pPr algn="just">
              <a:buFont typeface="Arial" charset="0"/>
              <a:buChar char="•"/>
            </a:pPr>
            <a:r>
              <a:rPr lang="es-ES" sz="1800" b="0">
                <a:solidFill>
                  <a:srgbClr val="990000"/>
                </a:solidFill>
              </a:rPr>
              <a:t>Se notan diferencias en cuanto al agrado, credibilidad y persuasión de la comunicación.</a:t>
            </a:r>
          </a:p>
          <a:p>
            <a:pPr algn="just">
              <a:buFont typeface="Arial" charset="0"/>
              <a:buChar char="•"/>
            </a:pPr>
            <a:r>
              <a:rPr lang="es-ES" sz="1800" b="0">
                <a:solidFill>
                  <a:srgbClr val="990000"/>
                </a:solidFill>
              </a:rPr>
              <a:t>En Mérida el agrado es bajo, se duda de la correcta responsabilidad del INAH y el público se muestra más reacio a la motivación que pretende impulsar la campaña.</a:t>
            </a:r>
          </a:p>
          <a:p>
            <a:pPr algn="just">
              <a:buFont typeface="Arial" charset="0"/>
              <a:buChar char="•"/>
            </a:pPr>
            <a:r>
              <a:rPr lang="es-ES" sz="1800" b="0">
                <a:solidFill>
                  <a:srgbClr val="990000"/>
                </a:solidFill>
              </a:rPr>
              <a:t>En DF y Cuernavaca, el agrado es alto, la credibilidad es neutral sin afectar negativamente y la actitud de los informantes parece motivada al cambio de conciencia, al interés por el INAH y el PC, así como al involucramiento personal en el cuidado de este último.</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80B18621-0696-4D11-88C1-BBF0C2435910}" type="slidenum">
              <a:rPr lang="es-ES" sz="1400" b="0" i="1" smtClean="0">
                <a:solidFill>
                  <a:srgbClr val="800000"/>
                </a:solidFill>
                <a:latin typeface="Century Gothic" pitchFamily="34" charset="0"/>
              </a:rPr>
              <a:pPr/>
              <a:t>46</a:t>
            </a:fld>
            <a:r>
              <a:rPr lang="es-ES" sz="1400" b="0" smtClean="0">
                <a:solidFill>
                  <a:schemeClr val="tx1"/>
                </a:solidFill>
              </a:rPr>
              <a:t> </a:t>
            </a:r>
            <a:r>
              <a:rPr lang="es-ES" sz="1400" b="0" smtClean="0">
                <a:solidFill>
                  <a:srgbClr val="B40000"/>
                </a:solidFill>
              </a:rPr>
              <a:t>-</a:t>
            </a:r>
          </a:p>
        </p:txBody>
      </p:sp>
      <p:sp>
        <p:nvSpPr>
          <p:cNvPr id="48131" name="Rectangle 2"/>
          <p:cNvSpPr>
            <a:spLocks noChangeArrowheads="1"/>
          </p:cNvSpPr>
          <p:nvPr/>
        </p:nvSpPr>
        <p:spPr bwMode="auto">
          <a:xfrm>
            <a:off x="749300" y="88900"/>
            <a:ext cx="7346950" cy="558800"/>
          </a:xfrm>
          <a:prstGeom prst="rect">
            <a:avLst/>
          </a:prstGeom>
          <a:gradFill rotWithShape="0">
            <a:gsLst>
              <a:gs pos="0">
                <a:srgbClr val="EAEAEA"/>
              </a:gs>
              <a:gs pos="100000">
                <a:srgbClr val="F0F0F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sp>
        <p:nvSpPr>
          <p:cNvPr id="48132" name="Rectangle 3"/>
          <p:cNvSpPr>
            <a:spLocks noGrp="1" noChangeArrowheads="1"/>
          </p:cNvSpPr>
          <p:nvPr>
            <p:ph type="title" idx="4294967295"/>
          </p:nvPr>
        </p:nvSpPr>
        <p:spPr bwMode="auto">
          <a:xfrm>
            <a:off x="781050" y="0"/>
            <a:ext cx="7248525"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l" eaLnBrk="1" hangingPunct="1"/>
            <a:r>
              <a:rPr lang="es-MX" sz="1800" smtClean="0"/>
              <a:t>Recomendaciones</a:t>
            </a:r>
            <a:endParaRPr lang="es-ES" sz="1800" smtClean="0"/>
          </a:p>
        </p:txBody>
      </p:sp>
      <p:sp>
        <p:nvSpPr>
          <p:cNvPr id="48133" name="Rectangle 3"/>
          <p:cNvSpPr txBox="1">
            <a:spLocks noChangeArrowheads="1"/>
          </p:cNvSpPr>
          <p:nvPr/>
        </p:nvSpPr>
        <p:spPr bwMode="auto">
          <a:xfrm>
            <a:off x="574675" y="866775"/>
            <a:ext cx="7607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algn="just" eaLnBrk="1" hangingPunct="1">
              <a:lnSpc>
                <a:spcPct val="90000"/>
              </a:lnSpc>
              <a:spcBef>
                <a:spcPct val="35000"/>
              </a:spcBef>
            </a:pPr>
            <a:r>
              <a:rPr lang="es-ES" sz="1600">
                <a:solidFill>
                  <a:srgbClr val="990000"/>
                </a:solidFill>
              </a:rPr>
              <a:t>	</a:t>
            </a:r>
            <a:endParaRPr lang="es-ES" sz="1600" b="0">
              <a:solidFill>
                <a:srgbClr val="990000"/>
              </a:solidFill>
            </a:endParaRPr>
          </a:p>
        </p:txBody>
      </p:sp>
      <p:sp>
        <p:nvSpPr>
          <p:cNvPr id="48134" name="Rectangle 3"/>
          <p:cNvSpPr txBox="1">
            <a:spLocks noChangeArrowheads="1"/>
          </p:cNvSpPr>
          <p:nvPr/>
        </p:nvSpPr>
        <p:spPr bwMode="auto">
          <a:xfrm>
            <a:off x="434975" y="838200"/>
            <a:ext cx="866140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algn="just">
              <a:buFont typeface="Arial" charset="0"/>
              <a:buChar char="•"/>
            </a:pPr>
            <a:r>
              <a:rPr lang="es-ES" sz="1800" b="0">
                <a:solidFill>
                  <a:srgbClr val="990000"/>
                </a:solidFill>
              </a:rPr>
              <a:t>Buscar formas en que la gente sepa realmente qué es el PC y quién y cómo se encarga o se debería de encargar de su cuidado.</a:t>
            </a:r>
          </a:p>
          <a:p>
            <a:pPr algn="just">
              <a:buFont typeface="Arial" charset="0"/>
              <a:buChar char="•"/>
            </a:pPr>
            <a:r>
              <a:rPr lang="es-ES" sz="1800" b="0">
                <a:solidFill>
                  <a:srgbClr val="990000"/>
                </a:solidFill>
              </a:rPr>
              <a:t>Aprovechar la gran importancia que se le da al PC en términos de identidad del mexicano, con lo cual se logre una mayor persuasión y motivación en la ciudadanía para conocer más detalles del INAH y del PC.</a:t>
            </a:r>
          </a:p>
          <a:p>
            <a:pPr algn="just">
              <a:buFont typeface="Arial" charset="0"/>
              <a:buChar char="•"/>
            </a:pPr>
            <a:r>
              <a:rPr lang="es-ES" sz="1800" b="0">
                <a:solidFill>
                  <a:srgbClr val="990000"/>
                </a:solidFill>
              </a:rPr>
              <a:t>Difundir claramente qué hace el Gobierno (específicamente instancias, secretarías, dependencias, etc.) con respecto al cuidado del PC y educar en cuanto a lo que puede hacer en general la Sociedad en este tema. Para enseñar y motivar a que la sociedad crea y participe. Ante lo anterior, la sociedad esta consciente de la falta de valores y la apatía y desánimo hacia el cambio. Sin embargo, está dispuesta a participar en conjunto con autoridades ejemplares.</a:t>
            </a:r>
          </a:p>
          <a:p>
            <a:pPr algn="just">
              <a:buFont typeface="Arial" charset="0"/>
              <a:buChar char="•"/>
            </a:pPr>
            <a:r>
              <a:rPr lang="es-ES" sz="1800" b="0">
                <a:solidFill>
                  <a:srgbClr val="990000"/>
                </a:solidFill>
              </a:rPr>
              <a:t>Es importante contrarrestar la imagen que se tiene del INAH en Mérida y en las regiones que el estudio cuantitativo señale como aquellas en donde la imagen del INAH es negativa o criticada.</a:t>
            </a:r>
          </a:p>
          <a:p>
            <a:pPr algn="just">
              <a:buFont typeface="Arial" charset="0"/>
              <a:buChar char="•"/>
            </a:pPr>
            <a:r>
              <a:rPr lang="es-ES" sz="1800" b="0">
                <a:solidFill>
                  <a:srgbClr val="990000"/>
                </a:solidFill>
              </a:rPr>
              <a:t>Aunque el INAH es conocido por la mayoría, es importante ampliar el conocimiento mediante detalles claros y concretos sobre lo qué hace el INAH, en dónde y porqué o para qué, ya que varios informantes lo desconocen.</a:t>
            </a:r>
          </a:p>
          <a:p>
            <a:pPr algn="just">
              <a:buFont typeface="Arial" charset="0"/>
              <a:buChar char="•"/>
            </a:pPr>
            <a:r>
              <a:rPr lang="es-ES" sz="1800" b="0">
                <a:solidFill>
                  <a:srgbClr val="990000"/>
                </a:solidFill>
              </a:rPr>
              <a:t>Parte de la razón por la cual se califica Bien al INAH en DF y Cuernavaca se da como beneficio de la duda y dada la gran responsabilidad que se percibe tiene el Instituto, pero no se conoce a ciencia cierta sus funciones y resultados. </a:t>
            </a:r>
          </a:p>
          <a:p>
            <a:pPr algn="just">
              <a:buFont typeface="Arial" charset="0"/>
              <a:buChar char="•"/>
            </a:pPr>
            <a:endParaRPr lang="es-ES" sz="1800" b="0">
              <a:solidFill>
                <a:srgbClr val="990000"/>
              </a:solidFill>
            </a:endParaRPr>
          </a:p>
          <a:p>
            <a:pPr algn="just">
              <a:buFont typeface="Arial" charset="0"/>
              <a:buChar char="•"/>
            </a:pPr>
            <a:endParaRPr lang="es-ES" sz="1800" b="0">
              <a:solidFill>
                <a:srgbClr val="99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FAAD6701-F13A-4897-9FB2-6390CEF81E53}" type="slidenum">
              <a:rPr lang="es-ES" sz="1400" b="0" i="1" smtClean="0">
                <a:solidFill>
                  <a:srgbClr val="800000"/>
                </a:solidFill>
                <a:latin typeface="Century Gothic" pitchFamily="34" charset="0"/>
              </a:rPr>
              <a:pPr/>
              <a:t>47</a:t>
            </a:fld>
            <a:r>
              <a:rPr lang="es-ES" sz="1400" b="0" smtClean="0">
                <a:solidFill>
                  <a:schemeClr val="tx1"/>
                </a:solidFill>
              </a:rPr>
              <a:t> </a:t>
            </a:r>
            <a:r>
              <a:rPr lang="es-ES" sz="1400" b="0" smtClean="0">
                <a:solidFill>
                  <a:srgbClr val="B40000"/>
                </a:solidFill>
              </a:rPr>
              <a:t>-</a:t>
            </a:r>
          </a:p>
        </p:txBody>
      </p:sp>
      <p:sp>
        <p:nvSpPr>
          <p:cNvPr id="49155" name="Rectangle 2"/>
          <p:cNvSpPr>
            <a:spLocks noChangeArrowheads="1"/>
          </p:cNvSpPr>
          <p:nvPr/>
        </p:nvSpPr>
        <p:spPr bwMode="auto">
          <a:xfrm>
            <a:off x="749300" y="88900"/>
            <a:ext cx="7346950" cy="558800"/>
          </a:xfrm>
          <a:prstGeom prst="rect">
            <a:avLst/>
          </a:prstGeom>
          <a:gradFill rotWithShape="0">
            <a:gsLst>
              <a:gs pos="0">
                <a:srgbClr val="EAEAEA"/>
              </a:gs>
              <a:gs pos="100000">
                <a:srgbClr val="F0F0F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sp>
        <p:nvSpPr>
          <p:cNvPr id="49156" name="Rectangle 3"/>
          <p:cNvSpPr>
            <a:spLocks noGrp="1" noChangeArrowheads="1"/>
          </p:cNvSpPr>
          <p:nvPr>
            <p:ph type="title" idx="4294967295"/>
          </p:nvPr>
        </p:nvSpPr>
        <p:spPr bwMode="auto">
          <a:xfrm>
            <a:off x="781050" y="0"/>
            <a:ext cx="7248525"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l" eaLnBrk="1" hangingPunct="1"/>
            <a:r>
              <a:rPr lang="es-MX" sz="1800" smtClean="0"/>
              <a:t>Recomendaciones</a:t>
            </a:r>
            <a:endParaRPr lang="es-ES" sz="1800" smtClean="0"/>
          </a:p>
        </p:txBody>
      </p:sp>
      <p:sp>
        <p:nvSpPr>
          <p:cNvPr id="49157" name="Rectangle 3"/>
          <p:cNvSpPr txBox="1">
            <a:spLocks noChangeArrowheads="1"/>
          </p:cNvSpPr>
          <p:nvPr/>
        </p:nvSpPr>
        <p:spPr bwMode="auto">
          <a:xfrm>
            <a:off x="574675" y="866775"/>
            <a:ext cx="7607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algn="just" eaLnBrk="1" hangingPunct="1">
              <a:lnSpc>
                <a:spcPct val="90000"/>
              </a:lnSpc>
              <a:spcBef>
                <a:spcPct val="35000"/>
              </a:spcBef>
            </a:pPr>
            <a:r>
              <a:rPr lang="es-ES" sz="1600">
                <a:solidFill>
                  <a:srgbClr val="990000"/>
                </a:solidFill>
              </a:rPr>
              <a:t>	</a:t>
            </a:r>
            <a:endParaRPr lang="es-ES" sz="1600" b="0">
              <a:solidFill>
                <a:srgbClr val="990000"/>
              </a:solidFill>
            </a:endParaRPr>
          </a:p>
        </p:txBody>
      </p:sp>
      <p:sp>
        <p:nvSpPr>
          <p:cNvPr id="49158" name="Rectangle 3"/>
          <p:cNvSpPr txBox="1">
            <a:spLocks noChangeArrowheads="1"/>
          </p:cNvSpPr>
          <p:nvPr/>
        </p:nvSpPr>
        <p:spPr bwMode="auto">
          <a:xfrm>
            <a:off x="425450" y="1127125"/>
            <a:ext cx="8450263"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algn="just">
              <a:buFont typeface="Arial" charset="0"/>
              <a:buChar char="•"/>
            </a:pPr>
            <a:r>
              <a:rPr lang="es-ES" sz="1800" b="0">
                <a:solidFill>
                  <a:srgbClr val="990000"/>
                </a:solidFill>
              </a:rPr>
              <a:t>Además, si tomamos en cuenta la imagen que resultó del ejercicio proyectivo de personificación, el INAH tiene una imagen lejana, no atractiva y desactualizada.</a:t>
            </a:r>
          </a:p>
          <a:p>
            <a:pPr algn="just">
              <a:buFont typeface="Arial" charset="0"/>
              <a:buChar char="•"/>
            </a:pPr>
            <a:r>
              <a:rPr lang="es-ES" sz="1800" b="0">
                <a:solidFill>
                  <a:srgbClr val="990000"/>
                </a:solidFill>
              </a:rPr>
              <a:t>Por lo anterior es importante considerar un </a:t>
            </a:r>
            <a:r>
              <a:rPr lang="es-ES" sz="1800" b="0" i="1">
                <a:solidFill>
                  <a:srgbClr val="990000"/>
                </a:solidFill>
              </a:rPr>
              <a:t>refresh </a:t>
            </a:r>
            <a:r>
              <a:rPr lang="es-ES" sz="1800" b="0">
                <a:solidFill>
                  <a:srgbClr val="990000"/>
                </a:solidFill>
              </a:rPr>
              <a:t>de marca que sea más clara, actual, relevante, creíble e incluyente.</a:t>
            </a:r>
          </a:p>
          <a:p>
            <a:pPr algn="just">
              <a:buFont typeface="Arial" charset="0"/>
              <a:buChar char="•"/>
            </a:pPr>
            <a:r>
              <a:rPr lang="es-ES" sz="1800" b="0">
                <a:solidFill>
                  <a:srgbClr val="990000"/>
                </a:solidFill>
              </a:rPr>
              <a:t>Aprovechar los medios alternos (zonas), noticiosos y documentales para ganar en ese sentido, ya que es ahí en donde actualmente se ubica al INAH. Y pretender un impacto mayor o más llamativo en medios tradicionales para  intentar mayor identificación y persuasión en la gente </a:t>
            </a:r>
          </a:p>
          <a:p>
            <a:pPr algn="just"/>
            <a:endParaRPr lang="es-ES" sz="1000" b="0">
              <a:solidFill>
                <a:srgbClr val="990000"/>
              </a:solidFill>
            </a:endParaRPr>
          </a:p>
          <a:p>
            <a:pPr algn="just">
              <a:buFont typeface="Arial" charset="0"/>
              <a:buChar char="•"/>
            </a:pPr>
            <a:r>
              <a:rPr lang="es-ES" sz="1800" b="0">
                <a:solidFill>
                  <a:srgbClr val="990000"/>
                </a:solidFill>
              </a:rPr>
              <a:t>Sobre los materiales, estos en general son claros pero no agradan del todo…</a:t>
            </a:r>
          </a:p>
          <a:p>
            <a:pPr algn="just">
              <a:buFont typeface="Arial" charset="0"/>
              <a:buChar char="•"/>
            </a:pPr>
            <a:r>
              <a:rPr lang="es-ES" sz="1800" b="0">
                <a:solidFill>
                  <a:srgbClr val="990000"/>
                </a:solidFill>
              </a:rPr>
              <a:t>TV: revisar el efecto collage ya que las imágenes en blanco y negro, muy rápidas y/o que parecen montadas no agradan. </a:t>
            </a:r>
          </a:p>
          <a:p>
            <a:pPr algn="just">
              <a:buFont typeface="Arial" charset="0"/>
              <a:buChar char="•"/>
            </a:pPr>
            <a:r>
              <a:rPr lang="es-ES" sz="1800" b="0">
                <a:solidFill>
                  <a:srgbClr val="990000"/>
                </a:solidFill>
              </a:rPr>
              <a:t>Radio: buscar un tono más incluyente con los jóvenes</a:t>
            </a:r>
          </a:p>
          <a:p>
            <a:pPr algn="just">
              <a:buFont typeface="Arial" charset="0"/>
              <a:buChar char="•"/>
            </a:pPr>
            <a:r>
              <a:rPr lang="es-ES" sz="1800" b="0">
                <a:solidFill>
                  <a:srgbClr val="990000"/>
                </a:solidFill>
              </a:rPr>
              <a:t>Cartel: Insertar logo de INAH, utilizar más imágenes de PC  y más impactantes, reducir uso de grises y blanco y negro, el efecto de collage no es apreciado por lo que se podrían hacer más grandes las pequeñas fotos que lo componen. Usar una frase más clara que comprometa a todos (incluyendo al INAH). Posiblemente habrá que buscar otra imagen (algo del PC) en lugar de la niña ya que ésta no se aprecia y confunde.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CB53BF7B-D1A1-4EEA-9878-DD1DB0B7B367}" type="slidenum">
              <a:rPr lang="es-ES" sz="1400" b="0" i="1" smtClean="0">
                <a:solidFill>
                  <a:srgbClr val="800000"/>
                </a:solidFill>
                <a:latin typeface="Century Gothic" pitchFamily="34" charset="0"/>
              </a:rPr>
              <a:pPr/>
              <a:t>48</a:t>
            </a:fld>
            <a:r>
              <a:rPr lang="es-ES" sz="1400" b="0" smtClean="0">
                <a:solidFill>
                  <a:schemeClr val="tx1"/>
                </a:solidFill>
              </a:rPr>
              <a:t> </a:t>
            </a:r>
            <a:r>
              <a:rPr lang="es-ES" sz="1400" b="0" smtClean="0">
                <a:solidFill>
                  <a:srgbClr val="B40000"/>
                </a:solidFill>
              </a:rPr>
              <a:t>-</a:t>
            </a:r>
          </a:p>
        </p:txBody>
      </p:sp>
      <p:sp>
        <p:nvSpPr>
          <p:cNvPr id="50179" name="Rectangle 2"/>
          <p:cNvSpPr>
            <a:spLocks noChangeArrowheads="1"/>
          </p:cNvSpPr>
          <p:nvPr/>
        </p:nvSpPr>
        <p:spPr bwMode="auto">
          <a:xfrm>
            <a:off x="749300" y="88900"/>
            <a:ext cx="7346950" cy="558800"/>
          </a:xfrm>
          <a:prstGeom prst="rect">
            <a:avLst/>
          </a:prstGeom>
          <a:gradFill rotWithShape="0">
            <a:gsLst>
              <a:gs pos="0">
                <a:srgbClr val="EAEAEA"/>
              </a:gs>
              <a:gs pos="100000">
                <a:srgbClr val="F0F0F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sp>
        <p:nvSpPr>
          <p:cNvPr id="50180" name="Rectangle 3"/>
          <p:cNvSpPr>
            <a:spLocks noGrp="1" noChangeArrowheads="1"/>
          </p:cNvSpPr>
          <p:nvPr>
            <p:ph type="title" idx="4294967295"/>
          </p:nvPr>
        </p:nvSpPr>
        <p:spPr bwMode="auto">
          <a:xfrm>
            <a:off x="781050" y="0"/>
            <a:ext cx="7248525"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l" eaLnBrk="1" hangingPunct="1"/>
            <a:r>
              <a:rPr lang="es-MX" sz="1800" smtClean="0"/>
              <a:t>Datos de Contacto</a:t>
            </a:r>
            <a:endParaRPr lang="es-ES" sz="1800" smtClean="0"/>
          </a:p>
        </p:txBody>
      </p:sp>
      <p:sp>
        <p:nvSpPr>
          <p:cNvPr id="50181" name="Rectangle 3"/>
          <p:cNvSpPr txBox="1">
            <a:spLocks noChangeArrowheads="1"/>
          </p:cNvSpPr>
          <p:nvPr/>
        </p:nvSpPr>
        <p:spPr bwMode="auto">
          <a:xfrm>
            <a:off x="574675" y="866775"/>
            <a:ext cx="7607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algn="just" eaLnBrk="1" hangingPunct="1">
              <a:lnSpc>
                <a:spcPct val="90000"/>
              </a:lnSpc>
              <a:spcBef>
                <a:spcPct val="35000"/>
              </a:spcBef>
            </a:pPr>
            <a:r>
              <a:rPr lang="es-ES" sz="1600">
                <a:solidFill>
                  <a:srgbClr val="990000"/>
                </a:solidFill>
              </a:rPr>
              <a:t>	</a:t>
            </a:r>
            <a:endParaRPr lang="es-ES" sz="1600" b="0">
              <a:solidFill>
                <a:srgbClr val="990000"/>
              </a:solidFill>
            </a:endParaRPr>
          </a:p>
        </p:txBody>
      </p:sp>
      <p:sp>
        <p:nvSpPr>
          <p:cNvPr id="7" name="Rectangle 3"/>
          <p:cNvSpPr txBox="1">
            <a:spLocks noChangeArrowheads="1"/>
          </p:cNvSpPr>
          <p:nvPr/>
        </p:nvSpPr>
        <p:spPr bwMode="auto">
          <a:xfrm>
            <a:off x="533400" y="911225"/>
            <a:ext cx="8102600" cy="5224463"/>
          </a:xfrm>
          <a:prstGeom prst="rect">
            <a:avLst/>
          </a:prstGeom>
          <a:noFill/>
          <a:ln>
            <a:miter lim="800000"/>
            <a:headEnd/>
            <a:tailEnd/>
          </a:ln>
        </p:spPr>
        <p:txBody>
          <a:bodyPr/>
          <a:lstStyle/>
          <a:p>
            <a:pPr eaLnBrk="1" hangingPunct="1">
              <a:spcBef>
                <a:spcPct val="20000"/>
              </a:spcBef>
              <a:buFont typeface="Wingdings" pitchFamily="2" charset="2"/>
              <a:buNone/>
              <a:tabLst>
                <a:tab pos="355600" algn="l"/>
              </a:tabLst>
              <a:defRPr/>
            </a:pPr>
            <a:r>
              <a:rPr lang="es-MX" sz="2000" b="0" i="1" kern="0" dirty="0">
                <a:solidFill>
                  <a:schemeClr val="tx1"/>
                </a:solidFill>
                <a:latin typeface="+mn-lt"/>
              </a:rPr>
              <a:t>Jaime Solórzano</a:t>
            </a:r>
          </a:p>
          <a:p>
            <a:pPr eaLnBrk="1" hangingPunct="1">
              <a:spcBef>
                <a:spcPct val="20000"/>
              </a:spcBef>
              <a:buFont typeface="Wingdings" pitchFamily="2" charset="2"/>
              <a:buNone/>
              <a:tabLst>
                <a:tab pos="355600" algn="l"/>
              </a:tabLst>
              <a:defRPr/>
            </a:pPr>
            <a:r>
              <a:rPr lang="es-ES" sz="2000" b="0" i="1" kern="0" dirty="0">
                <a:solidFill>
                  <a:schemeClr val="tx1"/>
                </a:solidFill>
                <a:latin typeface="+mn-lt"/>
              </a:rPr>
              <a:t>Inteligencia de Mercados</a:t>
            </a:r>
          </a:p>
          <a:p>
            <a:pPr eaLnBrk="1" hangingPunct="1">
              <a:spcBef>
                <a:spcPct val="20000"/>
              </a:spcBef>
              <a:buFont typeface="Wingdings" pitchFamily="2" charset="2"/>
              <a:buNone/>
              <a:tabLst>
                <a:tab pos="355600" algn="l"/>
              </a:tabLst>
              <a:defRPr/>
            </a:pPr>
            <a:r>
              <a:rPr lang="es-ES" sz="2000" b="0" i="1" kern="0" dirty="0">
                <a:solidFill>
                  <a:schemeClr val="tx1"/>
                </a:solidFill>
                <a:latin typeface="+mn-lt"/>
              </a:rPr>
              <a:t>Covarrubias y Asociados</a:t>
            </a:r>
            <a:endParaRPr lang="es-MX" sz="2000" b="0" i="1" kern="0" dirty="0">
              <a:solidFill>
                <a:schemeClr val="tx1"/>
              </a:solidFill>
              <a:latin typeface="+mn-lt"/>
            </a:endParaRPr>
          </a:p>
          <a:p>
            <a:pPr eaLnBrk="1" hangingPunct="1">
              <a:spcBef>
                <a:spcPct val="20000"/>
              </a:spcBef>
              <a:buFont typeface="Wingdings" pitchFamily="2" charset="2"/>
              <a:buNone/>
              <a:tabLst>
                <a:tab pos="355600" algn="l"/>
              </a:tabLst>
              <a:defRPr/>
            </a:pPr>
            <a:endParaRPr lang="es-MX" sz="2400" b="0" i="1" kern="0" dirty="0">
              <a:solidFill>
                <a:schemeClr val="tx1"/>
              </a:solidFill>
              <a:latin typeface="+mn-lt"/>
            </a:endParaRPr>
          </a:p>
          <a:p>
            <a:pPr eaLnBrk="1" hangingPunct="1">
              <a:spcBef>
                <a:spcPct val="20000"/>
              </a:spcBef>
              <a:buFont typeface="Wingdings" pitchFamily="2" charset="2"/>
              <a:buNone/>
              <a:tabLst>
                <a:tab pos="355600" algn="l"/>
              </a:tabLst>
              <a:defRPr/>
            </a:pPr>
            <a:endParaRPr lang="es-MX" sz="2400" b="0" i="1" kern="0" dirty="0">
              <a:solidFill>
                <a:schemeClr val="tx1"/>
              </a:solidFill>
              <a:latin typeface="+mn-lt"/>
            </a:endParaRPr>
          </a:p>
          <a:p>
            <a:pPr eaLnBrk="1" hangingPunct="1">
              <a:spcBef>
                <a:spcPct val="20000"/>
              </a:spcBef>
              <a:buFont typeface="Wingdings" pitchFamily="2" charset="2"/>
              <a:buNone/>
              <a:tabLst>
                <a:tab pos="355600" algn="l"/>
              </a:tabLst>
              <a:defRPr/>
            </a:pPr>
            <a:endParaRPr lang="es-MX" sz="2400" b="0" i="1" kern="0" dirty="0">
              <a:solidFill>
                <a:schemeClr val="tx1"/>
              </a:solidFill>
              <a:latin typeface="+mn-lt"/>
            </a:endParaRPr>
          </a:p>
        </p:txBody>
      </p:sp>
      <p:pic>
        <p:nvPicPr>
          <p:cNvPr id="50183"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r="22612"/>
          <a:stretch>
            <a:fillRect/>
          </a:stretch>
        </p:blipFill>
        <p:spPr bwMode="auto">
          <a:xfrm flipH="1">
            <a:off x="4692650" y="2768600"/>
            <a:ext cx="273685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400300"/>
            <a:ext cx="116681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r="22612"/>
          <a:stretch>
            <a:fillRect/>
          </a:stretch>
        </p:blipFill>
        <p:spPr bwMode="auto">
          <a:xfrm>
            <a:off x="1955800" y="2773363"/>
            <a:ext cx="273685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2"/>
          <p:cNvSpPr txBox="1">
            <a:spLocks noChangeArrowheads="1"/>
          </p:cNvSpPr>
          <p:nvPr/>
        </p:nvSpPr>
        <p:spPr bwMode="auto">
          <a:xfrm>
            <a:off x="2460625" y="3192463"/>
            <a:ext cx="4606925" cy="2282825"/>
          </a:xfrm>
          <a:prstGeom prst="rect">
            <a:avLst/>
          </a:prstGeom>
          <a:solidFill>
            <a:srgbClr val="FFFFFF"/>
          </a:solidFill>
          <a:ln w="38100">
            <a:noFill/>
            <a:miter lim="800000"/>
            <a:headEnd/>
            <a:tailEnd/>
          </a:ln>
          <a:effectLst>
            <a:outerShdw dist="107763" dir="2700000" algn="ctr" rotWithShape="0">
              <a:srgbClr val="808080">
                <a:alpha val="50000"/>
              </a:srgbClr>
            </a:outerShdw>
          </a:effectLst>
        </p:spPr>
        <p:txBody>
          <a:bodyPr>
            <a:spAutoFit/>
          </a:bodyPr>
          <a:lstStyle/>
          <a:p>
            <a:pPr>
              <a:defRPr/>
            </a:pPr>
            <a:r>
              <a:rPr lang="es-ES" sz="2400" dirty="0">
                <a:solidFill>
                  <a:srgbClr val="006600"/>
                </a:solidFill>
              </a:rPr>
              <a:t>Av. Santa Fe 505 4to piso Oficina 401 Col. Cruz Manca, Santa Fe, Del. </a:t>
            </a:r>
            <a:r>
              <a:rPr lang="es-ES" sz="2400" dirty="0" err="1">
                <a:solidFill>
                  <a:srgbClr val="006600"/>
                </a:solidFill>
              </a:rPr>
              <a:t>Cuajimalpa</a:t>
            </a:r>
            <a:r>
              <a:rPr lang="es-ES" sz="2400" dirty="0">
                <a:solidFill>
                  <a:srgbClr val="006600"/>
                </a:solidFill>
              </a:rPr>
              <a:t> México, D.F. C.P 05349</a:t>
            </a:r>
          </a:p>
          <a:p>
            <a:pPr>
              <a:defRPr/>
            </a:pPr>
            <a:r>
              <a:rPr lang="es-ES" sz="2400" dirty="0">
                <a:solidFill>
                  <a:srgbClr val="006600"/>
                </a:solidFill>
              </a:rPr>
              <a:t>Tel.: 5089-7770  </a:t>
            </a:r>
          </a:p>
          <a:p>
            <a:pPr>
              <a:defRPr/>
            </a:pPr>
            <a:r>
              <a:rPr lang="es-ES" sz="2400" dirty="0">
                <a:solidFill>
                  <a:srgbClr val="006600"/>
                </a:solidFill>
              </a:rPr>
              <a:t>Fax.: 5292-8294 </a:t>
            </a:r>
          </a:p>
        </p:txBody>
      </p:sp>
      <p:sp>
        <p:nvSpPr>
          <p:cNvPr id="50187" name="Text Box 23"/>
          <p:cNvSpPr txBox="1">
            <a:spLocks noChangeArrowheads="1"/>
          </p:cNvSpPr>
          <p:nvPr/>
        </p:nvSpPr>
        <p:spPr bwMode="auto">
          <a:xfrm>
            <a:off x="2008188" y="5900738"/>
            <a:ext cx="5316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2000">
                <a:solidFill>
                  <a:srgbClr val="006600"/>
                </a:solidFill>
                <a:hlinkClick r:id="rId5"/>
              </a:rPr>
              <a:t>jaime.solorzano@pulso.com.mx</a:t>
            </a:r>
            <a:endParaRPr lang="es-ES" sz="2000">
              <a:solidFill>
                <a:srgbClr val="006600"/>
              </a:solidFill>
            </a:endParaRPr>
          </a:p>
        </p:txBody>
      </p:sp>
      <p:sp>
        <p:nvSpPr>
          <p:cNvPr id="50188" name="25 CuadroTexto"/>
          <p:cNvSpPr txBox="1">
            <a:spLocks noChangeArrowheads="1"/>
          </p:cNvSpPr>
          <p:nvPr/>
        </p:nvSpPr>
        <p:spPr bwMode="auto">
          <a:xfrm>
            <a:off x="4222750" y="2225675"/>
            <a:ext cx="3473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MX" sz="2400">
                <a:solidFill>
                  <a:srgbClr val="006600"/>
                </a:solidFill>
              </a:rPr>
              <a:t>www.pulso.com.mx</a:t>
            </a:r>
            <a:endParaRPr lang="es-ES" sz="2400">
              <a:solidFill>
                <a:srgbClr val="0066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8BCEC767-5F9A-4284-AFA8-28CF64D57660}" type="slidenum">
              <a:rPr lang="es-ES" sz="1400" b="0" i="1" smtClean="0">
                <a:solidFill>
                  <a:srgbClr val="800000"/>
                </a:solidFill>
                <a:latin typeface="Century Gothic" pitchFamily="34" charset="0"/>
              </a:rPr>
              <a:pPr/>
              <a:t>5</a:t>
            </a:fld>
            <a:r>
              <a:rPr lang="es-ES" sz="1400" b="0" smtClean="0">
                <a:solidFill>
                  <a:schemeClr val="tx1"/>
                </a:solidFill>
              </a:rPr>
              <a:t> </a:t>
            </a:r>
            <a:r>
              <a:rPr lang="es-ES" sz="1400" b="0" smtClean="0">
                <a:solidFill>
                  <a:srgbClr val="B40000"/>
                </a:solidFill>
              </a:rPr>
              <a:t>-</a:t>
            </a:r>
          </a:p>
        </p:txBody>
      </p:sp>
      <p:sp>
        <p:nvSpPr>
          <p:cNvPr id="6147" name="Rectangle 2"/>
          <p:cNvSpPr>
            <a:spLocks noChangeArrowheads="1"/>
          </p:cNvSpPr>
          <p:nvPr/>
        </p:nvSpPr>
        <p:spPr bwMode="auto">
          <a:xfrm>
            <a:off x="749300" y="88900"/>
            <a:ext cx="7346950" cy="558800"/>
          </a:xfrm>
          <a:prstGeom prst="rect">
            <a:avLst/>
          </a:prstGeom>
          <a:gradFill rotWithShape="0">
            <a:gsLst>
              <a:gs pos="0">
                <a:srgbClr val="EAEAEA"/>
              </a:gs>
              <a:gs pos="100000">
                <a:srgbClr val="F0F0F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sp>
        <p:nvSpPr>
          <p:cNvPr id="6148" name="Rectangle 3"/>
          <p:cNvSpPr>
            <a:spLocks noGrp="1" noChangeArrowheads="1"/>
          </p:cNvSpPr>
          <p:nvPr>
            <p:ph type="title" idx="4294967295"/>
          </p:nvPr>
        </p:nvSpPr>
        <p:spPr bwMode="auto">
          <a:xfrm>
            <a:off x="781050" y="0"/>
            <a:ext cx="7248525"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l" eaLnBrk="1" hangingPunct="1"/>
            <a:r>
              <a:rPr lang="es-MX" sz="1800" smtClean="0"/>
              <a:t>Objetivos</a:t>
            </a:r>
            <a:endParaRPr lang="es-ES" sz="1800" smtClean="0"/>
          </a:p>
        </p:txBody>
      </p:sp>
      <p:sp>
        <p:nvSpPr>
          <p:cNvPr id="6149" name="Rectangle 3"/>
          <p:cNvSpPr txBox="1">
            <a:spLocks noChangeArrowheads="1"/>
          </p:cNvSpPr>
          <p:nvPr/>
        </p:nvSpPr>
        <p:spPr bwMode="auto">
          <a:xfrm>
            <a:off x="574675" y="866775"/>
            <a:ext cx="7607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algn="just" eaLnBrk="1" hangingPunct="1">
              <a:lnSpc>
                <a:spcPct val="90000"/>
              </a:lnSpc>
              <a:spcBef>
                <a:spcPct val="35000"/>
              </a:spcBef>
            </a:pPr>
            <a:r>
              <a:rPr lang="es-ES" sz="1600">
                <a:solidFill>
                  <a:srgbClr val="990000"/>
                </a:solidFill>
              </a:rPr>
              <a:t>	</a:t>
            </a:r>
            <a:endParaRPr lang="es-ES" sz="1600" b="0">
              <a:solidFill>
                <a:srgbClr val="990000"/>
              </a:solidFill>
            </a:endParaRPr>
          </a:p>
        </p:txBody>
      </p:sp>
      <p:sp>
        <p:nvSpPr>
          <p:cNvPr id="5126" name="Rectangle 3"/>
          <p:cNvSpPr txBox="1">
            <a:spLocks noChangeArrowheads="1"/>
          </p:cNvSpPr>
          <p:nvPr/>
        </p:nvSpPr>
        <p:spPr bwMode="auto">
          <a:xfrm>
            <a:off x="-279400" y="900113"/>
            <a:ext cx="9204325" cy="5224462"/>
          </a:xfrm>
          <a:prstGeom prst="rect">
            <a:avLst/>
          </a:prstGeom>
          <a:noFill/>
          <a:ln w="9525">
            <a:noFill/>
            <a:miter lim="800000"/>
            <a:headEnd/>
            <a:tailEnd/>
          </a:ln>
        </p:spPr>
        <p:txBody>
          <a:bodyPr/>
          <a:lstStyle/>
          <a:p>
            <a:pPr marL="609600" indent="-609600" algn="just" eaLnBrk="1" hangingPunct="1">
              <a:lnSpc>
                <a:spcPct val="80000"/>
              </a:lnSpc>
              <a:spcBef>
                <a:spcPct val="20000"/>
              </a:spcBef>
              <a:defRPr/>
            </a:pPr>
            <a:r>
              <a:rPr lang="es-ES" sz="1600" b="0" dirty="0">
                <a:solidFill>
                  <a:schemeClr val="tx1">
                    <a:lumMod val="65000"/>
                    <a:lumOff val="35000"/>
                  </a:schemeClr>
                </a:solidFill>
              </a:rPr>
              <a:t>	</a:t>
            </a:r>
          </a:p>
          <a:p>
            <a:pPr marL="1371600" lvl="2" indent="-457200" algn="just">
              <a:lnSpc>
                <a:spcPct val="80000"/>
              </a:lnSpc>
              <a:spcBef>
                <a:spcPct val="50000"/>
              </a:spcBef>
              <a:buClr>
                <a:srgbClr val="AFA591"/>
              </a:buClr>
              <a:defRPr/>
            </a:pPr>
            <a:r>
              <a:rPr lang="es-ES" sz="1600" dirty="0">
                <a:solidFill>
                  <a:schemeClr val="tx1">
                    <a:lumMod val="65000"/>
                    <a:lumOff val="35000"/>
                  </a:schemeClr>
                </a:solidFill>
              </a:rPr>
              <a:t>General:</a:t>
            </a:r>
          </a:p>
          <a:p>
            <a:pPr marL="1371600" lvl="2" indent="-457200" algn="just">
              <a:lnSpc>
                <a:spcPct val="80000"/>
              </a:lnSpc>
              <a:spcBef>
                <a:spcPct val="50000"/>
              </a:spcBef>
              <a:buClr>
                <a:srgbClr val="AFA591"/>
              </a:buClr>
              <a:buFontTx/>
              <a:buBlip>
                <a:blip r:embed="rId3"/>
              </a:buBlip>
              <a:defRPr/>
            </a:pPr>
            <a:r>
              <a:rPr lang="es-MX" sz="1600" b="0" dirty="0">
                <a:solidFill>
                  <a:schemeClr val="tx1">
                    <a:lumMod val="65000"/>
                    <a:lumOff val="35000"/>
                  </a:schemeClr>
                </a:solidFill>
              </a:rPr>
              <a:t>Indagar qué tipo de mensajes y lemas serían los más adecuados a utilizar para comunicar persuasivamente los mensajes que el INAH planea difundir. </a:t>
            </a:r>
          </a:p>
          <a:p>
            <a:pPr marL="1371600" lvl="2" indent="-457200" algn="just">
              <a:lnSpc>
                <a:spcPct val="80000"/>
              </a:lnSpc>
              <a:spcBef>
                <a:spcPct val="50000"/>
              </a:spcBef>
              <a:buClr>
                <a:srgbClr val="AFA591"/>
              </a:buClr>
              <a:defRPr/>
            </a:pPr>
            <a:endParaRPr lang="es-MX" sz="1600" b="0" dirty="0">
              <a:solidFill>
                <a:schemeClr val="tx1">
                  <a:lumMod val="65000"/>
                  <a:lumOff val="35000"/>
                </a:schemeClr>
              </a:solidFill>
            </a:endParaRPr>
          </a:p>
          <a:p>
            <a:pPr marL="1371600" lvl="2" indent="-457200" algn="just">
              <a:lnSpc>
                <a:spcPct val="80000"/>
              </a:lnSpc>
              <a:spcBef>
                <a:spcPct val="50000"/>
              </a:spcBef>
              <a:buClr>
                <a:srgbClr val="AFA591"/>
              </a:buClr>
              <a:defRPr/>
            </a:pPr>
            <a:r>
              <a:rPr lang="es-ES" sz="1600" dirty="0">
                <a:solidFill>
                  <a:schemeClr val="tx1">
                    <a:lumMod val="65000"/>
                    <a:lumOff val="35000"/>
                  </a:schemeClr>
                </a:solidFill>
              </a:rPr>
              <a:t>Particulares:</a:t>
            </a:r>
            <a:endParaRPr lang="es-MX" sz="1600" dirty="0">
              <a:solidFill>
                <a:schemeClr val="tx1">
                  <a:lumMod val="65000"/>
                  <a:lumOff val="35000"/>
                </a:schemeClr>
              </a:solidFill>
            </a:endParaRPr>
          </a:p>
          <a:p>
            <a:pPr marL="1371600" lvl="2" indent="-457200" algn="just">
              <a:lnSpc>
                <a:spcPct val="80000"/>
              </a:lnSpc>
              <a:spcBef>
                <a:spcPct val="50000"/>
              </a:spcBef>
              <a:buClr>
                <a:srgbClr val="AFA591"/>
              </a:buClr>
              <a:buFontTx/>
              <a:buBlip>
                <a:blip r:embed="rId3"/>
              </a:buBlip>
              <a:defRPr/>
            </a:pPr>
            <a:r>
              <a:rPr lang="es-MX" sz="1600" b="0" dirty="0">
                <a:solidFill>
                  <a:schemeClr val="tx1">
                    <a:lumMod val="65000"/>
                    <a:lumOff val="35000"/>
                  </a:schemeClr>
                </a:solidFill>
              </a:rPr>
              <a:t>Anticipar la eficiencia y la eficacia de la campaña de comunicación a evaluar, así como determinar la decodificación e interpretación de los mensajes, con la finalidad de establecer si cumplen los objetivos de comunicación planteados por la dependencia o entidad para dicha campaña.</a:t>
            </a:r>
          </a:p>
          <a:p>
            <a:pPr marL="1371600" lvl="2" indent="-457200" algn="just">
              <a:lnSpc>
                <a:spcPct val="80000"/>
              </a:lnSpc>
              <a:spcBef>
                <a:spcPct val="50000"/>
              </a:spcBef>
              <a:buClr>
                <a:srgbClr val="AFA591"/>
              </a:buClr>
              <a:buFontTx/>
              <a:buBlip>
                <a:blip r:embed="rId3"/>
              </a:buBlip>
              <a:defRPr/>
            </a:pPr>
            <a:r>
              <a:rPr lang="es-MX" sz="1600" b="0" dirty="0">
                <a:solidFill>
                  <a:schemeClr val="tx1">
                    <a:lumMod val="65000"/>
                    <a:lumOff val="35000"/>
                  </a:schemeClr>
                </a:solidFill>
              </a:rPr>
              <a:t>Conocer la percepción y credibilidad que el público objetivo tiene de la dependencia emisora del mensaje, así como de las acciones y programas gubernamentales a fin de identificar áreas de oportunidad para mejorar las estrategias de comunicación.</a:t>
            </a:r>
          </a:p>
          <a:p>
            <a:pPr marL="1371600" lvl="2" indent="-457200" algn="just">
              <a:lnSpc>
                <a:spcPct val="80000"/>
              </a:lnSpc>
              <a:spcBef>
                <a:spcPct val="50000"/>
              </a:spcBef>
              <a:buClr>
                <a:srgbClr val="AFA591"/>
              </a:buClr>
              <a:buFontTx/>
              <a:buBlip>
                <a:blip r:embed="rId3"/>
              </a:buBlip>
              <a:defRPr/>
            </a:pPr>
            <a:r>
              <a:rPr lang="es-MX" sz="1600" b="0" dirty="0">
                <a:solidFill>
                  <a:schemeClr val="tx1">
                    <a:lumMod val="65000"/>
                    <a:lumOff val="35000"/>
                  </a:schemeClr>
                </a:solidFill>
              </a:rPr>
              <a:t>Obtener indicadores de calificación en cuanto a diferentes aspectos tales como: interesante, creíble, original, agradable, memorable, importante, llamativa, calificación en general, etc., sobre el material que será difundido, considerando el contenido del mensaje, imágenes, colores, música, personajes e información considerada, para llevar a cabo los ajustes pertinentes en la creatividad antes de su difusión.</a:t>
            </a:r>
          </a:p>
          <a:p>
            <a:pPr marL="1371600" lvl="2" indent="-457200" algn="just">
              <a:lnSpc>
                <a:spcPct val="80000"/>
              </a:lnSpc>
              <a:spcBef>
                <a:spcPct val="50000"/>
              </a:spcBef>
              <a:buClr>
                <a:srgbClr val="AFA591"/>
              </a:buClr>
              <a:buFontTx/>
              <a:buBlip>
                <a:blip r:embed="rId3"/>
              </a:buBlip>
              <a:defRPr/>
            </a:pPr>
            <a:r>
              <a:rPr lang="es-MX" sz="1600" b="0" dirty="0">
                <a:solidFill>
                  <a:schemeClr val="tx1">
                    <a:lumMod val="65000"/>
                    <a:lumOff val="35000"/>
                  </a:schemeClr>
                </a:solidFill>
              </a:rPr>
              <a:t>Conocer reacciones y actitudes específicas hacia el mismo, así como el grado de recordación específico hacia los mensajes y posibles puntos débiles que presente la campaña.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F8299867-8149-4EA6-A41D-2F61D20D5132}" type="slidenum">
              <a:rPr lang="es-ES" sz="1400" b="0" i="1" smtClean="0">
                <a:solidFill>
                  <a:srgbClr val="800000"/>
                </a:solidFill>
                <a:latin typeface="Century Gothic" pitchFamily="34" charset="0"/>
              </a:rPr>
              <a:pPr/>
              <a:t>6</a:t>
            </a:fld>
            <a:r>
              <a:rPr lang="es-ES" sz="1400" b="0" smtClean="0">
                <a:solidFill>
                  <a:schemeClr val="tx1"/>
                </a:solidFill>
              </a:rPr>
              <a:t> </a:t>
            </a:r>
            <a:r>
              <a:rPr lang="es-ES" sz="1400" b="0" smtClean="0">
                <a:solidFill>
                  <a:srgbClr val="B40000"/>
                </a:solidFill>
              </a:rPr>
              <a:t>-</a:t>
            </a:r>
          </a:p>
        </p:txBody>
      </p:sp>
      <p:sp>
        <p:nvSpPr>
          <p:cNvPr id="7171" name="Rectangle 2"/>
          <p:cNvSpPr>
            <a:spLocks noChangeArrowheads="1"/>
          </p:cNvSpPr>
          <p:nvPr/>
        </p:nvSpPr>
        <p:spPr bwMode="auto">
          <a:xfrm>
            <a:off x="749300" y="88900"/>
            <a:ext cx="7346950" cy="558800"/>
          </a:xfrm>
          <a:prstGeom prst="rect">
            <a:avLst/>
          </a:prstGeom>
          <a:gradFill rotWithShape="0">
            <a:gsLst>
              <a:gs pos="0">
                <a:srgbClr val="EAEAEA"/>
              </a:gs>
              <a:gs pos="100000">
                <a:srgbClr val="F0F0F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sp>
        <p:nvSpPr>
          <p:cNvPr id="7172" name="Rectangle 3"/>
          <p:cNvSpPr>
            <a:spLocks noGrp="1" noChangeArrowheads="1"/>
          </p:cNvSpPr>
          <p:nvPr>
            <p:ph type="title" idx="4294967295"/>
          </p:nvPr>
        </p:nvSpPr>
        <p:spPr bwMode="auto">
          <a:xfrm>
            <a:off x="781050" y="0"/>
            <a:ext cx="7248525"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l" eaLnBrk="1" hangingPunct="1"/>
            <a:r>
              <a:rPr lang="es-MX" sz="1800" smtClean="0"/>
              <a:t>Objetivos</a:t>
            </a:r>
            <a:endParaRPr lang="es-ES" sz="1800" smtClean="0"/>
          </a:p>
        </p:txBody>
      </p:sp>
      <p:sp>
        <p:nvSpPr>
          <p:cNvPr id="7173" name="Rectangle 3"/>
          <p:cNvSpPr txBox="1">
            <a:spLocks noChangeArrowheads="1"/>
          </p:cNvSpPr>
          <p:nvPr/>
        </p:nvSpPr>
        <p:spPr bwMode="auto">
          <a:xfrm>
            <a:off x="574675" y="866775"/>
            <a:ext cx="7607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pPr algn="just" eaLnBrk="1" hangingPunct="1">
              <a:lnSpc>
                <a:spcPct val="90000"/>
              </a:lnSpc>
              <a:spcBef>
                <a:spcPct val="35000"/>
              </a:spcBef>
            </a:pPr>
            <a:r>
              <a:rPr lang="es-ES" sz="1600">
                <a:solidFill>
                  <a:srgbClr val="990000"/>
                </a:solidFill>
              </a:rPr>
              <a:t>	</a:t>
            </a:r>
            <a:endParaRPr lang="es-ES" sz="1600" b="0">
              <a:solidFill>
                <a:srgbClr val="990000"/>
              </a:solidFill>
            </a:endParaRPr>
          </a:p>
        </p:txBody>
      </p:sp>
      <p:sp>
        <p:nvSpPr>
          <p:cNvPr id="5126" name="Rectangle 3"/>
          <p:cNvSpPr txBox="1">
            <a:spLocks noChangeArrowheads="1"/>
          </p:cNvSpPr>
          <p:nvPr/>
        </p:nvSpPr>
        <p:spPr bwMode="auto">
          <a:xfrm>
            <a:off x="-279400" y="900113"/>
            <a:ext cx="9204325" cy="5224462"/>
          </a:xfrm>
          <a:prstGeom prst="rect">
            <a:avLst/>
          </a:prstGeom>
          <a:noFill/>
          <a:ln w="9525">
            <a:noFill/>
            <a:miter lim="800000"/>
            <a:headEnd/>
            <a:tailEnd/>
          </a:ln>
        </p:spPr>
        <p:txBody>
          <a:bodyPr/>
          <a:lstStyle/>
          <a:p>
            <a:pPr marL="609600" indent="-609600" algn="just" eaLnBrk="1" hangingPunct="1">
              <a:lnSpc>
                <a:spcPct val="80000"/>
              </a:lnSpc>
              <a:spcBef>
                <a:spcPct val="20000"/>
              </a:spcBef>
              <a:defRPr/>
            </a:pPr>
            <a:r>
              <a:rPr lang="es-ES" sz="1600" b="0" dirty="0">
                <a:solidFill>
                  <a:schemeClr val="tx1">
                    <a:lumMod val="65000"/>
                    <a:lumOff val="35000"/>
                  </a:schemeClr>
                </a:solidFill>
              </a:rPr>
              <a:t>	</a:t>
            </a:r>
            <a:endParaRPr lang="es-MX" sz="1600" b="0" dirty="0">
              <a:solidFill>
                <a:schemeClr val="tx1">
                  <a:lumMod val="65000"/>
                  <a:lumOff val="35000"/>
                </a:schemeClr>
              </a:solidFill>
            </a:endParaRPr>
          </a:p>
          <a:p>
            <a:pPr marL="1371600" lvl="2" indent="-457200" algn="just">
              <a:lnSpc>
                <a:spcPct val="80000"/>
              </a:lnSpc>
              <a:spcBef>
                <a:spcPct val="50000"/>
              </a:spcBef>
              <a:buClr>
                <a:srgbClr val="AFA591"/>
              </a:buClr>
              <a:buFontTx/>
              <a:buBlip>
                <a:blip r:embed="rId3"/>
              </a:buBlip>
              <a:defRPr/>
            </a:pPr>
            <a:r>
              <a:rPr lang="es-MX" sz="1600" b="0" dirty="0">
                <a:solidFill>
                  <a:schemeClr val="tx1">
                    <a:lumMod val="65000"/>
                    <a:lumOff val="35000"/>
                  </a:schemeClr>
                </a:solidFill>
              </a:rPr>
              <a:t>Buscar áreas de oportunidad y recomendaciones de la población objetivo, que permitan fortalecer los ejes de comunicación desarrollados para la campaña.</a:t>
            </a:r>
          </a:p>
          <a:p>
            <a:pPr marL="1371600" lvl="2" indent="-457200" algn="just">
              <a:lnSpc>
                <a:spcPct val="80000"/>
              </a:lnSpc>
              <a:spcBef>
                <a:spcPct val="50000"/>
              </a:spcBef>
              <a:buClr>
                <a:srgbClr val="AFA591"/>
              </a:buClr>
              <a:buFontTx/>
              <a:buBlip>
                <a:blip r:embed="rId3"/>
              </a:buBlip>
              <a:defRPr/>
            </a:pPr>
            <a:r>
              <a:rPr lang="es-MX" sz="1600" b="0" dirty="0">
                <a:solidFill>
                  <a:schemeClr val="tx1">
                    <a:lumMod val="65000"/>
                    <a:lumOff val="35000"/>
                  </a:schemeClr>
                </a:solidFill>
              </a:rPr>
              <a:t>Determinar los hábitos de exposición y consumo de medios que existen entre los segmentos de la población a través de estudios cuantitativos o cualitativos, con la finalidad de considerarlos durante el proceso de planeación de medios para la difusión de las campañas.</a:t>
            </a:r>
          </a:p>
          <a:p>
            <a:pPr marL="1371600" lvl="2" indent="-457200" algn="just">
              <a:lnSpc>
                <a:spcPct val="80000"/>
              </a:lnSpc>
              <a:spcBef>
                <a:spcPct val="50000"/>
              </a:spcBef>
              <a:buClr>
                <a:srgbClr val="AFA591"/>
              </a:buClr>
              <a:buFontTx/>
              <a:buBlip>
                <a:blip r:embed="rId3"/>
              </a:buBlip>
              <a:defRPr/>
            </a:pPr>
            <a:endParaRPr lang="es-MX" sz="1600" b="0" dirty="0">
              <a:solidFill>
                <a:schemeClr val="tx1">
                  <a:lumMod val="65000"/>
                  <a:lumOff val="35000"/>
                </a:schemeClr>
              </a:solidFill>
            </a:endParaRPr>
          </a:p>
          <a:p>
            <a:pPr marL="1371600" lvl="2" indent="-457200" algn="just">
              <a:lnSpc>
                <a:spcPct val="80000"/>
              </a:lnSpc>
              <a:spcBef>
                <a:spcPct val="50000"/>
              </a:spcBef>
              <a:buClr>
                <a:srgbClr val="AFA591"/>
              </a:buClr>
              <a:buFontTx/>
              <a:buBlip>
                <a:blip r:embed="rId3"/>
              </a:buBlip>
              <a:defRPr/>
            </a:pPr>
            <a:endParaRPr lang="es-MX" sz="1600" b="0" dirty="0">
              <a:solidFill>
                <a:schemeClr val="tx1">
                  <a:lumMod val="65000"/>
                  <a:lumOff val="35000"/>
                </a:schemeClr>
              </a:solidFill>
            </a:endParaRPr>
          </a:p>
          <a:p>
            <a:pPr marL="1371600" lvl="2" indent="-457200" algn="just">
              <a:lnSpc>
                <a:spcPct val="80000"/>
              </a:lnSpc>
              <a:spcBef>
                <a:spcPct val="50000"/>
              </a:spcBef>
              <a:buClr>
                <a:srgbClr val="AFA591"/>
              </a:buClr>
              <a:defRPr/>
            </a:pPr>
            <a:r>
              <a:rPr lang="es-MX" sz="1600" b="0" dirty="0">
                <a:solidFill>
                  <a:schemeClr val="tx1">
                    <a:lumMod val="65000"/>
                    <a:lumOff val="35000"/>
                  </a:schemeClr>
                </a:solidFill>
              </a:rPr>
              <a:t>	El estudio al cumplir con los objetivos anteriormente mencionados podrá arrojar insumos adecuados para el diseño de la campaña y la producción de la misma.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6CCAF324-E500-4D4B-9641-877D4D493C62}" type="slidenum">
              <a:rPr lang="es-ES" sz="1400" b="0" i="1" smtClean="0">
                <a:solidFill>
                  <a:srgbClr val="800000"/>
                </a:solidFill>
                <a:latin typeface="Century Gothic" pitchFamily="34" charset="0"/>
              </a:rPr>
              <a:pPr/>
              <a:t>7</a:t>
            </a:fld>
            <a:r>
              <a:rPr lang="es-ES" sz="1400" b="0" smtClean="0">
                <a:solidFill>
                  <a:schemeClr val="tx1"/>
                </a:solidFill>
              </a:rPr>
              <a:t> </a:t>
            </a:r>
            <a:r>
              <a:rPr lang="es-ES" sz="1400" b="0" smtClean="0">
                <a:solidFill>
                  <a:srgbClr val="B40000"/>
                </a:solidFill>
              </a:rPr>
              <a:t>-</a:t>
            </a:r>
          </a:p>
        </p:txBody>
      </p:sp>
      <p:sp>
        <p:nvSpPr>
          <p:cNvPr id="8195" name="Rectangle 2"/>
          <p:cNvSpPr>
            <a:spLocks noChangeArrowheads="1"/>
          </p:cNvSpPr>
          <p:nvPr/>
        </p:nvSpPr>
        <p:spPr bwMode="auto">
          <a:xfrm>
            <a:off x="749300" y="88900"/>
            <a:ext cx="7346950" cy="558800"/>
          </a:xfrm>
          <a:prstGeom prst="rect">
            <a:avLst/>
          </a:prstGeom>
          <a:gradFill rotWithShape="0">
            <a:gsLst>
              <a:gs pos="0">
                <a:srgbClr val="EAEAEA"/>
              </a:gs>
              <a:gs pos="100000">
                <a:srgbClr val="F0F0F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sp>
        <p:nvSpPr>
          <p:cNvPr id="8196" name="Rectangle 3"/>
          <p:cNvSpPr>
            <a:spLocks noGrp="1" noChangeArrowheads="1"/>
          </p:cNvSpPr>
          <p:nvPr>
            <p:ph type="title" idx="4294967295"/>
          </p:nvPr>
        </p:nvSpPr>
        <p:spPr bwMode="auto">
          <a:xfrm>
            <a:off x="781050" y="0"/>
            <a:ext cx="7248525"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l" eaLnBrk="1" hangingPunct="1"/>
            <a:r>
              <a:rPr lang="es-MX" sz="1800" smtClean="0"/>
              <a:t>Metodología</a:t>
            </a:r>
            <a:endParaRPr lang="es-ES" sz="1800" smtClean="0"/>
          </a:p>
        </p:txBody>
      </p:sp>
      <p:sp>
        <p:nvSpPr>
          <p:cNvPr id="14376" name="Rectangle 40"/>
          <p:cNvSpPr>
            <a:spLocks noChangeArrowheads="1"/>
          </p:cNvSpPr>
          <p:nvPr/>
        </p:nvSpPr>
        <p:spPr bwMode="auto">
          <a:xfrm>
            <a:off x="400050" y="868363"/>
            <a:ext cx="8743950" cy="5016500"/>
          </a:xfrm>
          <a:prstGeom prst="rect">
            <a:avLst/>
          </a:prstGeom>
          <a:noFill/>
          <a:ln w="22225" cap="flat" cmpd="sng" algn="ctr">
            <a:noFill/>
            <a:prstDash val="solid"/>
            <a:miter lim="800000"/>
            <a:headEnd/>
            <a:tailEnd/>
          </a:ln>
          <a:effectLst/>
        </p:spPr>
        <p:txBody>
          <a:bodyPr anchor="ctr">
            <a:spAutoFit/>
          </a:bodyPr>
          <a:lstStyle/>
          <a:p>
            <a:pPr algn="just">
              <a:defRPr/>
            </a:pPr>
            <a:r>
              <a:rPr lang="es-MX" sz="1600" b="0" dirty="0">
                <a:solidFill>
                  <a:schemeClr val="tx1">
                    <a:lumMod val="65000"/>
                    <a:lumOff val="35000"/>
                  </a:schemeClr>
                </a:solidFill>
              </a:rPr>
              <a:t>La normatividad de SEGOB respecto a estudios de tipo Pre-test señala: “La evaluación cualitativa en un Pre-test de campaña implica la realización de sesiones de grupo, es decir, reuniones informales en las que participan de siete a diez personas, siendo 7 el mínimo, y en las que un moderador estimula la expresión de ideas y sentimientos de los participantes en relación al tópico abordado”.</a:t>
            </a:r>
          </a:p>
          <a:p>
            <a:pPr algn="just">
              <a:defRPr/>
            </a:pPr>
            <a:r>
              <a:rPr lang="es-MX" sz="1600" b="0" dirty="0">
                <a:solidFill>
                  <a:schemeClr val="tx1">
                    <a:lumMod val="65000"/>
                    <a:lumOff val="35000"/>
                  </a:schemeClr>
                </a:solidFill>
              </a:rPr>
              <a:t> </a:t>
            </a:r>
          </a:p>
          <a:p>
            <a:pPr algn="just">
              <a:defRPr/>
            </a:pPr>
            <a:r>
              <a:rPr lang="es-MX" sz="1600" b="0" dirty="0">
                <a:solidFill>
                  <a:schemeClr val="tx1">
                    <a:lumMod val="65000"/>
                    <a:lumOff val="35000"/>
                  </a:schemeClr>
                </a:solidFill>
              </a:rPr>
              <a:t>Ante lo anterior y tomando en cuenta los segmentos de interés, Covarrubias y Asociados propuso lo siguiente: </a:t>
            </a:r>
          </a:p>
          <a:p>
            <a:pPr algn="just">
              <a:defRPr/>
            </a:pPr>
            <a:r>
              <a:rPr lang="es-MX" sz="1600" b="0" dirty="0">
                <a:solidFill>
                  <a:schemeClr val="tx1">
                    <a:lumMod val="65000"/>
                    <a:lumOff val="35000"/>
                  </a:schemeClr>
                </a:solidFill>
              </a:rPr>
              <a:t> </a:t>
            </a:r>
          </a:p>
          <a:p>
            <a:pPr algn="just">
              <a:defRPr/>
            </a:pPr>
            <a:r>
              <a:rPr lang="es-MX" sz="1600" b="0" dirty="0">
                <a:solidFill>
                  <a:schemeClr val="tx1">
                    <a:lumMod val="65000"/>
                    <a:lumOff val="35000"/>
                  </a:schemeClr>
                </a:solidFill>
              </a:rPr>
              <a:t>1. Realizar un total de 3 sesiones de grupo, en la Zona Metropolitana de la Ciudad de México, Mérida y Cuernavaca.</a:t>
            </a:r>
          </a:p>
          <a:p>
            <a:pPr algn="just">
              <a:defRPr/>
            </a:pPr>
            <a:r>
              <a:rPr lang="es-MX" sz="1600" b="0" dirty="0">
                <a:solidFill>
                  <a:schemeClr val="tx1">
                    <a:lumMod val="65000"/>
                    <a:lumOff val="35000"/>
                  </a:schemeClr>
                </a:solidFill>
              </a:rPr>
              <a:t> </a:t>
            </a:r>
          </a:p>
          <a:p>
            <a:pPr algn="just">
              <a:defRPr/>
            </a:pPr>
            <a:r>
              <a:rPr lang="es-MX" sz="1600" b="0" dirty="0">
                <a:solidFill>
                  <a:schemeClr val="tx1">
                    <a:lumMod val="65000"/>
                    <a:lumOff val="35000"/>
                  </a:schemeClr>
                </a:solidFill>
              </a:rPr>
              <a:t>2. El reclutamiento se </a:t>
            </a:r>
            <a:r>
              <a:rPr lang="es-MX" sz="1600" b="0" dirty="0" err="1">
                <a:solidFill>
                  <a:schemeClr val="tx1">
                    <a:lumMod val="65000"/>
                    <a:lumOff val="35000"/>
                  </a:schemeClr>
                </a:solidFill>
              </a:rPr>
              <a:t>hizoa</a:t>
            </a:r>
            <a:r>
              <a:rPr lang="es-MX" sz="1600" b="0" dirty="0">
                <a:solidFill>
                  <a:schemeClr val="tx1">
                    <a:lumMod val="65000"/>
                    <a:lumOff val="35000"/>
                  </a:schemeClr>
                </a:solidFill>
              </a:rPr>
              <a:t> través de nuestro propio sistema. Con esto garantizamos la “credibilidad” de los participantes y el que estos no hayan asistido a otra sesión de grupo en los últimos 6 meses.  Cabe aclarar que a todos los participantes potenciales se les aplicó un “filtro” diseñado para clasificación de NSE según los parámetros que para clasificar NSE ha diseñado la AMAI (Asociación Mexicana de Agencias de Investigación de Mercado y Opinión Pública). </a:t>
            </a:r>
          </a:p>
          <a:p>
            <a:pPr algn="just">
              <a:defRPr/>
            </a:pPr>
            <a:r>
              <a:rPr lang="es-MX" sz="1600" b="0" dirty="0">
                <a:solidFill>
                  <a:schemeClr val="tx1">
                    <a:lumMod val="65000"/>
                    <a:lumOff val="35000"/>
                  </a:schemeClr>
                </a:solidFill>
              </a:rPr>
              <a:t> </a:t>
            </a:r>
          </a:p>
          <a:p>
            <a:pPr algn="just">
              <a:defRPr/>
            </a:pPr>
            <a:r>
              <a:rPr lang="es-MX" sz="1600" b="0" dirty="0">
                <a:solidFill>
                  <a:schemeClr val="tx1">
                    <a:lumMod val="65000"/>
                    <a:lumOff val="35000"/>
                  </a:schemeClr>
                </a:solidFill>
              </a:rPr>
              <a:t>3. Las sesiones sólo dieron inicio con un mínimo de 8 participantes.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96FD5711-9B6C-4482-BE34-3EC2123C9EB7}" type="slidenum">
              <a:rPr lang="es-ES" sz="1400" b="0" i="1" smtClean="0">
                <a:solidFill>
                  <a:srgbClr val="800000"/>
                </a:solidFill>
                <a:latin typeface="Century Gothic" pitchFamily="34" charset="0"/>
              </a:rPr>
              <a:pPr/>
              <a:t>8</a:t>
            </a:fld>
            <a:r>
              <a:rPr lang="es-ES" sz="1400" b="0" smtClean="0">
                <a:solidFill>
                  <a:schemeClr val="tx1"/>
                </a:solidFill>
              </a:rPr>
              <a:t> </a:t>
            </a:r>
            <a:r>
              <a:rPr lang="es-ES" sz="1400" b="0" smtClean="0">
                <a:solidFill>
                  <a:srgbClr val="B40000"/>
                </a:solidFill>
              </a:rPr>
              <a:t>-</a:t>
            </a:r>
          </a:p>
        </p:txBody>
      </p:sp>
      <p:sp>
        <p:nvSpPr>
          <p:cNvPr id="9219" name="Rectangle 2"/>
          <p:cNvSpPr>
            <a:spLocks noChangeArrowheads="1"/>
          </p:cNvSpPr>
          <p:nvPr/>
        </p:nvSpPr>
        <p:spPr bwMode="auto">
          <a:xfrm>
            <a:off x="749300" y="88900"/>
            <a:ext cx="7346950" cy="558800"/>
          </a:xfrm>
          <a:prstGeom prst="rect">
            <a:avLst/>
          </a:prstGeom>
          <a:gradFill rotWithShape="0">
            <a:gsLst>
              <a:gs pos="0">
                <a:srgbClr val="EAEAEA"/>
              </a:gs>
              <a:gs pos="100000">
                <a:srgbClr val="F0F0F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sp>
        <p:nvSpPr>
          <p:cNvPr id="9220" name="Rectangle 3"/>
          <p:cNvSpPr>
            <a:spLocks noGrp="1" noChangeArrowheads="1"/>
          </p:cNvSpPr>
          <p:nvPr>
            <p:ph type="title" idx="4294967295"/>
          </p:nvPr>
        </p:nvSpPr>
        <p:spPr bwMode="auto">
          <a:xfrm>
            <a:off x="781050" y="0"/>
            <a:ext cx="7248525"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l" eaLnBrk="1" hangingPunct="1"/>
            <a:r>
              <a:rPr lang="es-MX" sz="1800" smtClean="0"/>
              <a:t>Metodología</a:t>
            </a:r>
            <a:endParaRPr lang="es-ES" sz="1800" smtClean="0"/>
          </a:p>
        </p:txBody>
      </p:sp>
      <p:sp>
        <p:nvSpPr>
          <p:cNvPr id="14376" name="Rectangle 40"/>
          <p:cNvSpPr>
            <a:spLocks noChangeArrowheads="1"/>
          </p:cNvSpPr>
          <p:nvPr/>
        </p:nvSpPr>
        <p:spPr bwMode="auto">
          <a:xfrm>
            <a:off x="400050" y="663575"/>
            <a:ext cx="8743950" cy="4770438"/>
          </a:xfrm>
          <a:prstGeom prst="rect">
            <a:avLst/>
          </a:prstGeom>
          <a:noFill/>
          <a:ln w="22225" cap="flat" cmpd="sng" algn="ctr">
            <a:noFill/>
            <a:prstDash val="solid"/>
            <a:miter lim="800000"/>
            <a:headEnd/>
            <a:tailEnd/>
          </a:ln>
          <a:effectLst/>
        </p:spPr>
        <p:txBody>
          <a:bodyPr anchor="ctr">
            <a:spAutoFit/>
          </a:bodyPr>
          <a:lstStyle/>
          <a:p>
            <a:pPr algn="just">
              <a:defRPr/>
            </a:pPr>
            <a:r>
              <a:rPr lang="es-MX" sz="1600" b="0" dirty="0">
                <a:solidFill>
                  <a:schemeClr val="tx1">
                    <a:lumMod val="65000"/>
                    <a:lumOff val="35000"/>
                  </a:schemeClr>
                </a:solidFill>
              </a:rPr>
              <a:t> </a:t>
            </a:r>
          </a:p>
          <a:p>
            <a:pPr algn="just">
              <a:defRPr/>
            </a:pPr>
            <a:r>
              <a:rPr lang="es-MX" sz="1600" b="0" dirty="0">
                <a:solidFill>
                  <a:schemeClr val="tx1">
                    <a:lumMod val="65000"/>
                    <a:lumOff val="35000"/>
                  </a:schemeClr>
                </a:solidFill>
              </a:rPr>
              <a:t>4. Las sesiones de grupo se llevaron a cabo en cámaras de </a:t>
            </a:r>
            <a:r>
              <a:rPr lang="es-MX" sz="1600" b="0" dirty="0" err="1">
                <a:solidFill>
                  <a:schemeClr val="tx1">
                    <a:lumMod val="65000"/>
                    <a:lumOff val="35000"/>
                  </a:schemeClr>
                </a:solidFill>
              </a:rPr>
              <a:t>Gessell</a:t>
            </a:r>
            <a:r>
              <a:rPr lang="es-MX" sz="1600" b="0" dirty="0">
                <a:solidFill>
                  <a:schemeClr val="tx1">
                    <a:lumMod val="65000"/>
                    <a:lumOff val="35000"/>
                  </a:schemeClr>
                </a:solidFill>
              </a:rPr>
              <a:t> (DF y MER) o salas equipadas con equipo de videograbación y con facilidades para la observación (CUE). En dichas sesiones siempre estuvo presente, por nuestra empresa, el líder del proyecto. </a:t>
            </a:r>
          </a:p>
          <a:p>
            <a:pPr algn="just">
              <a:defRPr/>
            </a:pPr>
            <a:r>
              <a:rPr lang="es-MX" sz="1600" b="0" dirty="0">
                <a:solidFill>
                  <a:schemeClr val="tx1">
                    <a:lumMod val="65000"/>
                    <a:lumOff val="35000"/>
                  </a:schemeClr>
                </a:solidFill>
              </a:rPr>
              <a:t> </a:t>
            </a:r>
          </a:p>
          <a:p>
            <a:pPr algn="just">
              <a:defRPr/>
            </a:pPr>
            <a:r>
              <a:rPr lang="es-MX" sz="1600" b="0" dirty="0">
                <a:solidFill>
                  <a:schemeClr val="tx1">
                    <a:lumMod val="65000"/>
                    <a:lumOff val="35000"/>
                  </a:schemeClr>
                </a:solidFill>
              </a:rPr>
              <a:t>5. La conducción de las sesiones las hizo uno de nuestros profesionales en esta materia, con  más de 10 años de experiencia en la conducción de sesiones de grupo y en el análisis de la información recabada.</a:t>
            </a:r>
          </a:p>
          <a:p>
            <a:pPr algn="just">
              <a:defRPr/>
            </a:pPr>
            <a:r>
              <a:rPr lang="es-MX" sz="1600" b="0" dirty="0">
                <a:solidFill>
                  <a:schemeClr val="tx1">
                    <a:lumMod val="65000"/>
                    <a:lumOff val="35000"/>
                  </a:schemeClr>
                </a:solidFill>
              </a:rPr>
              <a:t> </a:t>
            </a:r>
          </a:p>
          <a:p>
            <a:pPr algn="just">
              <a:defRPr/>
            </a:pPr>
            <a:r>
              <a:rPr lang="es-MX" sz="1600" b="0" dirty="0">
                <a:solidFill>
                  <a:schemeClr val="tx1">
                    <a:lumMod val="65000"/>
                    <a:lumOff val="35000"/>
                  </a:schemeClr>
                </a:solidFill>
              </a:rPr>
              <a:t>6. Guía de tópicos (instrumento). Se desarrolló una guía de tópicos preliminar que fue sometida a consideración de las personas responsables por parte de la institución contratante. Recabando las observaciones pertinentes se procedió a elaborar la guía de tópicos definitiva, la cual fue aprobada </a:t>
            </a:r>
            <a:r>
              <a:rPr lang="es-MX" sz="1600" b="0" dirty="0" err="1">
                <a:solidFill>
                  <a:schemeClr val="tx1">
                    <a:lumMod val="65000"/>
                    <a:lumOff val="35000"/>
                  </a:schemeClr>
                </a:solidFill>
              </a:rPr>
              <a:t>via</a:t>
            </a:r>
            <a:r>
              <a:rPr lang="es-MX" sz="1600" b="0" dirty="0">
                <a:solidFill>
                  <a:schemeClr val="tx1">
                    <a:lumMod val="65000"/>
                    <a:lumOff val="35000"/>
                  </a:schemeClr>
                </a:solidFill>
              </a:rPr>
              <a:t> correo electrónico por el responsable directo dentro del INAH del proyecto y con lo cual se consideró como oficialmente aprobada. El INAH proporcionó material publicitario (Poster, </a:t>
            </a:r>
            <a:r>
              <a:rPr lang="es-MX" sz="1600" b="0" dirty="0" err="1">
                <a:solidFill>
                  <a:schemeClr val="tx1">
                    <a:lumMod val="65000"/>
                    <a:lumOff val="35000"/>
                  </a:schemeClr>
                </a:solidFill>
              </a:rPr>
              <a:t>Spot</a:t>
            </a:r>
            <a:r>
              <a:rPr lang="es-MX" sz="1600" b="0" dirty="0">
                <a:solidFill>
                  <a:schemeClr val="tx1">
                    <a:lumMod val="65000"/>
                    <a:lumOff val="35000"/>
                  </a:schemeClr>
                </a:solidFill>
              </a:rPr>
              <a:t> Radio y </a:t>
            </a:r>
            <a:r>
              <a:rPr lang="es-MX" sz="1600" b="0" dirty="0" err="1">
                <a:solidFill>
                  <a:schemeClr val="tx1">
                    <a:lumMod val="65000"/>
                    <a:lumOff val="35000"/>
                  </a:schemeClr>
                </a:solidFill>
              </a:rPr>
              <a:t>Spot</a:t>
            </a:r>
            <a:r>
              <a:rPr lang="es-MX" sz="1600" b="0" dirty="0">
                <a:solidFill>
                  <a:schemeClr val="tx1">
                    <a:lumMod val="65000"/>
                    <a:lumOff val="35000"/>
                  </a:schemeClr>
                </a:solidFill>
              </a:rPr>
              <a:t> TV) para evaluación a Covarrubias y Asociados. </a:t>
            </a:r>
          </a:p>
          <a:p>
            <a:pPr algn="just">
              <a:defRPr/>
            </a:pPr>
            <a:r>
              <a:rPr lang="es-MX" sz="1600" b="0" dirty="0">
                <a:solidFill>
                  <a:schemeClr val="tx1">
                    <a:lumMod val="65000"/>
                    <a:lumOff val="35000"/>
                  </a:schemeClr>
                </a:solidFill>
              </a:rPr>
              <a:t> </a:t>
            </a:r>
          </a:p>
          <a:p>
            <a:pPr algn="just">
              <a:defRPr/>
            </a:pPr>
            <a:r>
              <a:rPr lang="es-MX" sz="1600" b="0" dirty="0">
                <a:solidFill>
                  <a:schemeClr val="tx1">
                    <a:lumMod val="65000"/>
                    <a:lumOff val="35000"/>
                  </a:schemeClr>
                </a:solidFill>
              </a:rPr>
              <a:t>7. Las sesiones tuvieron una duración aproximada de 2 horas. Durante ellas se exploró a fondo la guía de tópicos aprobada. </a:t>
            </a:r>
          </a:p>
          <a:p>
            <a:pPr algn="just">
              <a:defRPr/>
            </a:pPr>
            <a:r>
              <a:rPr lang="es-MX" sz="1600" b="0" dirty="0">
                <a:solidFill>
                  <a:schemeClr val="tx1">
                    <a:lumMod val="65000"/>
                    <a:lumOff val="35000"/>
                  </a:schemeClr>
                </a:solidFill>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3 Marcador de número de diapositiva"/>
          <p:cNvSpPr>
            <a:spLocks noGrp="1"/>
          </p:cNvSpPr>
          <p:nvPr>
            <p:ph type="sldNum" sz="quarter" idx="10"/>
          </p:nvPr>
        </p:nvSpPr>
        <p:spPr>
          <a:xfrm>
            <a:off x="8342313" y="6634163"/>
            <a:ext cx="801687"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b="1">
                <a:solidFill>
                  <a:srgbClr val="000000"/>
                </a:solidFill>
                <a:latin typeface="Arial" charset="0"/>
              </a:defRPr>
            </a:lvl1pPr>
            <a:lvl2pPr marL="742950" indent="-285750">
              <a:defRPr sz="900" b="1">
                <a:solidFill>
                  <a:srgbClr val="000000"/>
                </a:solidFill>
                <a:latin typeface="Arial" charset="0"/>
              </a:defRPr>
            </a:lvl2pPr>
            <a:lvl3pPr marL="1143000" indent="-228600">
              <a:defRPr sz="900" b="1">
                <a:solidFill>
                  <a:srgbClr val="000000"/>
                </a:solidFill>
                <a:latin typeface="Arial" charset="0"/>
              </a:defRPr>
            </a:lvl3pPr>
            <a:lvl4pPr marL="1600200" indent="-228600">
              <a:defRPr sz="900" b="1">
                <a:solidFill>
                  <a:srgbClr val="000000"/>
                </a:solidFill>
                <a:latin typeface="Arial" charset="0"/>
              </a:defRPr>
            </a:lvl4pPr>
            <a:lvl5pPr marL="2057400" indent="-228600">
              <a:defRPr sz="900" b="1">
                <a:solidFill>
                  <a:srgbClr val="000000"/>
                </a:solidFill>
                <a:latin typeface="Arial" charset="0"/>
              </a:defRPr>
            </a:lvl5pPr>
            <a:lvl6pPr marL="2514600" indent="-228600" algn="ctr" eaLnBrk="0" fontAlgn="base" hangingPunct="0">
              <a:spcBef>
                <a:spcPct val="0"/>
              </a:spcBef>
              <a:spcAft>
                <a:spcPct val="0"/>
              </a:spcAft>
              <a:defRPr sz="900" b="1">
                <a:solidFill>
                  <a:srgbClr val="000000"/>
                </a:solidFill>
                <a:latin typeface="Arial" charset="0"/>
              </a:defRPr>
            </a:lvl6pPr>
            <a:lvl7pPr marL="2971800" indent="-228600" algn="ctr" eaLnBrk="0" fontAlgn="base" hangingPunct="0">
              <a:spcBef>
                <a:spcPct val="0"/>
              </a:spcBef>
              <a:spcAft>
                <a:spcPct val="0"/>
              </a:spcAft>
              <a:defRPr sz="900" b="1">
                <a:solidFill>
                  <a:srgbClr val="000000"/>
                </a:solidFill>
                <a:latin typeface="Arial" charset="0"/>
              </a:defRPr>
            </a:lvl7pPr>
            <a:lvl8pPr marL="3429000" indent="-228600" algn="ctr" eaLnBrk="0" fontAlgn="base" hangingPunct="0">
              <a:spcBef>
                <a:spcPct val="0"/>
              </a:spcBef>
              <a:spcAft>
                <a:spcPct val="0"/>
              </a:spcAft>
              <a:defRPr sz="900" b="1">
                <a:solidFill>
                  <a:srgbClr val="000000"/>
                </a:solidFill>
                <a:latin typeface="Arial" charset="0"/>
              </a:defRPr>
            </a:lvl8pPr>
            <a:lvl9pPr marL="3886200" indent="-228600" algn="ctr" eaLnBrk="0" fontAlgn="base" hangingPunct="0">
              <a:spcBef>
                <a:spcPct val="0"/>
              </a:spcBef>
              <a:spcAft>
                <a:spcPct val="0"/>
              </a:spcAft>
              <a:defRPr sz="900" b="1">
                <a:solidFill>
                  <a:srgbClr val="000000"/>
                </a:solidFill>
                <a:latin typeface="Arial" charset="0"/>
              </a:defRPr>
            </a:lvl9pPr>
          </a:lstStyle>
          <a:p>
            <a:r>
              <a:rPr lang="es-ES" sz="1400" b="0" smtClean="0">
                <a:solidFill>
                  <a:srgbClr val="B40000"/>
                </a:solidFill>
              </a:rPr>
              <a:t>-</a:t>
            </a:r>
            <a:r>
              <a:rPr lang="es-ES" sz="1400" b="0" smtClean="0">
                <a:solidFill>
                  <a:schemeClr val="tx1"/>
                </a:solidFill>
              </a:rPr>
              <a:t> </a:t>
            </a:r>
            <a:fld id="{A640C98D-436F-4905-B5D9-2DA2F2D590FE}" type="slidenum">
              <a:rPr lang="es-ES" sz="1400" b="0" i="1" smtClean="0">
                <a:solidFill>
                  <a:srgbClr val="800000"/>
                </a:solidFill>
                <a:latin typeface="Century Gothic" pitchFamily="34" charset="0"/>
              </a:rPr>
              <a:pPr/>
              <a:t>9</a:t>
            </a:fld>
            <a:r>
              <a:rPr lang="es-ES" sz="1400" b="0" smtClean="0">
                <a:solidFill>
                  <a:schemeClr val="tx1"/>
                </a:solidFill>
              </a:rPr>
              <a:t> </a:t>
            </a:r>
            <a:r>
              <a:rPr lang="es-ES" sz="1400" b="0" smtClean="0">
                <a:solidFill>
                  <a:srgbClr val="B40000"/>
                </a:solidFill>
              </a:rPr>
              <a:t>-</a:t>
            </a:r>
          </a:p>
        </p:txBody>
      </p:sp>
      <p:sp>
        <p:nvSpPr>
          <p:cNvPr id="10243" name="Rectangle 2"/>
          <p:cNvSpPr>
            <a:spLocks noChangeArrowheads="1"/>
          </p:cNvSpPr>
          <p:nvPr/>
        </p:nvSpPr>
        <p:spPr bwMode="auto">
          <a:xfrm>
            <a:off x="749300" y="88900"/>
            <a:ext cx="7346950" cy="558800"/>
          </a:xfrm>
          <a:prstGeom prst="rect">
            <a:avLst/>
          </a:prstGeom>
          <a:gradFill rotWithShape="0">
            <a:gsLst>
              <a:gs pos="0">
                <a:srgbClr val="EAEAEA"/>
              </a:gs>
              <a:gs pos="100000">
                <a:srgbClr val="F0F0F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sp>
        <p:nvSpPr>
          <p:cNvPr id="10244" name="Rectangle 3"/>
          <p:cNvSpPr>
            <a:spLocks noGrp="1" noChangeArrowheads="1"/>
          </p:cNvSpPr>
          <p:nvPr>
            <p:ph type="title" idx="4294967295"/>
          </p:nvPr>
        </p:nvSpPr>
        <p:spPr bwMode="auto">
          <a:xfrm>
            <a:off x="781050" y="0"/>
            <a:ext cx="7248525"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l" eaLnBrk="1" hangingPunct="1"/>
            <a:r>
              <a:rPr lang="es-MX" sz="1800" smtClean="0"/>
              <a:t>Metodología</a:t>
            </a:r>
            <a:endParaRPr lang="es-ES" sz="1800" smtClean="0"/>
          </a:p>
        </p:txBody>
      </p:sp>
      <p:sp>
        <p:nvSpPr>
          <p:cNvPr id="14376" name="Rectangle 40"/>
          <p:cNvSpPr>
            <a:spLocks noChangeArrowheads="1"/>
          </p:cNvSpPr>
          <p:nvPr/>
        </p:nvSpPr>
        <p:spPr bwMode="auto">
          <a:xfrm>
            <a:off x="400050" y="663575"/>
            <a:ext cx="8743950" cy="3292475"/>
          </a:xfrm>
          <a:prstGeom prst="rect">
            <a:avLst/>
          </a:prstGeom>
          <a:noFill/>
          <a:ln w="22225" cap="flat" cmpd="sng" algn="ctr">
            <a:noFill/>
            <a:prstDash val="solid"/>
            <a:miter lim="800000"/>
            <a:headEnd/>
            <a:tailEnd/>
          </a:ln>
          <a:effectLst/>
        </p:spPr>
        <p:txBody>
          <a:bodyPr anchor="ctr">
            <a:spAutoFit/>
          </a:bodyPr>
          <a:lstStyle/>
          <a:p>
            <a:pPr algn="just">
              <a:defRPr/>
            </a:pPr>
            <a:r>
              <a:rPr lang="es-MX" sz="1600" b="0" dirty="0">
                <a:solidFill>
                  <a:schemeClr val="tx1">
                    <a:lumMod val="65000"/>
                    <a:lumOff val="35000"/>
                  </a:schemeClr>
                </a:solidFill>
              </a:rPr>
              <a:t> </a:t>
            </a:r>
          </a:p>
          <a:p>
            <a:pPr algn="just">
              <a:defRPr/>
            </a:pPr>
            <a:r>
              <a:rPr lang="es-MX" sz="1600" b="0" dirty="0">
                <a:solidFill>
                  <a:schemeClr val="tx1">
                    <a:lumMod val="65000"/>
                    <a:lumOff val="35000"/>
                  </a:schemeClr>
                </a:solidFill>
              </a:rPr>
              <a:t>8. Todas las personas que asistieron a las sesiones de grupo recibieron un incentivo económico, así como un refrigerio durante el desarrollo de las sesiones.</a:t>
            </a:r>
          </a:p>
          <a:p>
            <a:pPr algn="just">
              <a:defRPr/>
            </a:pPr>
            <a:r>
              <a:rPr lang="es-MX" sz="1600" b="0" dirty="0">
                <a:solidFill>
                  <a:schemeClr val="tx1">
                    <a:lumMod val="65000"/>
                    <a:lumOff val="35000"/>
                  </a:schemeClr>
                </a:solidFill>
              </a:rPr>
              <a:t> </a:t>
            </a:r>
          </a:p>
          <a:p>
            <a:pPr algn="just">
              <a:defRPr/>
            </a:pPr>
            <a:r>
              <a:rPr lang="es-MX" sz="1600" b="0" dirty="0">
                <a:solidFill>
                  <a:schemeClr val="tx1">
                    <a:lumMod val="65000"/>
                    <a:lumOff val="35000"/>
                  </a:schemeClr>
                </a:solidFill>
              </a:rPr>
              <a:t>9. Se hizo una videograbación de todas las sesiones de grupo y existe una transcripción integra de lo dicho durante ellas. La videograbación y el audio de cada sesión estarán disponibles sin corte o edición alguna, dado que serán parte del material que al final se entregará al cliente. </a:t>
            </a:r>
          </a:p>
          <a:p>
            <a:pPr algn="just">
              <a:defRPr/>
            </a:pPr>
            <a:r>
              <a:rPr lang="es-MX" sz="1600" b="0" dirty="0">
                <a:solidFill>
                  <a:schemeClr val="tx1">
                    <a:lumMod val="65000"/>
                    <a:lumOff val="35000"/>
                  </a:schemeClr>
                </a:solidFill>
              </a:rPr>
              <a:t> </a:t>
            </a:r>
          </a:p>
          <a:p>
            <a:pPr algn="just">
              <a:defRPr/>
            </a:pPr>
            <a:r>
              <a:rPr lang="es-MX" sz="1600" b="0" dirty="0">
                <a:solidFill>
                  <a:schemeClr val="tx1">
                    <a:lumMod val="65000"/>
                    <a:lumOff val="35000"/>
                  </a:schemeClr>
                </a:solidFill>
              </a:rPr>
              <a:t>10. El análisis de la información recabada en las sesiones de grupo fue responsabilidad directa del conductor de las mismas y fue á revisado con el Director responsable del proyecto. El informe final cumple irrestrictamente con las recomendaciones descritas por la SEGOB en el apartado número 4 del capítulo VI del documento de normatividad.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FF"/>
        </a:solidFill>
        <a:ln w="22225"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s-ES" sz="9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00FF"/>
        </a:solidFill>
        <a:ln w="22225"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s-ES" sz="900" b="1" i="0" u="none" strike="noStrike" cap="none" normalizeH="0" baseline="0" smtClean="0">
            <a:ln>
              <a:noFill/>
            </a:ln>
            <a:solidFill>
              <a:srgbClr val="000000"/>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14367</TotalTime>
  <Words>6540</Words>
  <Application>Microsoft Office PowerPoint</Application>
  <PresentationFormat>Presentación en pantalla (4:3)</PresentationFormat>
  <Paragraphs>1563</Paragraphs>
  <Slides>48</Slides>
  <Notes>48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48</vt:i4>
      </vt:variant>
    </vt:vector>
  </HeadingPairs>
  <TitlesOfParts>
    <vt:vector size="56" baseType="lpstr">
      <vt:lpstr>Arial</vt:lpstr>
      <vt:lpstr>Century Gothic</vt:lpstr>
      <vt:lpstr>Tahoma</vt:lpstr>
      <vt:lpstr>Wingdings</vt:lpstr>
      <vt:lpstr>ＭＳ Ｐゴシック</vt:lpstr>
      <vt:lpstr>Calibri</vt:lpstr>
      <vt:lpstr>Times New Roman</vt:lpstr>
      <vt:lpstr>Diseño predeterminado</vt:lpstr>
      <vt:lpstr>Presentación de PowerPoint</vt:lpstr>
      <vt:lpstr>Índice</vt:lpstr>
      <vt:lpstr>Antecedentes</vt:lpstr>
      <vt:lpstr>Racional de la Investigación</vt:lpstr>
      <vt:lpstr>Objetivos</vt:lpstr>
      <vt:lpstr>Objetivos</vt:lpstr>
      <vt:lpstr>Metodología</vt:lpstr>
      <vt:lpstr>Metodología</vt:lpstr>
      <vt:lpstr>Metodología</vt:lpstr>
      <vt:lpstr>Metodología</vt:lpstr>
      <vt:lpstr>Presentación de PowerPoint</vt:lpstr>
      <vt:lpstr>Presentación de PowerPoint</vt:lpstr>
      <vt:lpstr>Asociaciones espontáneas con Patrimonio Cultural</vt:lpstr>
      <vt:lpstr>¿En qué consiste el Patrimonio Cultural?</vt:lpstr>
      <vt:lpstr>¿Qué importancia tiene el Patrimonio Cultural?</vt:lpstr>
      <vt:lpstr>¿Quién o quiénes son los responsables del cuidado del PC?</vt:lpstr>
      <vt:lpstr>Presentación de PowerPoint</vt:lpstr>
      <vt:lpstr>Presentación de PowerPoint</vt:lpstr>
      <vt:lpstr>Presentación de PowerPoint</vt:lpstr>
      <vt:lpstr>Imagen del INAH</vt:lpstr>
      <vt:lpstr>Imagen del INAH</vt:lpstr>
      <vt:lpstr>Imagen del INAH. Ejercicio Proyectivo de Personificación</vt:lpstr>
      <vt:lpstr>Imagen del INAH. Ejercicio Proyectivo de Personificación</vt:lpstr>
      <vt:lpstr>Recordación Publicitaria de la Secretaría de Educación Pública</vt:lpstr>
      <vt:lpstr>Presentación de PowerPoint</vt:lpstr>
      <vt:lpstr>Evaluación Publicitaria </vt:lpstr>
      <vt:lpstr>Evaluación Publicitaria </vt:lpstr>
      <vt:lpstr>Evaluación Publicitaria </vt:lpstr>
      <vt:lpstr>Evaluación Publicitaria </vt:lpstr>
      <vt:lpstr>Evaluación Publicitaria </vt:lpstr>
      <vt:lpstr>Evaluación Publicitaria </vt:lpstr>
      <vt:lpstr>Evaluación Publicitaria </vt:lpstr>
      <vt:lpstr>Evaluación Publicitaria </vt:lpstr>
      <vt:lpstr>Evaluación Publicitaria </vt:lpstr>
      <vt:lpstr>Evaluación Publicitaria </vt:lpstr>
      <vt:lpstr>Evaluación Publicitaria </vt:lpstr>
      <vt:lpstr>Evaluación Publicitaria </vt:lpstr>
      <vt:lpstr>Evaluación Publicitaria </vt:lpstr>
      <vt:lpstr>Evaluación Publicitaria </vt:lpstr>
      <vt:lpstr>Evaluación Publicitaria </vt:lpstr>
      <vt:lpstr>Evaluación Publicitaria </vt:lpstr>
      <vt:lpstr>Presentación de PowerPoint</vt:lpstr>
      <vt:lpstr>Conclusiones</vt:lpstr>
      <vt:lpstr>Conclusiones</vt:lpstr>
      <vt:lpstr>Conclusiones</vt:lpstr>
      <vt:lpstr>Recomendaciones</vt:lpstr>
      <vt:lpstr>Recomendaciones</vt:lpstr>
      <vt:lpstr>Datos de Contacto</vt:lpstr>
    </vt:vector>
  </TitlesOfParts>
  <Company>covarrubias y asociados 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paola garza</dc:creator>
  <cp:lastModifiedBy>Elizabeth</cp:lastModifiedBy>
  <cp:revision>1111</cp:revision>
  <cp:lastPrinted>2015-03-20T19:01:12Z</cp:lastPrinted>
  <dcterms:created xsi:type="dcterms:W3CDTF">2007-01-11T05:53:34Z</dcterms:created>
  <dcterms:modified xsi:type="dcterms:W3CDTF">2015-03-20T19:02:03Z</dcterms:modified>
</cp:coreProperties>
</file>